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xls" ContentType="application/vnd.ms-excel"/>
  <Default Extension="wmf" ContentType="image/x-wmf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</p:sldMasterIdLst>
  <p:notesMasterIdLst>
    <p:notesMasterId r:id="rId73"/>
  </p:notesMasterIdLst>
  <p:handoutMasterIdLst>
    <p:handoutMasterId r:id="rId74"/>
  </p:handoutMasterIdLst>
  <p:sldIdLst>
    <p:sldId id="374" r:id="rId2"/>
    <p:sldId id="402" r:id="rId3"/>
    <p:sldId id="451" r:id="rId4"/>
    <p:sldId id="458" r:id="rId5"/>
    <p:sldId id="463" r:id="rId6"/>
    <p:sldId id="452" r:id="rId7"/>
    <p:sldId id="453" r:id="rId8"/>
    <p:sldId id="454" r:id="rId9"/>
    <p:sldId id="461" r:id="rId10"/>
    <p:sldId id="462" r:id="rId11"/>
    <p:sldId id="457" r:id="rId12"/>
    <p:sldId id="460" r:id="rId13"/>
    <p:sldId id="414" r:id="rId14"/>
    <p:sldId id="403" r:id="rId15"/>
    <p:sldId id="363" r:id="rId16"/>
    <p:sldId id="415" r:id="rId17"/>
    <p:sldId id="431" r:id="rId18"/>
    <p:sldId id="394" r:id="rId19"/>
    <p:sldId id="264" r:id="rId20"/>
    <p:sldId id="404" r:id="rId21"/>
    <p:sldId id="416" r:id="rId22"/>
    <p:sldId id="436" r:id="rId23"/>
    <p:sldId id="265" r:id="rId24"/>
    <p:sldId id="360" r:id="rId25"/>
    <p:sldId id="277" r:id="rId26"/>
    <p:sldId id="397" r:id="rId27"/>
    <p:sldId id="411" r:id="rId28"/>
    <p:sldId id="412" r:id="rId29"/>
    <p:sldId id="365" r:id="rId30"/>
    <p:sldId id="284" r:id="rId31"/>
    <p:sldId id="401" r:id="rId32"/>
    <p:sldId id="421" r:id="rId33"/>
    <p:sldId id="422" r:id="rId34"/>
    <p:sldId id="384" r:id="rId35"/>
    <p:sldId id="438" r:id="rId36"/>
    <p:sldId id="375" r:id="rId37"/>
    <p:sldId id="357" r:id="rId38"/>
    <p:sldId id="382" r:id="rId39"/>
    <p:sldId id="439" r:id="rId40"/>
    <p:sldId id="440" r:id="rId41"/>
    <p:sldId id="442" r:id="rId42"/>
    <p:sldId id="417" r:id="rId43"/>
    <p:sldId id="419" r:id="rId44"/>
    <p:sldId id="445" r:id="rId45"/>
    <p:sldId id="446" r:id="rId46"/>
    <p:sldId id="447" r:id="rId47"/>
    <p:sldId id="369" r:id="rId48"/>
    <p:sldId id="358" r:id="rId49"/>
    <p:sldId id="386" r:id="rId50"/>
    <p:sldId id="385" r:id="rId51"/>
    <p:sldId id="303" r:id="rId52"/>
    <p:sldId id="376" r:id="rId53"/>
    <p:sldId id="377" r:id="rId54"/>
    <p:sldId id="368" r:id="rId55"/>
    <p:sldId id="371" r:id="rId56"/>
    <p:sldId id="448" r:id="rId57"/>
    <p:sldId id="449" r:id="rId58"/>
    <p:sldId id="346" r:id="rId59"/>
    <p:sldId id="372" r:id="rId60"/>
    <p:sldId id="315" r:id="rId61"/>
    <p:sldId id="353" r:id="rId62"/>
    <p:sldId id="317" r:id="rId63"/>
    <p:sldId id="393" r:id="rId64"/>
    <p:sldId id="322" r:id="rId65"/>
    <p:sldId id="450" r:id="rId66"/>
    <p:sldId id="396" r:id="rId67"/>
    <p:sldId id="420" r:id="rId68"/>
    <p:sldId id="380" r:id="rId69"/>
    <p:sldId id="381" r:id="rId70"/>
    <p:sldId id="388" r:id="rId71"/>
    <p:sldId id="390" r:id="rId72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rgbClr val="808080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rgbClr val="808080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rgbClr val="808080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rgbClr val="808080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rgbClr val="80808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rgbClr val="80808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rgbClr val="80808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rgbClr val="80808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rgbClr val="808080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9933FF"/>
    <a:srgbClr val="FFFFFF"/>
    <a:srgbClr val="009E47"/>
    <a:srgbClr val="000000"/>
    <a:srgbClr val="003399"/>
    <a:srgbClr val="052EFB"/>
    <a:srgbClr val="008000"/>
    <a:srgbClr val="808000"/>
    <a:srgbClr val="FFCCCC"/>
    <a:srgbClr val="CC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615" autoAdjust="0"/>
    <p:restoredTop sz="99897" autoAdjust="0"/>
  </p:normalViewPr>
  <p:slideViewPr>
    <p:cSldViewPr snapToGrid="0">
      <p:cViewPr varScale="1">
        <p:scale>
          <a:sx n="75" d="100"/>
          <a:sy n="75" d="100"/>
        </p:scale>
        <p:origin x="-846" y="-84"/>
      </p:cViewPr>
      <p:guideLst>
        <p:guide orient="horz" pos="4179"/>
        <p:guide/>
      </p:guideLst>
    </p:cSldViewPr>
  </p:slideViewPr>
  <p:outlineViewPr>
    <p:cViewPr>
      <p:scale>
        <a:sx n="33" d="100"/>
        <a:sy n="33" d="100"/>
      </p:scale>
      <p:origin x="0" y="453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424"/>
    </p:cViewPr>
  </p:sorterViewPr>
  <p:notesViewPr>
    <p:cSldViewPr snapToGrid="0">
      <p:cViewPr varScale="1">
        <p:scale>
          <a:sx n="83" d="100"/>
          <a:sy n="83" d="100"/>
        </p:scale>
        <p:origin x="-2964" y="-78"/>
      </p:cViewPr>
      <p:guideLst>
        <p:guide orient="horz" pos="3126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wiiwfs\w\00_POOL\MISEM\MISEM_11\vorarbeiten\landesmann\wiiw_bruegel_Figure%202.3.xls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\\wiiwfs\w\00_POOL\MISEM\MISEM_11\vorarbeiten\landesmann\wiiw_bruegel_Figure%202.3.xls" TargetMode="External"/><Relationship Id="rId1" Type="http://schemas.openxmlformats.org/officeDocument/2006/relationships/themeOverride" Target="../theme/themeOverride2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0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iwfs\w\00_POOL\MISEM\MISEM_11\vorarbeiten\landesmann\ca_credit_punktdiagramm.xlsm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1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\\wiiwfs\w\00_POOL\MISEM\MISEM_11\vorarbeiten\landesmann\Kopie%20von%20wiiw_Figure%204.2%20Gross%20private%20and%20public%20debt%20(%25%20of%20GDP),%202009.xlsx" TargetMode="External"/><Relationship Id="rId1" Type="http://schemas.openxmlformats.org/officeDocument/2006/relationships/themeOverride" Target="../theme/themeOverride3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iwfs\w\00_POOL\MISEM\MISEM_11\vorarbeiten\landesmann\Figure%204.3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iwfs\w\00_POOL\MISEM\MISEM_11\vorarbeiten\landesmann\Figure%204.3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iwfs\w\00_POOL\MISEM\MISEM_11\vorarbeiten\landesmann\gdp_2009punktdiagramm.xlsm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iwfs\w\00_POOL\MISEM\MISEM_11\vorarbeiten\landesmann\gdp_2010punktdiagramm.xlsm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2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3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4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5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iwfs\w\00_POOL\MISEM\MISEM_11\vorarbeiten\landesmann\exports_2007punktdiagramm.xlsm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iwfs\w\00_POOL\MISEM\MISEM_11\vorarbeiten\landesmann\assets_2007punktdiagramm.xlsm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7.8714082648911582E-2"/>
          <c:y val="0.11525212028565439"/>
          <c:w val="0.90892647408561711"/>
          <c:h val="0.71592882345388487"/>
        </c:manualLayout>
      </c:layout>
      <c:barChart>
        <c:barDir val="col"/>
        <c:grouping val="stacked"/>
        <c:ser>
          <c:idx val="3"/>
          <c:order val="0"/>
          <c:tx>
            <c:strRef>
              <c:f>'data_panel 4 wiiw'!$A$3</c:f>
              <c:strCache>
                <c:ptCount val="1"/>
                <c:pt idx="0">
                  <c:v>Goods&amp;Services</c:v>
                </c:pt>
              </c:strCache>
            </c:strRef>
          </c:tx>
          <c:spPr>
            <a:solidFill>
              <a:srgbClr val="008000"/>
            </a:solidFill>
            <a:ln w="25400">
              <a:noFill/>
            </a:ln>
          </c:spPr>
          <c:cat>
            <c:strRef>
              <c:f>'data_panel 4 wiiw'!$B$2:$EX$2</c:f>
              <c:strCache>
                <c:ptCount val="143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6">
                  <c:v>1995</c:v>
                </c:pt>
                <c:pt idx="17">
                  <c:v>1996</c:v>
                </c:pt>
                <c:pt idx="18">
                  <c:v>1997</c:v>
                </c:pt>
                <c:pt idx="19">
                  <c:v>1998</c:v>
                </c:pt>
                <c:pt idx="20">
                  <c:v>1999</c:v>
                </c:pt>
                <c:pt idx="21">
                  <c:v>2000</c:v>
                </c:pt>
                <c:pt idx="22">
                  <c:v>2001</c:v>
                </c:pt>
                <c:pt idx="23">
                  <c:v>2002</c:v>
                </c:pt>
                <c:pt idx="24">
                  <c:v>2003</c:v>
                </c:pt>
                <c:pt idx="25">
                  <c:v>2004</c:v>
                </c:pt>
                <c:pt idx="26">
                  <c:v>2005</c:v>
                </c:pt>
                <c:pt idx="27">
                  <c:v>2006</c:v>
                </c:pt>
                <c:pt idx="28">
                  <c:v>2007</c:v>
                </c:pt>
                <c:pt idx="29">
                  <c:v>2008</c:v>
                </c:pt>
                <c:pt idx="30">
                  <c:v>2009</c:v>
                </c:pt>
                <c:pt idx="32">
                  <c:v>1995</c:v>
                </c:pt>
                <c:pt idx="33">
                  <c:v>1996</c:v>
                </c:pt>
                <c:pt idx="34">
                  <c:v>1997</c:v>
                </c:pt>
                <c:pt idx="35">
                  <c:v>1998</c:v>
                </c:pt>
                <c:pt idx="36">
                  <c:v>1999</c:v>
                </c:pt>
                <c:pt idx="37">
                  <c:v>2000</c:v>
                </c:pt>
                <c:pt idx="38">
                  <c:v>2001</c:v>
                </c:pt>
                <c:pt idx="39">
                  <c:v>2002</c:v>
                </c:pt>
                <c:pt idx="40">
                  <c:v>2003</c:v>
                </c:pt>
                <c:pt idx="41">
                  <c:v>2004</c:v>
                </c:pt>
                <c:pt idx="42">
                  <c:v>2005</c:v>
                </c:pt>
                <c:pt idx="43">
                  <c:v>2006</c:v>
                </c:pt>
                <c:pt idx="44">
                  <c:v>2007</c:v>
                </c:pt>
                <c:pt idx="45">
                  <c:v>2008</c:v>
                </c:pt>
                <c:pt idx="46">
                  <c:v>2009</c:v>
                </c:pt>
                <c:pt idx="48">
                  <c:v>1995</c:v>
                </c:pt>
                <c:pt idx="49">
                  <c:v>1996</c:v>
                </c:pt>
                <c:pt idx="50">
                  <c:v>1997</c:v>
                </c:pt>
                <c:pt idx="51">
                  <c:v>1998</c:v>
                </c:pt>
                <c:pt idx="52">
                  <c:v>1999</c:v>
                </c:pt>
                <c:pt idx="53">
                  <c:v>2000</c:v>
                </c:pt>
                <c:pt idx="54">
                  <c:v>2001</c:v>
                </c:pt>
                <c:pt idx="55">
                  <c:v>2002</c:v>
                </c:pt>
                <c:pt idx="56">
                  <c:v>2003</c:v>
                </c:pt>
                <c:pt idx="57">
                  <c:v>2004</c:v>
                </c:pt>
                <c:pt idx="58">
                  <c:v>2005</c:v>
                </c:pt>
                <c:pt idx="59">
                  <c:v>2006</c:v>
                </c:pt>
                <c:pt idx="60">
                  <c:v>2007</c:v>
                </c:pt>
                <c:pt idx="61">
                  <c:v>2008</c:v>
                </c:pt>
                <c:pt idx="62">
                  <c:v>2009</c:v>
                </c:pt>
                <c:pt idx="64">
                  <c:v>1995</c:v>
                </c:pt>
                <c:pt idx="65">
                  <c:v>1996</c:v>
                </c:pt>
                <c:pt idx="66">
                  <c:v>1997</c:v>
                </c:pt>
                <c:pt idx="67">
                  <c:v>1998</c:v>
                </c:pt>
                <c:pt idx="68">
                  <c:v>1999</c:v>
                </c:pt>
                <c:pt idx="69">
                  <c:v>2000</c:v>
                </c:pt>
                <c:pt idx="70">
                  <c:v>2001</c:v>
                </c:pt>
                <c:pt idx="71">
                  <c:v>2002</c:v>
                </c:pt>
                <c:pt idx="72">
                  <c:v>2003</c:v>
                </c:pt>
                <c:pt idx="73">
                  <c:v>2004</c:v>
                </c:pt>
                <c:pt idx="74">
                  <c:v>2005</c:v>
                </c:pt>
                <c:pt idx="75">
                  <c:v>2006</c:v>
                </c:pt>
                <c:pt idx="76">
                  <c:v>2007</c:v>
                </c:pt>
                <c:pt idx="77">
                  <c:v>2008</c:v>
                </c:pt>
                <c:pt idx="78">
                  <c:v>2009</c:v>
                </c:pt>
                <c:pt idx="80">
                  <c:v>1995</c:v>
                </c:pt>
                <c:pt idx="81">
                  <c:v>1996</c:v>
                </c:pt>
                <c:pt idx="82">
                  <c:v>1997</c:v>
                </c:pt>
                <c:pt idx="83">
                  <c:v>1998</c:v>
                </c:pt>
                <c:pt idx="84">
                  <c:v>1999</c:v>
                </c:pt>
                <c:pt idx="85">
                  <c:v>2000</c:v>
                </c:pt>
                <c:pt idx="86">
                  <c:v>2001</c:v>
                </c:pt>
                <c:pt idx="87">
                  <c:v>2002</c:v>
                </c:pt>
                <c:pt idx="88">
                  <c:v>2003</c:v>
                </c:pt>
                <c:pt idx="89">
                  <c:v>2004</c:v>
                </c:pt>
                <c:pt idx="90">
                  <c:v>2005</c:v>
                </c:pt>
                <c:pt idx="91">
                  <c:v>2006</c:v>
                </c:pt>
                <c:pt idx="92">
                  <c:v>2007</c:v>
                </c:pt>
                <c:pt idx="93">
                  <c:v>2008</c:v>
                </c:pt>
                <c:pt idx="94">
                  <c:v>2009</c:v>
                </c:pt>
                <c:pt idx="96">
                  <c:v>1995</c:v>
                </c:pt>
                <c:pt idx="97">
                  <c:v>1996</c:v>
                </c:pt>
                <c:pt idx="98">
                  <c:v>1997</c:v>
                </c:pt>
                <c:pt idx="99">
                  <c:v>1998</c:v>
                </c:pt>
                <c:pt idx="100">
                  <c:v>1999</c:v>
                </c:pt>
                <c:pt idx="101">
                  <c:v>2000</c:v>
                </c:pt>
                <c:pt idx="102">
                  <c:v>2001</c:v>
                </c:pt>
                <c:pt idx="103">
                  <c:v>2002</c:v>
                </c:pt>
                <c:pt idx="104">
                  <c:v>2003</c:v>
                </c:pt>
                <c:pt idx="105">
                  <c:v>2004</c:v>
                </c:pt>
                <c:pt idx="106">
                  <c:v>2005</c:v>
                </c:pt>
                <c:pt idx="107">
                  <c:v>2006</c:v>
                </c:pt>
                <c:pt idx="108">
                  <c:v>2007</c:v>
                </c:pt>
                <c:pt idx="109">
                  <c:v>2008</c:v>
                </c:pt>
                <c:pt idx="110">
                  <c:v>2009</c:v>
                </c:pt>
                <c:pt idx="112">
                  <c:v>1995</c:v>
                </c:pt>
                <c:pt idx="113">
                  <c:v>1996</c:v>
                </c:pt>
                <c:pt idx="114">
                  <c:v>1997</c:v>
                </c:pt>
                <c:pt idx="115">
                  <c:v>1998</c:v>
                </c:pt>
                <c:pt idx="116">
                  <c:v>1999</c:v>
                </c:pt>
                <c:pt idx="117">
                  <c:v>2000</c:v>
                </c:pt>
                <c:pt idx="118">
                  <c:v>2001</c:v>
                </c:pt>
                <c:pt idx="119">
                  <c:v>2002</c:v>
                </c:pt>
                <c:pt idx="120">
                  <c:v>2003</c:v>
                </c:pt>
                <c:pt idx="121">
                  <c:v>2004</c:v>
                </c:pt>
                <c:pt idx="122">
                  <c:v>2005</c:v>
                </c:pt>
                <c:pt idx="123">
                  <c:v>2006</c:v>
                </c:pt>
                <c:pt idx="124">
                  <c:v>2007</c:v>
                </c:pt>
                <c:pt idx="125">
                  <c:v>2008</c:v>
                </c:pt>
                <c:pt idx="126">
                  <c:v>2009</c:v>
                </c:pt>
                <c:pt idx="128">
                  <c:v>1995</c:v>
                </c:pt>
                <c:pt idx="129">
                  <c:v>1996</c:v>
                </c:pt>
                <c:pt idx="130">
                  <c:v>1997</c:v>
                </c:pt>
                <c:pt idx="131">
                  <c:v>1998</c:v>
                </c:pt>
                <c:pt idx="132">
                  <c:v>1999</c:v>
                </c:pt>
                <c:pt idx="133">
                  <c:v>2000</c:v>
                </c:pt>
                <c:pt idx="134">
                  <c:v>2001</c:v>
                </c:pt>
                <c:pt idx="135">
                  <c:v>2002</c:v>
                </c:pt>
                <c:pt idx="136">
                  <c:v>2003</c:v>
                </c:pt>
                <c:pt idx="137">
                  <c:v>2004</c:v>
                </c:pt>
                <c:pt idx="138">
                  <c:v>2005</c:v>
                </c:pt>
                <c:pt idx="139">
                  <c:v>2006</c:v>
                </c:pt>
                <c:pt idx="140">
                  <c:v>2007</c:v>
                </c:pt>
                <c:pt idx="141">
                  <c:v>2008</c:v>
                </c:pt>
                <c:pt idx="142">
                  <c:v>2009</c:v>
                </c:pt>
              </c:strCache>
            </c:strRef>
          </c:cat>
          <c:val>
            <c:numRef>
              <c:f>'data_panel 4 wiiw'!$B$3:$EX$3</c:f>
              <c:numCache>
                <c:formatCode>General</c:formatCode>
                <c:ptCount val="143"/>
                <c:pt idx="0">
                  <c:v>-0.66787476999809925</c:v>
                </c:pt>
                <c:pt idx="1">
                  <c:v>-0.87740313366140665</c:v>
                </c:pt>
                <c:pt idx="2">
                  <c:v>-1.6673061142041936</c:v>
                </c:pt>
                <c:pt idx="3">
                  <c:v>-2.324176853369682</c:v>
                </c:pt>
                <c:pt idx="4">
                  <c:v>-1.2046994812173748</c:v>
                </c:pt>
                <c:pt idx="5">
                  <c:v>-1.0701180595847741</c:v>
                </c:pt>
                <c:pt idx="6">
                  <c:v>-1.0259836545303238</c:v>
                </c:pt>
                <c:pt idx="7">
                  <c:v>0.62573834217579238</c:v>
                </c:pt>
                <c:pt idx="8">
                  <c:v>1.571836868761276</c:v>
                </c:pt>
                <c:pt idx="9">
                  <c:v>1.936497042077256</c:v>
                </c:pt>
                <c:pt idx="10">
                  <c:v>2.1424406967509633</c:v>
                </c:pt>
                <c:pt idx="11">
                  <c:v>2.449338793236481</c:v>
                </c:pt>
                <c:pt idx="12">
                  <c:v>1.5812661633745304</c:v>
                </c:pt>
                <c:pt idx="13">
                  <c:v>0.10282504005845024</c:v>
                </c:pt>
                <c:pt idx="14">
                  <c:v>0.8267398923594298</c:v>
                </c:pt>
                <c:pt idx="16">
                  <c:v>-2.8340542373441977</c:v>
                </c:pt>
                <c:pt idx="17">
                  <c:v>-3.549640150212757</c:v>
                </c:pt>
                <c:pt idx="18">
                  <c:v>-1.376609531002136</c:v>
                </c:pt>
                <c:pt idx="19">
                  <c:v>11.772897719322804</c:v>
                </c:pt>
                <c:pt idx="20">
                  <c:v>7.5894998459209324</c:v>
                </c:pt>
                <c:pt idx="21">
                  <c:v>4.9440853316547795</c:v>
                </c:pt>
                <c:pt idx="22">
                  <c:v>3.8652740276276831</c:v>
                </c:pt>
                <c:pt idx="23">
                  <c:v>3.3881552963174002</c:v>
                </c:pt>
                <c:pt idx="24">
                  <c:v>4.1062870024028424</c:v>
                </c:pt>
                <c:pt idx="25">
                  <c:v>4.849932692307692</c:v>
                </c:pt>
                <c:pt idx="26">
                  <c:v>2.9549285101284068</c:v>
                </c:pt>
                <c:pt idx="27">
                  <c:v>3.5183635670922482</c:v>
                </c:pt>
                <c:pt idx="28">
                  <c:v>3.9028391620546525</c:v>
                </c:pt>
                <c:pt idx="29">
                  <c:v>2.0432162876372812</c:v>
                </c:pt>
                <c:pt idx="30">
                  <c:v>5.9815961556146648</c:v>
                </c:pt>
                <c:pt idx="32">
                  <c:v>-5.9580986768234965</c:v>
                </c:pt>
                <c:pt idx="33">
                  <c:v>-5.0919515939312978</c:v>
                </c:pt>
                <c:pt idx="34">
                  <c:v>-5.6731524692240693</c:v>
                </c:pt>
                <c:pt idx="35">
                  <c:v>-7.1663403918812039</c:v>
                </c:pt>
                <c:pt idx="36">
                  <c:v>-5.5627571448683684</c:v>
                </c:pt>
                <c:pt idx="37">
                  <c:v>-5.1794400464656025</c:v>
                </c:pt>
                <c:pt idx="38">
                  <c:v>-4.1355735473626218</c:v>
                </c:pt>
                <c:pt idx="39">
                  <c:v>-4.3360893457556324</c:v>
                </c:pt>
                <c:pt idx="40">
                  <c:v>-2.6528228392275977</c:v>
                </c:pt>
                <c:pt idx="41">
                  <c:v>-5.5643329246841864</c:v>
                </c:pt>
                <c:pt idx="42">
                  <c:v>-6.5948965116896945</c:v>
                </c:pt>
                <c:pt idx="43">
                  <c:v>-5.7654061223026734</c:v>
                </c:pt>
                <c:pt idx="44">
                  <c:v>-8.7519590081434711</c:v>
                </c:pt>
                <c:pt idx="45">
                  <c:v>-9.9803425182305308</c:v>
                </c:pt>
                <c:pt idx="46">
                  <c:v>-9.2380128211831689</c:v>
                </c:pt>
                <c:pt idx="48">
                  <c:v>-1.1316870708658908</c:v>
                </c:pt>
                <c:pt idx="49">
                  <c:v>-0.82764302635165354</c:v>
                </c:pt>
                <c:pt idx="50">
                  <c:v>-0.70435072316507974</c:v>
                </c:pt>
                <c:pt idx="51">
                  <c:v>-3.317771790570289E-2</c:v>
                </c:pt>
                <c:pt idx="52">
                  <c:v>-2.2367338018704812</c:v>
                </c:pt>
                <c:pt idx="53">
                  <c:v>-3.3510966293009967</c:v>
                </c:pt>
                <c:pt idx="54">
                  <c:v>-2.298220891863</c:v>
                </c:pt>
                <c:pt idx="55">
                  <c:v>-1.3197338831957457</c:v>
                </c:pt>
                <c:pt idx="56">
                  <c:v>-1.2953674598221359</c:v>
                </c:pt>
                <c:pt idx="57">
                  <c:v>-2.5122813918323992</c:v>
                </c:pt>
                <c:pt idx="58">
                  <c:v>-3.7872374338762658</c:v>
                </c:pt>
                <c:pt idx="59">
                  <c:v>-4.970565535664683</c:v>
                </c:pt>
                <c:pt idx="60">
                  <c:v>-5.3347069193281005</c:v>
                </c:pt>
                <c:pt idx="61">
                  <c:v>-5.2350152654612065</c:v>
                </c:pt>
                <c:pt idx="62">
                  <c:v>-1.5541607174618974</c:v>
                </c:pt>
                <c:pt idx="64">
                  <c:v>-5.8025597798774677E-2</c:v>
                </c:pt>
                <c:pt idx="65">
                  <c:v>-3.2167213669320058</c:v>
                </c:pt>
                <c:pt idx="66">
                  <c:v>-3.8205202989162017</c:v>
                </c:pt>
                <c:pt idx="67">
                  <c:v>-3.8765343524072855</c:v>
                </c:pt>
                <c:pt idx="68">
                  <c:v>-5.5172503173600642</c:v>
                </c:pt>
                <c:pt idx="69">
                  <c:v>-4.9190771199351424</c:v>
                </c:pt>
                <c:pt idx="70">
                  <c:v>-2.8537732753041776</c:v>
                </c:pt>
                <c:pt idx="71">
                  <c:v>-2.8332632968370146</c:v>
                </c:pt>
                <c:pt idx="72">
                  <c:v>-2.4579776571470298</c:v>
                </c:pt>
                <c:pt idx="73">
                  <c:v>-1.9219491281111181</c:v>
                </c:pt>
                <c:pt idx="74">
                  <c:v>-0.30866192838598588</c:v>
                </c:pt>
                <c:pt idx="75">
                  <c:v>-0.73647671073752097</c:v>
                </c:pt>
                <c:pt idx="76">
                  <c:v>-0.45895162152489088</c:v>
                </c:pt>
                <c:pt idx="77">
                  <c:v>-1.2666357081615311</c:v>
                </c:pt>
                <c:pt idx="78">
                  <c:v>2.0877065202325649</c:v>
                </c:pt>
                <c:pt idx="80">
                  <c:v>-3.3499372208385649</c:v>
                </c:pt>
                <c:pt idx="81">
                  <c:v>-5.6336252653927827</c:v>
                </c:pt>
                <c:pt idx="82">
                  <c:v>-3.9741960921755894</c:v>
                </c:pt>
                <c:pt idx="83">
                  <c:v>-5.8879556404657221</c:v>
                </c:pt>
                <c:pt idx="84">
                  <c:v>-4.691696349523359</c:v>
                </c:pt>
                <c:pt idx="85">
                  <c:v>-5.2062274729675924</c:v>
                </c:pt>
                <c:pt idx="86">
                  <c:v>-8.1523656628284602</c:v>
                </c:pt>
                <c:pt idx="87">
                  <c:v>-6.1892545746805441</c:v>
                </c:pt>
                <c:pt idx="88">
                  <c:v>-8.2172435494021379</c:v>
                </c:pt>
                <c:pt idx="89">
                  <c:v>-9.7839008363201927</c:v>
                </c:pt>
                <c:pt idx="90">
                  <c:v>-11.477338735844128</c:v>
                </c:pt>
                <c:pt idx="91">
                  <c:v>-13.394718599573704</c:v>
                </c:pt>
                <c:pt idx="92">
                  <c:v>-15.692769593848817</c:v>
                </c:pt>
                <c:pt idx="93">
                  <c:v>-14.877155579331626</c:v>
                </c:pt>
                <c:pt idx="94">
                  <c:v>-6.6650113602591698</c:v>
                </c:pt>
                <c:pt idx="96">
                  <c:v>-7.2575516379423775</c:v>
                </c:pt>
                <c:pt idx="97">
                  <c:v>-9.0987242975562506</c:v>
                </c:pt>
                <c:pt idx="98">
                  <c:v>-9.5121591122813705</c:v>
                </c:pt>
                <c:pt idx="99">
                  <c:v>-11.253871625063669</c:v>
                </c:pt>
                <c:pt idx="100">
                  <c:v>-8.7427248456532602</c:v>
                </c:pt>
                <c:pt idx="101">
                  <c:v>-5.9677917184430989</c:v>
                </c:pt>
                <c:pt idx="102">
                  <c:v>-6.0243635819107517</c:v>
                </c:pt>
                <c:pt idx="103">
                  <c:v>-7.2287629870129884</c:v>
                </c:pt>
                <c:pt idx="104">
                  <c:v>-8.2051463168516747</c:v>
                </c:pt>
                <c:pt idx="105">
                  <c:v>-9.5059142342938721</c:v>
                </c:pt>
                <c:pt idx="106">
                  <c:v>-9.2222148707127687</c:v>
                </c:pt>
                <c:pt idx="107">
                  <c:v>-14.032440520724331</c:v>
                </c:pt>
                <c:pt idx="108">
                  <c:v>-15.153381629030999</c:v>
                </c:pt>
                <c:pt idx="109">
                  <c:v>-10.767745815949526</c:v>
                </c:pt>
                <c:pt idx="110">
                  <c:v>0.67050030358227075</c:v>
                </c:pt>
                <c:pt idx="112">
                  <c:v>-10.925139934764369</c:v>
                </c:pt>
                <c:pt idx="113">
                  <c:v>-10.112604278248574</c:v>
                </c:pt>
                <c:pt idx="114">
                  <c:v>-15.144092941335773</c:v>
                </c:pt>
                <c:pt idx="115">
                  <c:v>-16.620937601559959</c:v>
                </c:pt>
                <c:pt idx="116">
                  <c:v>-16.072290459422742</c:v>
                </c:pt>
                <c:pt idx="117">
                  <c:v>-14.484816998424003</c:v>
                </c:pt>
                <c:pt idx="118">
                  <c:v>-14.777720620598503</c:v>
                </c:pt>
                <c:pt idx="119">
                  <c:v>-18.372472399767489</c:v>
                </c:pt>
                <c:pt idx="120">
                  <c:v>-15.994458380843785</c:v>
                </c:pt>
                <c:pt idx="121">
                  <c:v>-15.001151183511169</c:v>
                </c:pt>
                <c:pt idx="122">
                  <c:v>-14.870514708005068</c:v>
                </c:pt>
                <c:pt idx="123">
                  <c:v>-13.405411740194801</c:v>
                </c:pt>
                <c:pt idx="124">
                  <c:v>-18.210979167280769</c:v>
                </c:pt>
                <c:pt idx="125">
                  <c:v>-19.149771355405157</c:v>
                </c:pt>
                <c:pt idx="126">
                  <c:v>-12.649525584547607</c:v>
                </c:pt>
                <c:pt idx="128">
                  <c:v>-1.5524387617410964</c:v>
                </c:pt>
                <c:pt idx="129">
                  <c:v>-1.4789151069107709</c:v>
                </c:pt>
                <c:pt idx="130">
                  <c:v>-1.621490234206544</c:v>
                </c:pt>
                <c:pt idx="131">
                  <c:v>-0.19321876451463146</c:v>
                </c:pt>
                <c:pt idx="132">
                  <c:v>-0.90826848560540552</c:v>
                </c:pt>
                <c:pt idx="133">
                  <c:v>-4.0091728313047303</c:v>
                </c:pt>
                <c:pt idx="134">
                  <c:v>2.9522616277583165</c:v>
                </c:pt>
                <c:pt idx="135">
                  <c:v>0.64361976924401665</c:v>
                </c:pt>
                <c:pt idx="136">
                  <c:v>-0.98198917107979244</c:v>
                </c:pt>
                <c:pt idx="137">
                  <c:v>-2.534127473827529</c:v>
                </c:pt>
                <c:pt idx="138">
                  <c:v>-3.6901913256057282</c:v>
                </c:pt>
                <c:pt idx="139">
                  <c:v>-5.1870132864185745</c:v>
                </c:pt>
                <c:pt idx="140">
                  <c:v>-5.1532447525515117</c:v>
                </c:pt>
                <c:pt idx="141">
                  <c:v>-4.9156668738823424</c:v>
                </c:pt>
                <c:pt idx="142">
                  <c:v>-1.3976363216190968</c:v>
                </c:pt>
              </c:numCache>
            </c:numRef>
          </c:val>
        </c:ser>
        <c:ser>
          <c:idx val="1"/>
          <c:order val="1"/>
          <c:tx>
            <c:strRef>
              <c:f>'data_panel 4 wiiw'!$A$4</c:f>
              <c:strCache>
                <c:ptCount val="1"/>
                <c:pt idx="0">
                  <c:v>Income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cat>
            <c:strRef>
              <c:f>'data_panel 4 wiiw'!$B$2:$EX$2</c:f>
              <c:strCache>
                <c:ptCount val="143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6">
                  <c:v>1995</c:v>
                </c:pt>
                <c:pt idx="17">
                  <c:v>1996</c:v>
                </c:pt>
                <c:pt idx="18">
                  <c:v>1997</c:v>
                </c:pt>
                <c:pt idx="19">
                  <c:v>1998</c:v>
                </c:pt>
                <c:pt idx="20">
                  <c:v>1999</c:v>
                </c:pt>
                <c:pt idx="21">
                  <c:v>2000</c:v>
                </c:pt>
                <c:pt idx="22">
                  <c:v>2001</c:v>
                </c:pt>
                <c:pt idx="23">
                  <c:v>2002</c:v>
                </c:pt>
                <c:pt idx="24">
                  <c:v>2003</c:v>
                </c:pt>
                <c:pt idx="25">
                  <c:v>2004</c:v>
                </c:pt>
                <c:pt idx="26">
                  <c:v>2005</c:v>
                </c:pt>
                <c:pt idx="27">
                  <c:v>2006</c:v>
                </c:pt>
                <c:pt idx="28">
                  <c:v>2007</c:v>
                </c:pt>
                <c:pt idx="29">
                  <c:v>2008</c:v>
                </c:pt>
                <c:pt idx="30">
                  <c:v>2009</c:v>
                </c:pt>
                <c:pt idx="32">
                  <c:v>1995</c:v>
                </c:pt>
                <c:pt idx="33">
                  <c:v>1996</c:v>
                </c:pt>
                <c:pt idx="34">
                  <c:v>1997</c:v>
                </c:pt>
                <c:pt idx="35">
                  <c:v>1998</c:v>
                </c:pt>
                <c:pt idx="36">
                  <c:v>1999</c:v>
                </c:pt>
                <c:pt idx="37">
                  <c:v>2000</c:v>
                </c:pt>
                <c:pt idx="38">
                  <c:v>2001</c:v>
                </c:pt>
                <c:pt idx="39">
                  <c:v>2002</c:v>
                </c:pt>
                <c:pt idx="40">
                  <c:v>2003</c:v>
                </c:pt>
                <c:pt idx="41">
                  <c:v>2004</c:v>
                </c:pt>
                <c:pt idx="42">
                  <c:v>2005</c:v>
                </c:pt>
                <c:pt idx="43">
                  <c:v>2006</c:v>
                </c:pt>
                <c:pt idx="44">
                  <c:v>2007</c:v>
                </c:pt>
                <c:pt idx="45">
                  <c:v>2008</c:v>
                </c:pt>
                <c:pt idx="46">
                  <c:v>2009</c:v>
                </c:pt>
                <c:pt idx="48">
                  <c:v>1995</c:v>
                </c:pt>
                <c:pt idx="49">
                  <c:v>1996</c:v>
                </c:pt>
                <c:pt idx="50">
                  <c:v>1997</c:v>
                </c:pt>
                <c:pt idx="51">
                  <c:v>1998</c:v>
                </c:pt>
                <c:pt idx="52">
                  <c:v>1999</c:v>
                </c:pt>
                <c:pt idx="53">
                  <c:v>2000</c:v>
                </c:pt>
                <c:pt idx="54">
                  <c:v>2001</c:v>
                </c:pt>
                <c:pt idx="55">
                  <c:v>2002</c:v>
                </c:pt>
                <c:pt idx="56">
                  <c:v>2003</c:v>
                </c:pt>
                <c:pt idx="57">
                  <c:v>2004</c:v>
                </c:pt>
                <c:pt idx="58">
                  <c:v>2005</c:v>
                </c:pt>
                <c:pt idx="59">
                  <c:v>2006</c:v>
                </c:pt>
                <c:pt idx="60">
                  <c:v>2007</c:v>
                </c:pt>
                <c:pt idx="61">
                  <c:v>2008</c:v>
                </c:pt>
                <c:pt idx="62">
                  <c:v>2009</c:v>
                </c:pt>
                <c:pt idx="64">
                  <c:v>1995</c:v>
                </c:pt>
                <c:pt idx="65">
                  <c:v>1996</c:v>
                </c:pt>
                <c:pt idx="66">
                  <c:v>1997</c:v>
                </c:pt>
                <c:pt idx="67">
                  <c:v>1998</c:v>
                </c:pt>
                <c:pt idx="68">
                  <c:v>1999</c:v>
                </c:pt>
                <c:pt idx="69">
                  <c:v>2000</c:v>
                </c:pt>
                <c:pt idx="70">
                  <c:v>2001</c:v>
                </c:pt>
                <c:pt idx="71">
                  <c:v>2002</c:v>
                </c:pt>
                <c:pt idx="72">
                  <c:v>2003</c:v>
                </c:pt>
                <c:pt idx="73">
                  <c:v>2004</c:v>
                </c:pt>
                <c:pt idx="74">
                  <c:v>2005</c:v>
                </c:pt>
                <c:pt idx="75">
                  <c:v>2006</c:v>
                </c:pt>
                <c:pt idx="76">
                  <c:v>2007</c:v>
                </c:pt>
                <c:pt idx="77">
                  <c:v>2008</c:v>
                </c:pt>
                <c:pt idx="78">
                  <c:v>2009</c:v>
                </c:pt>
                <c:pt idx="80">
                  <c:v>1995</c:v>
                </c:pt>
                <c:pt idx="81">
                  <c:v>1996</c:v>
                </c:pt>
                <c:pt idx="82">
                  <c:v>1997</c:v>
                </c:pt>
                <c:pt idx="83">
                  <c:v>1998</c:v>
                </c:pt>
                <c:pt idx="84">
                  <c:v>1999</c:v>
                </c:pt>
                <c:pt idx="85">
                  <c:v>2000</c:v>
                </c:pt>
                <c:pt idx="86">
                  <c:v>2001</c:v>
                </c:pt>
                <c:pt idx="87">
                  <c:v>2002</c:v>
                </c:pt>
                <c:pt idx="88">
                  <c:v>2003</c:v>
                </c:pt>
                <c:pt idx="89">
                  <c:v>2004</c:v>
                </c:pt>
                <c:pt idx="90">
                  <c:v>2005</c:v>
                </c:pt>
                <c:pt idx="91">
                  <c:v>2006</c:v>
                </c:pt>
                <c:pt idx="92">
                  <c:v>2007</c:v>
                </c:pt>
                <c:pt idx="93">
                  <c:v>2008</c:v>
                </c:pt>
                <c:pt idx="94">
                  <c:v>2009</c:v>
                </c:pt>
                <c:pt idx="96">
                  <c:v>1995</c:v>
                </c:pt>
                <c:pt idx="97">
                  <c:v>1996</c:v>
                </c:pt>
                <c:pt idx="98">
                  <c:v>1997</c:v>
                </c:pt>
                <c:pt idx="99">
                  <c:v>1998</c:v>
                </c:pt>
                <c:pt idx="100">
                  <c:v>1999</c:v>
                </c:pt>
                <c:pt idx="101">
                  <c:v>2000</c:v>
                </c:pt>
                <c:pt idx="102">
                  <c:v>2001</c:v>
                </c:pt>
                <c:pt idx="103">
                  <c:v>2002</c:v>
                </c:pt>
                <c:pt idx="104">
                  <c:v>2003</c:v>
                </c:pt>
                <c:pt idx="105">
                  <c:v>2004</c:v>
                </c:pt>
                <c:pt idx="106">
                  <c:v>2005</c:v>
                </c:pt>
                <c:pt idx="107">
                  <c:v>2006</c:v>
                </c:pt>
                <c:pt idx="108">
                  <c:v>2007</c:v>
                </c:pt>
                <c:pt idx="109">
                  <c:v>2008</c:v>
                </c:pt>
                <c:pt idx="110">
                  <c:v>2009</c:v>
                </c:pt>
                <c:pt idx="112">
                  <c:v>1995</c:v>
                </c:pt>
                <c:pt idx="113">
                  <c:v>1996</c:v>
                </c:pt>
                <c:pt idx="114">
                  <c:v>1997</c:v>
                </c:pt>
                <c:pt idx="115">
                  <c:v>1998</c:v>
                </c:pt>
                <c:pt idx="116">
                  <c:v>1999</c:v>
                </c:pt>
                <c:pt idx="117">
                  <c:v>2000</c:v>
                </c:pt>
                <c:pt idx="118">
                  <c:v>2001</c:v>
                </c:pt>
                <c:pt idx="119">
                  <c:v>2002</c:v>
                </c:pt>
                <c:pt idx="120">
                  <c:v>2003</c:v>
                </c:pt>
                <c:pt idx="121">
                  <c:v>2004</c:v>
                </c:pt>
                <c:pt idx="122">
                  <c:v>2005</c:v>
                </c:pt>
                <c:pt idx="123">
                  <c:v>2006</c:v>
                </c:pt>
                <c:pt idx="124">
                  <c:v>2007</c:v>
                </c:pt>
                <c:pt idx="125">
                  <c:v>2008</c:v>
                </c:pt>
                <c:pt idx="126">
                  <c:v>2009</c:v>
                </c:pt>
                <c:pt idx="128">
                  <c:v>1995</c:v>
                </c:pt>
                <c:pt idx="129">
                  <c:v>1996</c:v>
                </c:pt>
                <c:pt idx="130">
                  <c:v>1997</c:v>
                </c:pt>
                <c:pt idx="131">
                  <c:v>1998</c:v>
                </c:pt>
                <c:pt idx="132">
                  <c:v>1999</c:v>
                </c:pt>
                <c:pt idx="133">
                  <c:v>2000</c:v>
                </c:pt>
                <c:pt idx="134">
                  <c:v>2001</c:v>
                </c:pt>
                <c:pt idx="135">
                  <c:v>2002</c:v>
                </c:pt>
                <c:pt idx="136">
                  <c:v>2003</c:v>
                </c:pt>
                <c:pt idx="137">
                  <c:v>2004</c:v>
                </c:pt>
                <c:pt idx="138">
                  <c:v>2005</c:v>
                </c:pt>
                <c:pt idx="139">
                  <c:v>2006</c:v>
                </c:pt>
                <c:pt idx="140">
                  <c:v>2007</c:v>
                </c:pt>
                <c:pt idx="141">
                  <c:v>2008</c:v>
                </c:pt>
                <c:pt idx="142">
                  <c:v>2009</c:v>
                </c:pt>
              </c:strCache>
            </c:strRef>
          </c:cat>
          <c:val>
            <c:numRef>
              <c:f>'data_panel 4 wiiw'!$B$4:$EX$4</c:f>
              <c:numCache>
                <c:formatCode>General</c:formatCode>
                <c:ptCount val="143"/>
                <c:pt idx="0">
                  <c:v>-2.2522789690961567</c:v>
                </c:pt>
                <c:pt idx="1">
                  <c:v>-2.1960851858136521</c:v>
                </c:pt>
                <c:pt idx="2">
                  <c:v>-2.2397575822612752</c:v>
                </c:pt>
                <c:pt idx="3">
                  <c:v>-2.4342075325337778</c:v>
                </c:pt>
                <c:pt idx="4">
                  <c:v>-2.7109603120625412</c:v>
                </c:pt>
                <c:pt idx="5">
                  <c:v>-2.5911330989105492</c:v>
                </c:pt>
                <c:pt idx="6">
                  <c:v>-2.7353074032384939</c:v>
                </c:pt>
                <c:pt idx="7">
                  <c:v>-2.9339340026128329</c:v>
                </c:pt>
                <c:pt idx="8">
                  <c:v>-3.0213144884518002</c:v>
                </c:pt>
                <c:pt idx="9">
                  <c:v>-3.0160031137682779</c:v>
                </c:pt>
                <c:pt idx="10">
                  <c:v>-3.0531855849442633</c:v>
                </c:pt>
                <c:pt idx="11">
                  <c:v>-3.1631424571768694</c:v>
                </c:pt>
                <c:pt idx="12">
                  <c:v>-2.8497465495514582</c:v>
                </c:pt>
                <c:pt idx="13">
                  <c:v>-2.7412014156800297</c:v>
                </c:pt>
                <c:pt idx="14">
                  <c:v>-2.5806332794734401</c:v>
                </c:pt>
                <c:pt idx="16">
                  <c:v>-0.89797623084366451</c:v>
                </c:pt>
                <c:pt idx="17">
                  <c:v>-1.065537778776662</c:v>
                </c:pt>
                <c:pt idx="18">
                  <c:v>-1.1787270677425301</c:v>
                </c:pt>
                <c:pt idx="19">
                  <c:v>-2.452672449978984</c:v>
                </c:pt>
                <c:pt idx="20">
                  <c:v>-2.6465805610265023</c:v>
                </c:pt>
                <c:pt idx="21">
                  <c:v>-2.0054441902410067</c:v>
                </c:pt>
                <c:pt idx="22">
                  <c:v>-1.8400797225165395</c:v>
                </c:pt>
                <c:pt idx="23">
                  <c:v>-1.607795669196578</c:v>
                </c:pt>
                <c:pt idx="24">
                  <c:v>-1.4100299734945128</c:v>
                </c:pt>
                <c:pt idx="25">
                  <c:v>-1.660323964497052</c:v>
                </c:pt>
                <c:pt idx="26">
                  <c:v>-1.8313506161244777</c:v>
                </c:pt>
                <c:pt idx="27">
                  <c:v>-1.4419481238198264</c:v>
                </c:pt>
                <c:pt idx="28">
                  <c:v>-1.2841817836659208</c:v>
                </c:pt>
                <c:pt idx="29">
                  <c:v>-1.1089363072879397</c:v>
                </c:pt>
                <c:pt idx="30">
                  <c:v>-1.1217867769101704</c:v>
                </c:pt>
                <c:pt idx="32">
                  <c:v>-2.4051892296514832</c:v>
                </c:pt>
                <c:pt idx="33">
                  <c:v>-1.802460841191678</c:v>
                </c:pt>
                <c:pt idx="34">
                  <c:v>-1.2319237718876235</c:v>
                </c:pt>
                <c:pt idx="35">
                  <c:v>-0.90371847816536321</c:v>
                </c:pt>
                <c:pt idx="36">
                  <c:v>-0.94964876812614463</c:v>
                </c:pt>
                <c:pt idx="37">
                  <c:v>-0.91256077098481259</c:v>
                </c:pt>
                <c:pt idx="38">
                  <c:v>-0.92938815853434598</c:v>
                </c:pt>
                <c:pt idx="39">
                  <c:v>-1.7803314423394896</c:v>
                </c:pt>
                <c:pt idx="40">
                  <c:v>-2.9292012445668951</c:v>
                </c:pt>
                <c:pt idx="41">
                  <c:v>-1.4790829380097021</c:v>
                </c:pt>
                <c:pt idx="42">
                  <c:v>-1.0670137398463801</c:v>
                </c:pt>
                <c:pt idx="43">
                  <c:v>-0.51116029822926357</c:v>
                </c:pt>
                <c:pt idx="44">
                  <c:v>-1.482111812608666E-2</c:v>
                </c:pt>
                <c:pt idx="45">
                  <c:v>-0.37590297217752694</c:v>
                </c:pt>
                <c:pt idx="46">
                  <c:v>-1.4998739842924818</c:v>
                </c:pt>
                <c:pt idx="48">
                  <c:v>-1.5821499777358761</c:v>
                </c:pt>
                <c:pt idx="49">
                  <c:v>-1.9623141024297241</c:v>
                </c:pt>
                <c:pt idx="50">
                  <c:v>-2.2259504858549195</c:v>
                </c:pt>
                <c:pt idx="51">
                  <c:v>-2.8881415136256838</c:v>
                </c:pt>
                <c:pt idx="52">
                  <c:v>-2.6130248831210205</c:v>
                </c:pt>
                <c:pt idx="53">
                  <c:v>-2.5586069767995343</c:v>
                </c:pt>
                <c:pt idx="54">
                  <c:v>-3.3999705949653203</c:v>
                </c:pt>
                <c:pt idx="55">
                  <c:v>-3.5624684109903977</c:v>
                </c:pt>
                <c:pt idx="56">
                  <c:v>-3.1141368382417012</c:v>
                </c:pt>
                <c:pt idx="57">
                  <c:v>-3.1615340676977768</c:v>
                </c:pt>
                <c:pt idx="58">
                  <c:v>-3.6244974483120318</c:v>
                </c:pt>
                <c:pt idx="59">
                  <c:v>-3.8587748589604236</c:v>
                </c:pt>
                <c:pt idx="60">
                  <c:v>-4.5236680803378997</c:v>
                </c:pt>
                <c:pt idx="61">
                  <c:v>-4.7532498538198134</c:v>
                </c:pt>
                <c:pt idx="62">
                  <c:v>-4.6281065050700745</c:v>
                </c:pt>
                <c:pt idx="64">
                  <c:v>-1.2873379287239328</c:v>
                </c:pt>
                <c:pt idx="65">
                  <c:v>-1.1930490220633441</c:v>
                </c:pt>
                <c:pt idx="66">
                  <c:v>-1.5401557267523498</c:v>
                </c:pt>
                <c:pt idx="67">
                  <c:v>-1.6309206879973916</c:v>
                </c:pt>
                <c:pt idx="68">
                  <c:v>-1.7155778454534658</c:v>
                </c:pt>
                <c:pt idx="69">
                  <c:v>-1.5852911832615946</c:v>
                </c:pt>
                <c:pt idx="70">
                  <c:v>-1.7278518477624032</c:v>
                </c:pt>
                <c:pt idx="71">
                  <c:v>-2.2874534987741466</c:v>
                </c:pt>
                <c:pt idx="72">
                  <c:v>-2.4790977483315748</c:v>
                </c:pt>
                <c:pt idx="73">
                  <c:v>-4.1165296678764385</c:v>
                </c:pt>
                <c:pt idx="74">
                  <c:v>-3.4160122612651977</c:v>
                </c:pt>
                <c:pt idx="75">
                  <c:v>-3.8333172480253714</c:v>
                </c:pt>
                <c:pt idx="76">
                  <c:v>-5.0807009022157965</c:v>
                </c:pt>
                <c:pt idx="77">
                  <c:v>-3.7240578987485602</c:v>
                </c:pt>
                <c:pt idx="78">
                  <c:v>-4.4597619806921376</c:v>
                </c:pt>
                <c:pt idx="80">
                  <c:v>-1.3856698845275097</c:v>
                </c:pt>
                <c:pt idx="81">
                  <c:v>-1.5596249115357399</c:v>
                </c:pt>
                <c:pt idx="82">
                  <c:v>-1.4864628055725926</c:v>
                </c:pt>
                <c:pt idx="83">
                  <c:v>-1.3207842066957787</c:v>
                </c:pt>
                <c:pt idx="84">
                  <c:v>-1.2274743148922138</c:v>
                </c:pt>
                <c:pt idx="85">
                  <c:v>-1.2182919503403993</c:v>
                </c:pt>
                <c:pt idx="86">
                  <c:v>-0.47438201210510988</c:v>
                </c:pt>
                <c:pt idx="87">
                  <c:v>-0.18753998278913675</c:v>
                </c:pt>
                <c:pt idx="88">
                  <c:v>-0.45457772183763623</c:v>
                </c:pt>
                <c:pt idx="89">
                  <c:v>-2.8331242532855452</c:v>
                </c:pt>
                <c:pt idx="90">
                  <c:v>-2.2237623159044402</c:v>
                </c:pt>
                <c:pt idx="91">
                  <c:v>-3.2018010663867882</c:v>
                </c:pt>
                <c:pt idx="92">
                  <c:v>-4.3479597274561295</c:v>
                </c:pt>
                <c:pt idx="93">
                  <c:v>-3.1267307571276124</c:v>
                </c:pt>
                <c:pt idx="94">
                  <c:v>-2.4370919653727796</c:v>
                </c:pt>
                <c:pt idx="96">
                  <c:v>5.6023615313774477E-2</c:v>
                </c:pt>
                <c:pt idx="97">
                  <c:v>-0.25813370653461076</c:v>
                </c:pt>
                <c:pt idx="98">
                  <c:v>-1.359530750423162</c:v>
                </c:pt>
                <c:pt idx="99">
                  <c:v>-1.2013312956359115</c:v>
                </c:pt>
                <c:pt idx="100">
                  <c:v>-1.7321666944768899</c:v>
                </c:pt>
                <c:pt idx="101">
                  <c:v>-1.5196817252575459</c:v>
                </c:pt>
                <c:pt idx="102">
                  <c:v>-1.5084082060497153</c:v>
                </c:pt>
                <c:pt idx="103">
                  <c:v>-1.4756915584415558</c:v>
                </c:pt>
                <c:pt idx="104">
                  <c:v>-2.6300807265388477</c:v>
                </c:pt>
                <c:pt idx="105">
                  <c:v>-3.156198671934797</c:v>
                </c:pt>
                <c:pt idx="106">
                  <c:v>-2.4545062765995498</c:v>
                </c:pt>
                <c:pt idx="107">
                  <c:v>-3.3131423013616628</c:v>
                </c:pt>
                <c:pt idx="108">
                  <c:v>-4.4280866643597845</c:v>
                </c:pt>
                <c:pt idx="109">
                  <c:v>-3.327391806612416</c:v>
                </c:pt>
                <c:pt idx="110">
                  <c:v>1.7538190649666121</c:v>
                </c:pt>
                <c:pt idx="112">
                  <c:v>-3.7023718439174236E-2</c:v>
                </c:pt>
                <c:pt idx="113">
                  <c:v>-0.1986951017625869</c:v>
                </c:pt>
                <c:pt idx="114">
                  <c:v>-9.5379013683782654E-2</c:v>
                </c:pt>
                <c:pt idx="115">
                  <c:v>1.7457111905535698</c:v>
                </c:pt>
                <c:pt idx="116">
                  <c:v>0.63998364155599263</c:v>
                </c:pt>
                <c:pt idx="117">
                  <c:v>0.46994250189714898</c:v>
                </c:pt>
                <c:pt idx="118">
                  <c:v>0.27485090228873282</c:v>
                </c:pt>
                <c:pt idx="119">
                  <c:v>0.12656449738524239</c:v>
                </c:pt>
                <c:pt idx="120">
                  <c:v>-1.1629722538958571</c:v>
                </c:pt>
                <c:pt idx="121">
                  <c:v>-0.2844516108684339</c:v>
                </c:pt>
                <c:pt idx="122">
                  <c:v>-0.98261164516035859</c:v>
                </c:pt>
                <c:pt idx="123">
                  <c:v>-1.1025429709880858</c:v>
                </c:pt>
                <c:pt idx="124">
                  <c:v>-1.4296582638418245</c:v>
                </c:pt>
                <c:pt idx="125">
                  <c:v>-1.8798561673068721</c:v>
                </c:pt>
                <c:pt idx="126">
                  <c:v>-1.9100627688137166</c:v>
                </c:pt>
                <c:pt idx="128">
                  <c:v>-1.4082711757130364</c:v>
                </c:pt>
                <c:pt idx="129">
                  <c:v>-1.2001066032513992</c:v>
                </c:pt>
                <c:pt idx="130">
                  <c:v>-1.1812258403443698</c:v>
                </c:pt>
                <c:pt idx="131">
                  <c:v>-1.1091500232234184</c:v>
                </c:pt>
                <c:pt idx="132">
                  <c:v>-1.4158420597559798</c:v>
                </c:pt>
                <c:pt idx="133">
                  <c:v>-1.5020323601274586</c:v>
                </c:pt>
                <c:pt idx="134">
                  <c:v>-2.5569561993402732</c:v>
                </c:pt>
                <c:pt idx="135">
                  <c:v>-1.9605648355433101</c:v>
                </c:pt>
                <c:pt idx="136">
                  <c:v>-1.832408940124381</c:v>
                </c:pt>
                <c:pt idx="137">
                  <c:v>-1.4301158064894468</c:v>
                </c:pt>
                <c:pt idx="138">
                  <c:v>-1.2096916208293056</c:v>
                </c:pt>
                <c:pt idx="139">
                  <c:v>-1.2577784412693434</c:v>
                </c:pt>
                <c:pt idx="140">
                  <c:v>-1.0942422491815997</c:v>
                </c:pt>
                <c:pt idx="141">
                  <c:v>-1.1171845689138262</c:v>
                </c:pt>
                <c:pt idx="142">
                  <c:v>-1.3216353712003592</c:v>
                </c:pt>
              </c:numCache>
            </c:numRef>
          </c:val>
        </c:ser>
        <c:ser>
          <c:idx val="0"/>
          <c:order val="2"/>
          <c:tx>
            <c:strRef>
              <c:f>'data_panel 4 wiiw'!$A$5</c:f>
              <c:strCache>
                <c:ptCount val="1"/>
                <c:pt idx="0">
                  <c:v>Transfers</c:v>
                </c:pt>
              </c:strCache>
            </c:strRef>
          </c:tx>
          <c:spPr>
            <a:solidFill>
              <a:srgbClr val="0000FF"/>
            </a:solidFill>
            <a:ln w="25400">
              <a:noFill/>
            </a:ln>
          </c:spPr>
          <c:cat>
            <c:strRef>
              <c:f>'data_panel 4 wiiw'!$B$2:$EX$2</c:f>
              <c:strCache>
                <c:ptCount val="143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6">
                  <c:v>1995</c:v>
                </c:pt>
                <c:pt idx="17">
                  <c:v>1996</c:v>
                </c:pt>
                <c:pt idx="18">
                  <c:v>1997</c:v>
                </c:pt>
                <c:pt idx="19">
                  <c:v>1998</c:v>
                </c:pt>
                <c:pt idx="20">
                  <c:v>1999</c:v>
                </c:pt>
                <c:pt idx="21">
                  <c:v>2000</c:v>
                </c:pt>
                <c:pt idx="22">
                  <c:v>2001</c:v>
                </c:pt>
                <c:pt idx="23">
                  <c:v>2002</c:v>
                </c:pt>
                <c:pt idx="24">
                  <c:v>2003</c:v>
                </c:pt>
                <c:pt idx="25">
                  <c:v>2004</c:v>
                </c:pt>
                <c:pt idx="26">
                  <c:v>2005</c:v>
                </c:pt>
                <c:pt idx="27">
                  <c:v>2006</c:v>
                </c:pt>
                <c:pt idx="28">
                  <c:v>2007</c:v>
                </c:pt>
                <c:pt idx="29">
                  <c:v>2008</c:v>
                </c:pt>
                <c:pt idx="30">
                  <c:v>2009</c:v>
                </c:pt>
                <c:pt idx="32">
                  <c:v>1995</c:v>
                </c:pt>
                <c:pt idx="33">
                  <c:v>1996</c:v>
                </c:pt>
                <c:pt idx="34">
                  <c:v>1997</c:v>
                </c:pt>
                <c:pt idx="35">
                  <c:v>1998</c:v>
                </c:pt>
                <c:pt idx="36">
                  <c:v>1999</c:v>
                </c:pt>
                <c:pt idx="37">
                  <c:v>2000</c:v>
                </c:pt>
                <c:pt idx="38">
                  <c:v>2001</c:v>
                </c:pt>
                <c:pt idx="39">
                  <c:v>2002</c:v>
                </c:pt>
                <c:pt idx="40">
                  <c:v>2003</c:v>
                </c:pt>
                <c:pt idx="41">
                  <c:v>2004</c:v>
                </c:pt>
                <c:pt idx="42">
                  <c:v>2005</c:v>
                </c:pt>
                <c:pt idx="43">
                  <c:v>2006</c:v>
                </c:pt>
                <c:pt idx="44">
                  <c:v>2007</c:v>
                </c:pt>
                <c:pt idx="45">
                  <c:v>2008</c:v>
                </c:pt>
                <c:pt idx="46">
                  <c:v>2009</c:v>
                </c:pt>
                <c:pt idx="48">
                  <c:v>1995</c:v>
                </c:pt>
                <c:pt idx="49">
                  <c:v>1996</c:v>
                </c:pt>
                <c:pt idx="50">
                  <c:v>1997</c:v>
                </c:pt>
                <c:pt idx="51">
                  <c:v>1998</c:v>
                </c:pt>
                <c:pt idx="52">
                  <c:v>1999</c:v>
                </c:pt>
                <c:pt idx="53">
                  <c:v>2000</c:v>
                </c:pt>
                <c:pt idx="54">
                  <c:v>2001</c:v>
                </c:pt>
                <c:pt idx="55">
                  <c:v>2002</c:v>
                </c:pt>
                <c:pt idx="56">
                  <c:v>2003</c:v>
                </c:pt>
                <c:pt idx="57">
                  <c:v>2004</c:v>
                </c:pt>
                <c:pt idx="58">
                  <c:v>2005</c:v>
                </c:pt>
                <c:pt idx="59">
                  <c:v>2006</c:v>
                </c:pt>
                <c:pt idx="60">
                  <c:v>2007</c:v>
                </c:pt>
                <c:pt idx="61">
                  <c:v>2008</c:v>
                </c:pt>
                <c:pt idx="62">
                  <c:v>2009</c:v>
                </c:pt>
                <c:pt idx="64">
                  <c:v>1995</c:v>
                </c:pt>
                <c:pt idx="65">
                  <c:v>1996</c:v>
                </c:pt>
                <c:pt idx="66">
                  <c:v>1997</c:v>
                </c:pt>
                <c:pt idx="67">
                  <c:v>1998</c:v>
                </c:pt>
                <c:pt idx="68">
                  <c:v>1999</c:v>
                </c:pt>
                <c:pt idx="69">
                  <c:v>2000</c:v>
                </c:pt>
                <c:pt idx="70">
                  <c:v>2001</c:v>
                </c:pt>
                <c:pt idx="71">
                  <c:v>2002</c:v>
                </c:pt>
                <c:pt idx="72">
                  <c:v>2003</c:v>
                </c:pt>
                <c:pt idx="73">
                  <c:v>2004</c:v>
                </c:pt>
                <c:pt idx="74">
                  <c:v>2005</c:v>
                </c:pt>
                <c:pt idx="75">
                  <c:v>2006</c:v>
                </c:pt>
                <c:pt idx="76">
                  <c:v>2007</c:v>
                </c:pt>
                <c:pt idx="77">
                  <c:v>2008</c:v>
                </c:pt>
                <c:pt idx="78">
                  <c:v>2009</c:v>
                </c:pt>
                <c:pt idx="80">
                  <c:v>1995</c:v>
                </c:pt>
                <c:pt idx="81">
                  <c:v>1996</c:v>
                </c:pt>
                <c:pt idx="82">
                  <c:v>1997</c:v>
                </c:pt>
                <c:pt idx="83">
                  <c:v>1998</c:v>
                </c:pt>
                <c:pt idx="84">
                  <c:v>1999</c:v>
                </c:pt>
                <c:pt idx="85">
                  <c:v>2000</c:v>
                </c:pt>
                <c:pt idx="86">
                  <c:v>2001</c:v>
                </c:pt>
                <c:pt idx="87">
                  <c:v>2002</c:v>
                </c:pt>
                <c:pt idx="88">
                  <c:v>2003</c:v>
                </c:pt>
                <c:pt idx="89">
                  <c:v>2004</c:v>
                </c:pt>
                <c:pt idx="90">
                  <c:v>2005</c:v>
                </c:pt>
                <c:pt idx="91">
                  <c:v>2006</c:v>
                </c:pt>
                <c:pt idx="92">
                  <c:v>2007</c:v>
                </c:pt>
                <c:pt idx="93">
                  <c:v>2008</c:v>
                </c:pt>
                <c:pt idx="94">
                  <c:v>2009</c:v>
                </c:pt>
                <c:pt idx="96">
                  <c:v>1995</c:v>
                </c:pt>
                <c:pt idx="97">
                  <c:v>1996</c:v>
                </c:pt>
                <c:pt idx="98">
                  <c:v>1997</c:v>
                </c:pt>
                <c:pt idx="99">
                  <c:v>1998</c:v>
                </c:pt>
                <c:pt idx="100">
                  <c:v>1999</c:v>
                </c:pt>
                <c:pt idx="101">
                  <c:v>2000</c:v>
                </c:pt>
                <c:pt idx="102">
                  <c:v>2001</c:v>
                </c:pt>
                <c:pt idx="103">
                  <c:v>2002</c:v>
                </c:pt>
                <c:pt idx="104">
                  <c:v>2003</c:v>
                </c:pt>
                <c:pt idx="105">
                  <c:v>2004</c:v>
                </c:pt>
                <c:pt idx="106">
                  <c:v>2005</c:v>
                </c:pt>
                <c:pt idx="107">
                  <c:v>2006</c:v>
                </c:pt>
                <c:pt idx="108">
                  <c:v>2007</c:v>
                </c:pt>
                <c:pt idx="109">
                  <c:v>2008</c:v>
                </c:pt>
                <c:pt idx="110">
                  <c:v>2009</c:v>
                </c:pt>
                <c:pt idx="112">
                  <c:v>1995</c:v>
                </c:pt>
                <c:pt idx="113">
                  <c:v>1996</c:v>
                </c:pt>
                <c:pt idx="114">
                  <c:v>1997</c:v>
                </c:pt>
                <c:pt idx="115">
                  <c:v>1998</c:v>
                </c:pt>
                <c:pt idx="116">
                  <c:v>1999</c:v>
                </c:pt>
                <c:pt idx="117">
                  <c:v>2000</c:v>
                </c:pt>
                <c:pt idx="118">
                  <c:v>2001</c:v>
                </c:pt>
                <c:pt idx="119">
                  <c:v>2002</c:v>
                </c:pt>
                <c:pt idx="120">
                  <c:v>2003</c:v>
                </c:pt>
                <c:pt idx="121">
                  <c:v>2004</c:v>
                </c:pt>
                <c:pt idx="122">
                  <c:v>2005</c:v>
                </c:pt>
                <c:pt idx="123">
                  <c:v>2006</c:v>
                </c:pt>
                <c:pt idx="124">
                  <c:v>2007</c:v>
                </c:pt>
                <c:pt idx="125">
                  <c:v>2008</c:v>
                </c:pt>
                <c:pt idx="126">
                  <c:v>2009</c:v>
                </c:pt>
                <c:pt idx="128">
                  <c:v>1995</c:v>
                </c:pt>
                <c:pt idx="129">
                  <c:v>1996</c:v>
                </c:pt>
                <c:pt idx="130">
                  <c:v>1997</c:v>
                </c:pt>
                <c:pt idx="131">
                  <c:v>1998</c:v>
                </c:pt>
                <c:pt idx="132">
                  <c:v>1999</c:v>
                </c:pt>
                <c:pt idx="133">
                  <c:v>2000</c:v>
                </c:pt>
                <c:pt idx="134">
                  <c:v>2001</c:v>
                </c:pt>
                <c:pt idx="135">
                  <c:v>2002</c:v>
                </c:pt>
                <c:pt idx="136">
                  <c:v>2003</c:v>
                </c:pt>
                <c:pt idx="137">
                  <c:v>2004</c:v>
                </c:pt>
                <c:pt idx="138">
                  <c:v>2005</c:v>
                </c:pt>
                <c:pt idx="139">
                  <c:v>2006</c:v>
                </c:pt>
                <c:pt idx="140">
                  <c:v>2007</c:v>
                </c:pt>
                <c:pt idx="141">
                  <c:v>2008</c:v>
                </c:pt>
                <c:pt idx="142">
                  <c:v>2009</c:v>
                </c:pt>
              </c:strCache>
            </c:strRef>
          </c:cat>
          <c:val>
            <c:numRef>
              <c:f>'data_panel 4 wiiw'!$B$5:$EX$5</c:f>
              <c:numCache>
                <c:formatCode>General</c:formatCode>
                <c:ptCount val="143"/>
                <c:pt idx="0">
                  <c:v>0.65833931812948365</c:v>
                </c:pt>
                <c:pt idx="1">
                  <c:v>0.57438056451156738</c:v>
                </c:pt>
                <c:pt idx="2">
                  <c:v>0.55007680103691858</c:v>
                </c:pt>
                <c:pt idx="3">
                  <c:v>0.57877677018989082</c:v>
                </c:pt>
                <c:pt idx="4">
                  <c:v>0.77205948463324225</c:v>
                </c:pt>
                <c:pt idx="5">
                  <c:v>0.741740737247233</c:v>
                </c:pt>
                <c:pt idx="6">
                  <c:v>0.96060972162421865</c:v>
                </c:pt>
                <c:pt idx="7">
                  <c:v>1.228435923889956</c:v>
                </c:pt>
                <c:pt idx="8">
                  <c:v>1.5666252321596237</c:v>
                </c:pt>
                <c:pt idx="9">
                  <c:v>1.6220249342436461</c:v>
                </c:pt>
                <c:pt idx="10">
                  <c:v>1.5780272569362901</c:v>
                </c:pt>
                <c:pt idx="11">
                  <c:v>1.6269161100210903</c:v>
                </c:pt>
                <c:pt idx="12">
                  <c:v>1.4065541752478739</c:v>
                </c:pt>
                <c:pt idx="13">
                  <c:v>1.2073973149806339</c:v>
                </c:pt>
                <c:pt idx="14">
                  <c:v>1.0859461559481518</c:v>
                </c:pt>
                <c:pt idx="16">
                  <c:v>0.12049039851426691</c:v>
                </c:pt>
                <c:pt idx="17">
                  <c:v>8.8394823396024613E-2</c:v>
                </c:pt>
                <c:pt idx="18">
                  <c:v>0.15415147485537051</c:v>
                </c:pt>
                <c:pt idx="19">
                  <c:v>0.44404379459913229</c:v>
                </c:pt>
                <c:pt idx="20">
                  <c:v>0.91458391950373141</c:v>
                </c:pt>
                <c:pt idx="21">
                  <c:v>0.67457884946718738</c:v>
                </c:pt>
                <c:pt idx="22">
                  <c:v>0.68203332638283953</c:v>
                </c:pt>
                <c:pt idx="23">
                  <c:v>0.52270907078515205</c:v>
                </c:pt>
                <c:pt idx="24">
                  <c:v>0.48252388383826356</c:v>
                </c:pt>
                <c:pt idx="25">
                  <c:v>0.45005843195266676</c:v>
                </c:pt>
                <c:pt idx="26">
                  <c:v>0.79204559806985464</c:v>
                </c:pt>
                <c:pt idx="27">
                  <c:v>0.71053291692969978</c:v>
                </c:pt>
                <c:pt idx="28">
                  <c:v>0.7282693186292668</c:v>
                </c:pt>
                <c:pt idx="29">
                  <c:v>0.92366500345408065</c:v>
                </c:pt>
                <c:pt idx="30">
                  <c:v>0.950415548796259</c:v>
                </c:pt>
                <c:pt idx="32">
                  <c:v>6.7417706934384434</c:v>
                </c:pt>
                <c:pt idx="33">
                  <c:v>6.3517514304511824</c:v>
                </c:pt>
                <c:pt idx="34">
                  <c:v>6.3185650031848404</c:v>
                </c:pt>
                <c:pt idx="35">
                  <c:v>6.1293922619570615</c:v>
                </c:pt>
                <c:pt idx="36">
                  <c:v>5.5902750950302824</c:v>
                </c:pt>
                <c:pt idx="37">
                  <c:v>5.4579367981757745</c:v>
                </c:pt>
                <c:pt idx="38">
                  <c:v>5.9173630540222524</c:v>
                </c:pt>
                <c:pt idx="39">
                  <c:v>5.501177550990179</c:v>
                </c:pt>
                <c:pt idx="40">
                  <c:v>6.2502657767855005</c:v>
                </c:pt>
                <c:pt idx="41">
                  <c:v>7.2944317111738863</c:v>
                </c:pt>
                <c:pt idx="42">
                  <c:v>6.894766103745857</c:v>
                </c:pt>
                <c:pt idx="43">
                  <c:v>6.8159437952542001</c:v>
                </c:pt>
                <c:pt idx="44">
                  <c:v>7.3492451276420594</c:v>
                </c:pt>
                <c:pt idx="45">
                  <c:v>6.9172218682046189</c:v>
                </c:pt>
                <c:pt idx="46">
                  <c:v>5.9377372598642575</c:v>
                </c:pt>
                <c:pt idx="48">
                  <c:v>2.3574243981814882</c:v>
                </c:pt>
                <c:pt idx="49">
                  <c:v>1.7789522232238435</c:v>
                </c:pt>
                <c:pt idx="50">
                  <c:v>1.7729979999092409</c:v>
                </c:pt>
                <c:pt idx="51">
                  <c:v>1.1225160713033029</c:v>
                </c:pt>
                <c:pt idx="52">
                  <c:v>1.233108460016054</c:v>
                </c:pt>
                <c:pt idx="53">
                  <c:v>0.98207324276432351</c:v>
                </c:pt>
                <c:pt idx="54">
                  <c:v>0.87706138093911812</c:v>
                </c:pt>
                <c:pt idx="55">
                  <c:v>0.87380172356961872</c:v>
                </c:pt>
                <c:pt idx="56">
                  <c:v>0.54797686086384012</c:v>
                </c:pt>
                <c:pt idx="57">
                  <c:v>0.51901306352816645</c:v>
                </c:pt>
                <c:pt idx="58">
                  <c:v>0.14339339178090438</c:v>
                </c:pt>
                <c:pt idx="59">
                  <c:v>-6.1484118590201697E-2</c:v>
                </c:pt>
                <c:pt idx="60">
                  <c:v>-0.22947348542547114</c:v>
                </c:pt>
                <c:pt idx="61">
                  <c:v>-0.32605082821956011</c:v>
                </c:pt>
                <c:pt idx="62">
                  <c:v>-0.32593613758775564</c:v>
                </c:pt>
                <c:pt idx="64">
                  <c:v>0.68459131556718877</c:v>
                </c:pt>
                <c:pt idx="65">
                  <c:v>0.76905850055133973</c:v>
                </c:pt>
                <c:pt idx="66">
                  <c:v>0.95382503835431909</c:v>
                </c:pt>
                <c:pt idx="67">
                  <c:v>1.2678250671369993</c:v>
                </c:pt>
                <c:pt idx="68">
                  <c:v>1.1108818545083901</c:v>
                </c:pt>
                <c:pt idx="69">
                  <c:v>0.71508762261306891</c:v>
                </c:pt>
                <c:pt idx="70">
                  <c:v>0.7812632076137197</c:v>
                </c:pt>
                <c:pt idx="71">
                  <c:v>0.94086049503342462</c:v>
                </c:pt>
                <c:pt idx="72">
                  <c:v>0.87145158131685108</c:v>
                </c:pt>
                <c:pt idx="73">
                  <c:v>0.71366655332234408</c:v>
                </c:pt>
                <c:pt idx="74">
                  <c:v>0.78121933077140548</c:v>
                </c:pt>
                <c:pt idx="75">
                  <c:v>0.72597515253352107</c:v>
                </c:pt>
                <c:pt idx="76">
                  <c:v>0.66073432278036781</c:v>
                </c:pt>
                <c:pt idx="77">
                  <c:v>0.44898555386066585</c:v>
                </c:pt>
                <c:pt idx="78">
                  <c:v>0.5720501415923015</c:v>
                </c:pt>
                <c:pt idx="80">
                  <c:v>1.0310190807484099</c:v>
                </c:pt>
                <c:pt idx="81">
                  <c:v>1.5419320594479742</c:v>
                </c:pt>
                <c:pt idx="82">
                  <c:v>1.786997283799169</c:v>
                </c:pt>
                <c:pt idx="83">
                  <c:v>1.7885935225618683</c:v>
                </c:pt>
                <c:pt idx="84">
                  <c:v>1.9060511849121931</c:v>
                </c:pt>
                <c:pt idx="85">
                  <c:v>2.3034281137364827</c:v>
                </c:pt>
                <c:pt idx="86">
                  <c:v>3.0287791555949215</c:v>
                </c:pt>
                <c:pt idx="87">
                  <c:v>3.3826949617626552</c:v>
                </c:pt>
                <c:pt idx="88">
                  <c:v>3.2178879798615481</c:v>
                </c:pt>
                <c:pt idx="89">
                  <c:v>4.5991756272401441</c:v>
                </c:pt>
                <c:pt idx="90">
                  <c:v>4.3227736406011354</c:v>
                </c:pt>
                <c:pt idx="91">
                  <c:v>4.5150764805348924</c:v>
                </c:pt>
                <c:pt idx="92">
                  <c:v>3.6171943397662818</c:v>
                </c:pt>
                <c:pt idx="93">
                  <c:v>3.9977382151173892</c:v>
                </c:pt>
                <c:pt idx="94">
                  <c:v>3.3265139822262277</c:v>
                </c:pt>
                <c:pt idx="96">
                  <c:v>2.0158005525588738</c:v>
                </c:pt>
                <c:pt idx="97">
                  <c:v>1.8176822047583161</c:v>
                </c:pt>
                <c:pt idx="98">
                  <c:v>1.993990972352828</c:v>
                </c:pt>
                <c:pt idx="99">
                  <c:v>2.1557182883341826</c:v>
                </c:pt>
                <c:pt idx="100">
                  <c:v>1.5356207241782081</c:v>
                </c:pt>
                <c:pt idx="101">
                  <c:v>2.0980234096284125</c:v>
                </c:pt>
                <c:pt idx="102">
                  <c:v>1.8256109613656781</c:v>
                </c:pt>
                <c:pt idx="103">
                  <c:v>1.806278896103896</c:v>
                </c:pt>
                <c:pt idx="104">
                  <c:v>2.4738900100908174</c:v>
                </c:pt>
                <c:pt idx="105">
                  <c:v>2.6175772118905516</c:v>
                </c:pt>
                <c:pt idx="106">
                  <c:v>2.3603964450484605</c:v>
                </c:pt>
                <c:pt idx="107">
                  <c:v>1.8956366901092205</c:v>
                </c:pt>
                <c:pt idx="108">
                  <c:v>1.9028609061582671</c:v>
                </c:pt>
                <c:pt idx="109">
                  <c:v>2.0234726902991129</c:v>
                </c:pt>
                <c:pt idx="110">
                  <c:v>3.4325670916818463</c:v>
                </c:pt>
                <c:pt idx="112">
                  <c:v>5.1530382958160486</c:v>
                </c:pt>
                <c:pt idx="113">
                  <c:v>5.82611094881028</c:v>
                </c:pt>
                <c:pt idx="114">
                  <c:v>4.8239262972496855</c:v>
                </c:pt>
                <c:pt idx="115">
                  <c:v>9.018475788105297</c:v>
                </c:pt>
                <c:pt idx="116">
                  <c:v>9.1796656223140189</c:v>
                </c:pt>
                <c:pt idx="117">
                  <c:v>10.547778880392174</c:v>
                </c:pt>
                <c:pt idx="118">
                  <c:v>9.2061262103873247</c:v>
                </c:pt>
                <c:pt idx="119">
                  <c:v>8.7930636257989487</c:v>
                </c:pt>
                <c:pt idx="120">
                  <c:v>8.8226263778031768</c:v>
                </c:pt>
                <c:pt idx="121">
                  <c:v>8.4675965496035186</c:v>
                </c:pt>
                <c:pt idx="122">
                  <c:v>8.4483559943419611</c:v>
                </c:pt>
                <c:pt idx="123">
                  <c:v>7.9838403041825563</c:v>
                </c:pt>
                <c:pt idx="124">
                  <c:v>8.1141382561805688</c:v>
                </c:pt>
                <c:pt idx="125">
                  <c:v>6.7384732638253784</c:v>
                </c:pt>
                <c:pt idx="126">
                  <c:v>7.6081869249015845</c:v>
                </c:pt>
                <c:pt idx="128">
                  <c:v>1.9330763516810041</c:v>
                </c:pt>
                <c:pt idx="129">
                  <c:v>1.6798212345476538</c:v>
                </c:pt>
                <c:pt idx="130">
                  <c:v>1.7685063942228518</c:v>
                </c:pt>
                <c:pt idx="131">
                  <c:v>2.0455178820250812</c:v>
                </c:pt>
                <c:pt idx="132">
                  <c:v>1.9538380247862555</c:v>
                </c:pt>
                <c:pt idx="133">
                  <c:v>1.7880265276479799</c:v>
                </c:pt>
                <c:pt idx="134">
                  <c:v>1.5275256334858978</c:v>
                </c:pt>
                <c:pt idx="135">
                  <c:v>1.0474427415188565</c:v>
                </c:pt>
                <c:pt idx="136">
                  <c:v>0.33634283227045192</c:v>
                </c:pt>
                <c:pt idx="137">
                  <c:v>0.28479931464587477</c:v>
                </c:pt>
                <c:pt idx="138">
                  <c:v>0.30123165211266145</c:v>
                </c:pt>
                <c:pt idx="139">
                  <c:v>0.36055307481098381</c:v>
                </c:pt>
                <c:pt idx="140">
                  <c:v>0.34554207587136648</c:v>
                </c:pt>
                <c:pt idx="141">
                  <c:v>0.28932601962433097</c:v>
                </c:pt>
                <c:pt idx="142">
                  <c:v>0.37414600645112761</c:v>
                </c:pt>
              </c:numCache>
            </c:numRef>
          </c:val>
        </c:ser>
        <c:gapWidth val="92"/>
        <c:overlap val="100"/>
        <c:axId val="64243968"/>
        <c:axId val="83768448"/>
      </c:barChart>
      <c:lineChart>
        <c:grouping val="standard"/>
        <c:ser>
          <c:idx val="2"/>
          <c:order val="3"/>
          <c:tx>
            <c:strRef>
              <c:f>'data_panel 4 wiiw'!$A$6</c:f>
              <c:strCache>
                <c:ptCount val="1"/>
                <c:pt idx="0">
                  <c:v>Current account</c:v>
                </c:pt>
              </c:strCache>
            </c:strRef>
          </c:tx>
          <c:spPr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marker>
            <c:symbol val="triangle"/>
            <c:size val="5"/>
            <c:spPr>
              <a:solidFill>
                <a:schemeClr val="tx1">
                  <a:lumMod val="95000"/>
                  <a:lumOff val="5000"/>
                </a:schemeClr>
              </a:solidFill>
              <a:ln w="6350">
                <a:solidFill>
                  <a:prstClr val="black">
                    <a:lumMod val="95000"/>
                    <a:lumOff val="5000"/>
                  </a:prstClr>
                </a:solidFill>
              </a:ln>
            </c:spPr>
          </c:marker>
          <c:cat>
            <c:strRef>
              <c:f>'data_panel 4 wiiw'!$B$2:$EX$2</c:f>
              <c:strCache>
                <c:ptCount val="143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6">
                  <c:v>1995</c:v>
                </c:pt>
                <c:pt idx="17">
                  <c:v>1996</c:v>
                </c:pt>
                <c:pt idx="18">
                  <c:v>1997</c:v>
                </c:pt>
                <c:pt idx="19">
                  <c:v>1998</c:v>
                </c:pt>
                <c:pt idx="20">
                  <c:v>1999</c:v>
                </c:pt>
                <c:pt idx="21">
                  <c:v>2000</c:v>
                </c:pt>
                <c:pt idx="22">
                  <c:v>2001</c:v>
                </c:pt>
                <c:pt idx="23">
                  <c:v>2002</c:v>
                </c:pt>
                <c:pt idx="24">
                  <c:v>2003</c:v>
                </c:pt>
                <c:pt idx="25">
                  <c:v>2004</c:v>
                </c:pt>
                <c:pt idx="26">
                  <c:v>2005</c:v>
                </c:pt>
                <c:pt idx="27">
                  <c:v>2006</c:v>
                </c:pt>
                <c:pt idx="28">
                  <c:v>2007</c:v>
                </c:pt>
                <c:pt idx="29">
                  <c:v>2008</c:v>
                </c:pt>
                <c:pt idx="30">
                  <c:v>2009</c:v>
                </c:pt>
                <c:pt idx="32">
                  <c:v>1995</c:v>
                </c:pt>
                <c:pt idx="33">
                  <c:v>1996</c:v>
                </c:pt>
                <c:pt idx="34">
                  <c:v>1997</c:v>
                </c:pt>
                <c:pt idx="35">
                  <c:v>1998</c:v>
                </c:pt>
                <c:pt idx="36">
                  <c:v>1999</c:v>
                </c:pt>
                <c:pt idx="37">
                  <c:v>2000</c:v>
                </c:pt>
                <c:pt idx="38">
                  <c:v>2001</c:v>
                </c:pt>
                <c:pt idx="39">
                  <c:v>2002</c:v>
                </c:pt>
                <c:pt idx="40">
                  <c:v>2003</c:v>
                </c:pt>
                <c:pt idx="41">
                  <c:v>2004</c:v>
                </c:pt>
                <c:pt idx="42">
                  <c:v>2005</c:v>
                </c:pt>
                <c:pt idx="43">
                  <c:v>2006</c:v>
                </c:pt>
                <c:pt idx="44">
                  <c:v>2007</c:v>
                </c:pt>
                <c:pt idx="45">
                  <c:v>2008</c:v>
                </c:pt>
                <c:pt idx="46">
                  <c:v>2009</c:v>
                </c:pt>
                <c:pt idx="48">
                  <c:v>1995</c:v>
                </c:pt>
                <c:pt idx="49">
                  <c:v>1996</c:v>
                </c:pt>
                <c:pt idx="50">
                  <c:v>1997</c:v>
                </c:pt>
                <c:pt idx="51">
                  <c:v>1998</c:v>
                </c:pt>
                <c:pt idx="52">
                  <c:v>1999</c:v>
                </c:pt>
                <c:pt idx="53">
                  <c:v>2000</c:v>
                </c:pt>
                <c:pt idx="54">
                  <c:v>2001</c:v>
                </c:pt>
                <c:pt idx="55">
                  <c:v>2002</c:v>
                </c:pt>
                <c:pt idx="56">
                  <c:v>2003</c:v>
                </c:pt>
                <c:pt idx="57">
                  <c:v>2004</c:v>
                </c:pt>
                <c:pt idx="58">
                  <c:v>2005</c:v>
                </c:pt>
                <c:pt idx="59">
                  <c:v>2006</c:v>
                </c:pt>
                <c:pt idx="60">
                  <c:v>2007</c:v>
                </c:pt>
                <c:pt idx="61">
                  <c:v>2008</c:v>
                </c:pt>
                <c:pt idx="62">
                  <c:v>2009</c:v>
                </c:pt>
                <c:pt idx="64">
                  <c:v>1995</c:v>
                </c:pt>
                <c:pt idx="65">
                  <c:v>1996</c:v>
                </c:pt>
                <c:pt idx="66">
                  <c:v>1997</c:v>
                </c:pt>
                <c:pt idx="67">
                  <c:v>1998</c:v>
                </c:pt>
                <c:pt idx="68">
                  <c:v>1999</c:v>
                </c:pt>
                <c:pt idx="69">
                  <c:v>2000</c:v>
                </c:pt>
                <c:pt idx="70">
                  <c:v>2001</c:v>
                </c:pt>
                <c:pt idx="71">
                  <c:v>2002</c:v>
                </c:pt>
                <c:pt idx="72">
                  <c:v>2003</c:v>
                </c:pt>
                <c:pt idx="73">
                  <c:v>2004</c:v>
                </c:pt>
                <c:pt idx="74">
                  <c:v>2005</c:v>
                </c:pt>
                <c:pt idx="75">
                  <c:v>2006</c:v>
                </c:pt>
                <c:pt idx="76">
                  <c:v>2007</c:v>
                </c:pt>
                <c:pt idx="77">
                  <c:v>2008</c:v>
                </c:pt>
                <c:pt idx="78">
                  <c:v>2009</c:v>
                </c:pt>
                <c:pt idx="80">
                  <c:v>1995</c:v>
                </c:pt>
                <c:pt idx="81">
                  <c:v>1996</c:v>
                </c:pt>
                <c:pt idx="82">
                  <c:v>1997</c:v>
                </c:pt>
                <c:pt idx="83">
                  <c:v>1998</c:v>
                </c:pt>
                <c:pt idx="84">
                  <c:v>1999</c:v>
                </c:pt>
                <c:pt idx="85">
                  <c:v>2000</c:v>
                </c:pt>
                <c:pt idx="86">
                  <c:v>2001</c:v>
                </c:pt>
                <c:pt idx="87">
                  <c:v>2002</c:v>
                </c:pt>
                <c:pt idx="88">
                  <c:v>2003</c:v>
                </c:pt>
                <c:pt idx="89">
                  <c:v>2004</c:v>
                </c:pt>
                <c:pt idx="90">
                  <c:v>2005</c:v>
                </c:pt>
                <c:pt idx="91">
                  <c:v>2006</c:v>
                </c:pt>
                <c:pt idx="92">
                  <c:v>2007</c:v>
                </c:pt>
                <c:pt idx="93">
                  <c:v>2008</c:v>
                </c:pt>
                <c:pt idx="94">
                  <c:v>2009</c:v>
                </c:pt>
                <c:pt idx="96">
                  <c:v>1995</c:v>
                </c:pt>
                <c:pt idx="97">
                  <c:v>1996</c:v>
                </c:pt>
                <c:pt idx="98">
                  <c:v>1997</c:v>
                </c:pt>
                <c:pt idx="99">
                  <c:v>1998</c:v>
                </c:pt>
                <c:pt idx="100">
                  <c:v>1999</c:v>
                </c:pt>
                <c:pt idx="101">
                  <c:v>2000</c:v>
                </c:pt>
                <c:pt idx="102">
                  <c:v>2001</c:v>
                </c:pt>
                <c:pt idx="103">
                  <c:v>2002</c:v>
                </c:pt>
                <c:pt idx="104">
                  <c:v>2003</c:v>
                </c:pt>
                <c:pt idx="105">
                  <c:v>2004</c:v>
                </c:pt>
                <c:pt idx="106">
                  <c:v>2005</c:v>
                </c:pt>
                <c:pt idx="107">
                  <c:v>2006</c:v>
                </c:pt>
                <c:pt idx="108">
                  <c:v>2007</c:v>
                </c:pt>
                <c:pt idx="109">
                  <c:v>2008</c:v>
                </c:pt>
                <c:pt idx="110">
                  <c:v>2009</c:v>
                </c:pt>
                <c:pt idx="112">
                  <c:v>1995</c:v>
                </c:pt>
                <c:pt idx="113">
                  <c:v>1996</c:v>
                </c:pt>
                <c:pt idx="114">
                  <c:v>1997</c:v>
                </c:pt>
                <c:pt idx="115">
                  <c:v>1998</c:v>
                </c:pt>
                <c:pt idx="116">
                  <c:v>1999</c:v>
                </c:pt>
                <c:pt idx="117">
                  <c:v>2000</c:v>
                </c:pt>
                <c:pt idx="118">
                  <c:v>2001</c:v>
                </c:pt>
                <c:pt idx="119">
                  <c:v>2002</c:v>
                </c:pt>
                <c:pt idx="120">
                  <c:v>2003</c:v>
                </c:pt>
                <c:pt idx="121">
                  <c:v>2004</c:v>
                </c:pt>
                <c:pt idx="122">
                  <c:v>2005</c:v>
                </c:pt>
                <c:pt idx="123">
                  <c:v>2006</c:v>
                </c:pt>
                <c:pt idx="124">
                  <c:v>2007</c:v>
                </c:pt>
                <c:pt idx="125">
                  <c:v>2008</c:v>
                </c:pt>
                <c:pt idx="126">
                  <c:v>2009</c:v>
                </c:pt>
                <c:pt idx="128">
                  <c:v>1995</c:v>
                </c:pt>
                <c:pt idx="129">
                  <c:v>1996</c:v>
                </c:pt>
                <c:pt idx="130">
                  <c:v>1997</c:v>
                </c:pt>
                <c:pt idx="131">
                  <c:v>1998</c:v>
                </c:pt>
                <c:pt idx="132">
                  <c:v>1999</c:v>
                </c:pt>
                <c:pt idx="133">
                  <c:v>2000</c:v>
                </c:pt>
                <c:pt idx="134">
                  <c:v>2001</c:v>
                </c:pt>
                <c:pt idx="135">
                  <c:v>2002</c:v>
                </c:pt>
                <c:pt idx="136">
                  <c:v>2003</c:v>
                </c:pt>
                <c:pt idx="137">
                  <c:v>2004</c:v>
                </c:pt>
                <c:pt idx="138">
                  <c:v>2005</c:v>
                </c:pt>
                <c:pt idx="139">
                  <c:v>2006</c:v>
                </c:pt>
                <c:pt idx="140">
                  <c:v>2007</c:v>
                </c:pt>
                <c:pt idx="141">
                  <c:v>2008</c:v>
                </c:pt>
                <c:pt idx="142">
                  <c:v>2009</c:v>
                </c:pt>
              </c:strCache>
            </c:strRef>
          </c:cat>
          <c:val>
            <c:numRef>
              <c:f>'data_panel 4 wiiw'!$B$6:$EX$6</c:f>
              <c:numCache>
                <c:formatCode>General</c:formatCode>
                <c:ptCount val="143"/>
                <c:pt idx="0">
                  <c:v>-2.2618152258166782</c:v>
                </c:pt>
                <c:pt idx="1">
                  <c:v>-2.4991085468635097</c:v>
                </c:pt>
                <c:pt idx="2">
                  <c:v>-3.3569901568424472</c:v>
                </c:pt>
                <c:pt idx="3">
                  <c:v>-4.1796112138218184</c:v>
                </c:pt>
                <c:pt idx="4">
                  <c:v>-3.1436012236072002</c:v>
                </c:pt>
                <c:pt idx="5">
                  <c:v>-2.919506264374939</c:v>
                </c:pt>
                <c:pt idx="6">
                  <c:v>-2.8006821324302567</c:v>
                </c:pt>
                <c:pt idx="7">
                  <c:v>-1.0797582033583222</c:v>
                </c:pt>
                <c:pt idx="8">
                  <c:v>0.11714619958603818</c:v>
                </c:pt>
                <c:pt idx="9">
                  <c:v>0.54251900084916149</c:v>
                </c:pt>
                <c:pt idx="10">
                  <c:v>0.66728577726049965</c:v>
                </c:pt>
                <c:pt idx="11">
                  <c:v>0.91311548834167378</c:v>
                </c:pt>
                <c:pt idx="12">
                  <c:v>0.1380740386682362</c:v>
                </c:pt>
                <c:pt idx="13">
                  <c:v>-1.4309749744339653</c:v>
                </c:pt>
                <c:pt idx="14">
                  <c:v>-0.6679510271002439</c:v>
                </c:pt>
                <c:pt idx="16">
                  <c:v>-3.6115379561245602</c:v>
                </c:pt>
                <c:pt idx="17">
                  <c:v>-4.5267820153936524</c:v>
                </c:pt>
                <c:pt idx="18">
                  <c:v>-2.4011839675651072</c:v>
                </c:pt>
                <c:pt idx="19">
                  <c:v>9.7642815167203043</c:v>
                </c:pt>
                <c:pt idx="20">
                  <c:v>5.8575058840342775</c:v>
                </c:pt>
                <c:pt idx="21">
                  <c:v>3.6132123244281367</c:v>
                </c:pt>
                <c:pt idx="22">
                  <c:v>2.7072272081136863</c:v>
                </c:pt>
                <c:pt idx="23">
                  <c:v>2.3030670251352388</c:v>
                </c:pt>
                <c:pt idx="24">
                  <c:v>3.1787840504677916</c:v>
                </c:pt>
                <c:pt idx="25">
                  <c:v>3.6396664201183224</c:v>
                </c:pt>
                <c:pt idx="26">
                  <c:v>1.9156192172547122</c:v>
                </c:pt>
                <c:pt idx="27">
                  <c:v>2.78695002878302</c:v>
                </c:pt>
                <c:pt idx="28">
                  <c:v>3.3469262115002638</c:v>
                </c:pt>
                <c:pt idx="29">
                  <c:v>1.8579471218123582</c:v>
                </c:pt>
                <c:pt idx="30">
                  <c:v>5.8102309575938715</c:v>
                </c:pt>
                <c:pt idx="32">
                  <c:v>-1.6215208824112199</c:v>
                </c:pt>
                <c:pt idx="33">
                  <c:v>-0.54265528951268294</c:v>
                </c:pt>
                <c:pt idx="34">
                  <c:v>-0.58651299283735492</c:v>
                </c:pt>
                <c:pt idx="35">
                  <c:v>-1.9406616876079918</c:v>
                </c:pt>
                <c:pt idx="36">
                  <c:v>-0.92212529916936514</c:v>
                </c:pt>
                <c:pt idx="37">
                  <c:v>-0.63406219076711257</c:v>
                </c:pt>
                <c:pt idx="38">
                  <c:v>0.85240755943958268</c:v>
                </c:pt>
                <c:pt idx="39">
                  <c:v>-0.61524940875584933</c:v>
                </c:pt>
                <c:pt idx="40">
                  <c:v>0.66824454314420201</c:v>
                </c:pt>
                <c:pt idx="41">
                  <c:v>0.25101411616296232</c:v>
                </c:pt>
                <c:pt idx="42">
                  <c:v>-0.76714333018556125</c:v>
                </c:pt>
                <c:pt idx="43">
                  <c:v>0.53937486558176206</c:v>
                </c:pt>
                <c:pt idx="44">
                  <c:v>-1.417532558636045</c:v>
                </c:pt>
                <c:pt idx="45">
                  <c:v>-3.4390303168553982</c:v>
                </c:pt>
                <c:pt idx="46">
                  <c:v>-4.8001552973656745</c:v>
                </c:pt>
                <c:pt idx="48">
                  <c:v>-0.35641212267807182</c:v>
                </c:pt>
                <c:pt idx="49">
                  <c:v>-1.0110039621810862</c:v>
                </c:pt>
                <c:pt idx="50">
                  <c:v>-1.1573039839107349</c:v>
                </c:pt>
                <c:pt idx="51">
                  <c:v>-1.7988006986078298</c:v>
                </c:pt>
                <c:pt idx="52">
                  <c:v>-3.6166494079969933</c:v>
                </c:pt>
                <c:pt idx="53">
                  <c:v>-4.9276284160808714</c:v>
                </c:pt>
                <c:pt idx="54">
                  <c:v>-4.8211323837439863</c:v>
                </c:pt>
                <c:pt idx="55">
                  <c:v>-4.0083980984332124</c:v>
                </c:pt>
                <c:pt idx="56">
                  <c:v>-3.8615295651664812</c:v>
                </c:pt>
                <c:pt idx="57">
                  <c:v>-5.1548047208619563</c:v>
                </c:pt>
                <c:pt idx="58">
                  <c:v>-7.2683452208627406</c:v>
                </c:pt>
                <c:pt idx="59">
                  <c:v>-8.8908016974125612</c:v>
                </c:pt>
                <c:pt idx="60">
                  <c:v>-10.087848930482473</c:v>
                </c:pt>
                <c:pt idx="61">
                  <c:v>-10.31430057076032</c:v>
                </c:pt>
                <c:pt idx="62">
                  <c:v>-6.5081967067686319</c:v>
                </c:pt>
                <c:pt idx="64">
                  <c:v>-0.66077320892038616</c:v>
                </c:pt>
                <c:pt idx="65">
                  <c:v>-3.640715212745564</c:v>
                </c:pt>
                <c:pt idx="66">
                  <c:v>-4.4068526369620091</c:v>
                </c:pt>
                <c:pt idx="67">
                  <c:v>-4.2396324229647595</c:v>
                </c:pt>
                <c:pt idx="68">
                  <c:v>-6.1219444322850345</c:v>
                </c:pt>
                <c:pt idx="69">
                  <c:v>-5.7892838478568684</c:v>
                </c:pt>
                <c:pt idx="70">
                  <c:v>-3.8003637557009577</c:v>
                </c:pt>
                <c:pt idx="71">
                  <c:v>-4.1798537225471994</c:v>
                </c:pt>
                <c:pt idx="72">
                  <c:v>-4.0656264646406894</c:v>
                </c:pt>
                <c:pt idx="73">
                  <c:v>-5.3248109490615132</c:v>
                </c:pt>
                <c:pt idx="74">
                  <c:v>-2.943453911009434</c:v>
                </c:pt>
                <c:pt idx="75">
                  <c:v>-3.8438184016886567</c:v>
                </c:pt>
                <c:pt idx="76">
                  <c:v>-4.8789190143954775</c:v>
                </c:pt>
                <c:pt idx="77">
                  <c:v>-4.5417116691043322</c:v>
                </c:pt>
                <c:pt idx="78">
                  <c:v>-1.8000067612718944</c:v>
                </c:pt>
                <c:pt idx="80">
                  <c:v>-3.7045880246176646</c:v>
                </c:pt>
                <c:pt idx="81">
                  <c:v>-5.6513181174805398</c:v>
                </c:pt>
                <c:pt idx="82">
                  <c:v>-3.6736616139490037</c:v>
                </c:pt>
                <c:pt idx="83">
                  <c:v>-5.4201464701601161</c:v>
                </c:pt>
                <c:pt idx="84">
                  <c:v>-4.0131194795033869</c:v>
                </c:pt>
                <c:pt idx="85">
                  <c:v>-4.1210913095714847</c:v>
                </c:pt>
                <c:pt idx="86">
                  <c:v>-5.5979627989371128</c:v>
                </c:pt>
                <c:pt idx="87">
                  <c:v>-2.9941044667067191</c:v>
                </c:pt>
                <c:pt idx="88">
                  <c:v>-5.4539458779106349</c:v>
                </c:pt>
                <c:pt idx="89">
                  <c:v>-8.017841497411391</c:v>
                </c:pt>
                <c:pt idx="90">
                  <c:v>-9.3782971011625413</c:v>
                </c:pt>
                <c:pt idx="91">
                  <c:v>-12.081417270801374</c:v>
                </c:pt>
                <c:pt idx="92">
                  <c:v>-16.423527844390879</c:v>
                </c:pt>
                <c:pt idx="93">
                  <c:v>-14.006152054880754</c:v>
                </c:pt>
                <c:pt idx="94">
                  <c:v>-5.7755893434057768</c:v>
                </c:pt>
                <c:pt idx="96">
                  <c:v>-5.1857321405078292</c:v>
                </c:pt>
                <c:pt idx="97">
                  <c:v>-7.5391753687156848</c:v>
                </c:pt>
                <c:pt idx="98">
                  <c:v>-8.8776941884521356</c:v>
                </c:pt>
                <c:pt idx="99">
                  <c:v>-10.299482085243676</c:v>
                </c:pt>
                <c:pt idx="100">
                  <c:v>-8.9392791590188487</c:v>
                </c:pt>
                <c:pt idx="101">
                  <c:v>-5.3894496332224424</c:v>
                </c:pt>
                <c:pt idx="102">
                  <c:v>-5.7071578316861276</c:v>
                </c:pt>
                <c:pt idx="103">
                  <c:v>-6.8981720779220765</c:v>
                </c:pt>
                <c:pt idx="104">
                  <c:v>-8.3613269424823446</c:v>
                </c:pt>
                <c:pt idx="105">
                  <c:v>-10.044537762975498</c:v>
                </c:pt>
                <c:pt idx="106">
                  <c:v>-9.3163334644683662</c:v>
                </c:pt>
                <c:pt idx="107">
                  <c:v>-15.449947628310637</c:v>
                </c:pt>
                <c:pt idx="108">
                  <c:v>-17.678625246966629</c:v>
                </c:pt>
                <c:pt idx="109">
                  <c:v>-12.071661113391798</c:v>
                </c:pt>
                <c:pt idx="110">
                  <c:v>5.8568937462052215</c:v>
                </c:pt>
                <c:pt idx="112">
                  <c:v>-5.8091249546973787</c:v>
                </c:pt>
                <c:pt idx="113">
                  <c:v>-4.4852046612782805</c:v>
                </c:pt>
                <c:pt idx="114">
                  <c:v>-10.41553312559275</c:v>
                </c:pt>
                <c:pt idx="115">
                  <c:v>-5.8567625392698517</c:v>
                </c:pt>
                <c:pt idx="116">
                  <c:v>-6.2526683672054775</c:v>
                </c:pt>
                <c:pt idx="117">
                  <c:v>-3.4670889031580177</c:v>
                </c:pt>
                <c:pt idx="118">
                  <c:v>-5.2967071963028642</c:v>
                </c:pt>
                <c:pt idx="119">
                  <c:v>-9.4528423397251284</c:v>
                </c:pt>
                <c:pt idx="120">
                  <c:v>-8.3348175598631702</c:v>
                </c:pt>
                <c:pt idx="121">
                  <c:v>-6.8180041947234784</c:v>
                </c:pt>
                <c:pt idx="122">
                  <c:v>-7.4047761323287418</c:v>
                </c:pt>
                <c:pt idx="123">
                  <c:v>-6.5241108911921968</c:v>
                </c:pt>
                <c:pt idx="124">
                  <c:v>-11.526510887821551</c:v>
                </c:pt>
                <c:pt idx="125">
                  <c:v>-14.291177367233617</c:v>
                </c:pt>
                <c:pt idx="126">
                  <c:v>-6.9513834945130082</c:v>
                </c:pt>
                <c:pt idx="128">
                  <c:v>-1.0276335857731198</c:v>
                </c:pt>
                <c:pt idx="129">
                  <c:v>-0.99920047561450664</c:v>
                </c:pt>
                <c:pt idx="130">
                  <c:v>-1.0342096803280616</c:v>
                </c:pt>
                <c:pt idx="131">
                  <c:v>0.74314909428704645</c:v>
                </c:pt>
                <c:pt idx="132">
                  <c:v>-0.37027252057514332</c:v>
                </c:pt>
                <c:pt idx="133">
                  <c:v>-3.7231786637842053</c:v>
                </c:pt>
                <c:pt idx="134">
                  <c:v>1.922831061903916</c:v>
                </c:pt>
                <c:pt idx="135">
                  <c:v>-0.2695023247804374</c:v>
                </c:pt>
                <c:pt idx="136">
                  <c:v>-2.4780552789337267</c:v>
                </c:pt>
                <c:pt idx="137">
                  <c:v>-3.6794439656710987</c:v>
                </c:pt>
                <c:pt idx="138">
                  <c:v>-4.5986512943223934</c:v>
                </c:pt>
                <c:pt idx="139">
                  <c:v>-6.0842386528769605</c:v>
                </c:pt>
                <c:pt idx="140">
                  <c:v>-5.9019449258617414</c:v>
                </c:pt>
                <c:pt idx="141">
                  <c:v>-5.7435254231718424</c:v>
                </c:pt>
                <c:pt idx="142">
                  <c:v>-2.3451256863683265</c:v>
                </c:pt>
              </c:numCache>
            </c:numRef>
          </c:val>
        </c:ser>
        <c:marker val="1"/>
        <c:axId val="64243968"/>
        <c:axId val="83768448"/>
      </c:lineChart>
      <c:catAx>
        <c:axId val="64243968"/>
        <c:scaling>
          <c:orientation val="minMax"/>
        </c:scaling>
        <c:delete val="1"/>
        <c:axPos val="b"/>
        <c:numFmt formatCode="General" sourceLinked="1"/>
        <c:tickLblPos val="none"/>
        <c:crossAx val="83768448"/>
        <c:crossesAt val="-30"/>
        <c:auto val="1"/>
        <c:lblAlgn val="ctr"/>
        <c:lblOffset val="0"/>
        <c:tickLblSkip val="1"/>
        <c:tickMarkSkip val="1"/>
      </c:catAx>
      <c:valAx>
        <c:axId val="83768448"/>
        <c:scaling>
          <c:orientation val="minMax"/>
          <c:max val="15"/>
          <c:min val="-25"/>
        </c:scaling>
        <c:axPos val="l"/>
        <c:majorGridlines/>
        <c:numFmt formatCode="0.0" sourceLinked="0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64243968"/>
        <c:crosses val="autoZero"/>
        <c:crossBetween val="between"/>
      </c:valAx>
      <c:spPr>
        <a:noFill/>
        <a:ln w="3175">
          <a:solidFill>
            <a:srgbClr val="00000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5.0720943493902125E-2"/>
          <c:y val="2.1987852311502482E-3"/>
          <c:w val="0.9207920792079205"/>
          <c:h val="9.03954802259887E-2"/>
        </c:manualLayout>
      </c:layout>
      <c:spPr>
        <a:noFill/>
        <a:ln>
          <a:noFill/>
        </a:ln>
      </c:spPr>
      <c:txPr>
        <a:bodyPr/>
        <a:lstStyle/>
        <a:p>
          <a:pPr>
            <a:defRPr lang="en-GB"/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2"/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>
        <c:manualLayout>
          <c:layoutTarget val="inner"/>
          <c:xMode val="edge"/>
          <c:yMode val="edge"/>
          <c:x val="0.11798861895852086"/>
          <c:y val="0.2052307728447984"/>
          <c:w val="0.88201138104147858"/>
          <c:h val="0.54954309690577585"/>
        </c:manualLayout>
      </c:layout>
      <c:barChart>
        <c:barDir val="col"/>
        <c:grouping val="clustered"/>
        <c:ser>
          <c:idx val="6"/>
          <c:order val="0"/>
          <c:tx>
            <c:strRef>
              <c:f>Tabelle1!$C$1</c:f>
              <c:strCache>
                <c:ptCount val="1"/>
                <c:pt idx="0">
                  <c:v>1993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</c:spPr>
          <c:cat>
            <c:strRef>
              <c:f>Tabelle1!$A$2:$B$11</c:f>
              <c:strCache>
                <c:ptCount val="7"/>
                <c:pt idx="0">
                  <c:v>LATAM-8</c:v>
                </c:pt>
                <c:pt idx="1">
                  <c:v>ASIA-6</c:v>
                </c:pt>
                <c:pt idx="2">
                  <c:v>MENA-6</c:v>
                </c:pt>
                <c:pt idx="3">
                  <c:v>EU-COH</c:v>
                </c:pt>
                <c:pt idx="4">
                  <c:v>CE-5</c:v>
                </c:pt>
                <c:pt idx="5">
                  <c:v>B-SEE</c:v>
                </c:pt>
                <c:pt idx="6">
                  <c:v>TR</c:v>
                </c:pt>
              </c:strCache>
            </c:strRef>
          </c:cat>
          <c:val>
            <c:numRef>
              <c:f>Tabelle1!$C$2:$C$11</c:f>
              <c:numCache>
                <c:formatCode>General</c:formatCode>
                <c:ptCount val="7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</c:numCache>
            </c:numRef>
          </c:val>
        </c:ser>
        <c:ser>
          <c:idx val="7"/>
          <c:order val="1"/>
          <c:tx>
            <c:strRef>
              <c:f>Tabelle1!$D$1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cat>
            <c:strRef>
              <c:f>Tabelle1!$A$2:$B$11</c:f>
              <c:strCache>
                <c:ptCount val="7"/>
                <c:pt idx="0">
                  <c:v>LATAM-8</c:v>
                </c:pt>
                <c:pt idx="1">
                  <c:v>ASIA-6</c:v>
                </c:pt>
                <c:pt idx="2">
                  <c:v>MENA-6</c:v>
                </c:pt>
                <c:pt idx="3">
                  <c:v>EU-COH</c:v>
                </c:pt>
                <c:pt idx="4">
                  <c:v>CE-5</c:v>
                </c:pt>
                <c:pt idx="5">
                  <c:v>B-SEE</c:v>
                </c:pt>
                <c:pt idx="6">
                  <c:v>TR</c:v>
                </c:pt>
              </c:strCache>
            </c:strRef>
          </c:cat>
          <c:val>
            <c:numRef>
              <c:f>Tabelle1!$D$2:$D$11</c:f>
              <c:numCache>
                <c:formatCode>0.0</c:formatCode>
                <c:ptCount val="7"/>
                <c:pt idx="0">
                  <c:v>122.2263538842886</c:v>
                </c:pt>
                <c:pt idx="1">
                  <c:v>146.66265700826145</c:v>
                </c:pt>
                <c:pt idx="2">
                  <c:v>125.29934447755915</c:v>
                </c:pt>
                <c:pt idx="3">
                  <c:v>114.86521051452728</c:v>
                </c:pt>
                <c:pt idx="4">
                  <c:v>145.66639951070607</c:v>
                </c:pt>
                <c:pt idx="5">
                  <c:v>80.680653334187653</c:v>
                </c:pt>
                <c:pt idx="6">
                  <c:v>129.30051511152013</c:v>
                </c:pt>
              </c:numCache>
            </c:numRef>
          </c:val>
        </c:ser>
        <c:ser>
          <c:idx val="4"/>
          <c:order val="2"/>
          <c:tx>
            <c:strRef>
              <c:f>Tabelle1!$E$1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</c:spPr>
          <c:cat>
            <c:strRef>
              <c:f>Tabelle1!$A$2:$B$11</c:f>
              <c:strCache>
                <c:ptCount val="7"/>
                <c:pt idx="0">
                  <c:v>LATAM-8</c:v>
                </c:pt>
                <c:pt idx="1">
                  <c:v>ASIA-6</c:v>
                </c:pt>
                <c:pt idx="2">
                  <c:v>MENA-6</c:v>
                </c:pt>
                <c:pt idx="3">
                  <c:v>EU-COH</c:v>
                </c:pt>
                <c:pt idx="4">
                  <c:v>CE-5</c:v>
                </c:pt>
                <c:pt idx="5">
                  <c:v>B-SEE</c:v>
                </c:pt>
                <c:pt idx="6">
                  <c:v>TR</c:v>
                </c:pt>
              </c:strCache>
            </c:strRef>
          </c:cat>
          <c:val>
            <c:numRef>
              <c:f>Tabelle1!$E$2:$E$11</c:f>
              <c:numCache>
                <c:formatCode>0.0</c:formatCode>
                <c:ptCount val="7"/>
                <c:pt idx="0">
                  <c:v>154.17511468639958</c:v>
                </c:pt>
                <c:pt idx="1">
                  <c:v>215.39039846933861</c:v>
                </c:pt>
                <c:pt idx="2">
                  <c:v>179.60964041991926</c:v>
                </c:pt>
                <c:pt idx="3">
                  <c:v>136.25914853877154</c:v>
                </c:pt>
                <c:pt idx="4">
                  <c:v>224.6524614564951</c:v>
                </c:pt>
                <c:pt idx="5">
                  <c:v>130.21819389923118</c:v>
                </c:pt>
                <c:pt idx="6">
                  <c:v>185.07460903090075</c:v>
                </c:pt>
              </c:numCache>
            </c:numRef>
          </c:val>
        </c:ser>
        <c:axId val="210837504"/>
        <c:axId val="210870272"/>
      </c:barChart>
      <c:catAx>
        <c:axId val="210837504"/>
        <c:scaling>
          <c:orientation val="minMax"/>
        </c:scaling>
        <c:axPos val="b"/>
        <c:numFmt formatCode="General" sourceLinked="1"/>
        <c:tickLblPos val="low"/>
        <c:txPr>
          <a:bodyPr rot="0" vert="horz"/>
          <a:lstStyle/>
          <a:p>
            <a:pPr>
              <a:defRPr lang="en-GB"/>
            </a:pPr>
            <a:endParaRPr lang="en-US"/>
          </a:p>
        </c:txPr>
        <c:crossAx val="210870272"/>
        <c:crosses val="autoZero"/>
        <c:auto val="1"/>
        <c:lblAlgn val="ctr"/>
        <c:lblOffset val="100"/>
        <c:tickLblSkip val="1"/>
        <c:tickMarkSkip val="1"/>
      </c:catAx>
      <c:valAx>
        <c:axId val="210870272"/>
        <c:scaling>
          <c:orientation val="minMax"/>
        </c:scaling>
        <c:axPos val="l"/>
        <c:majorGridlines/>
        <c:numFmt formatCode="0.0" sourceLinked="0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2108375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922245598037931"/>
          <c:y val="2.1275867756862344E-2"/>
          <c:w val="0.66313514800370565"/>
          <c:h val="0.20900161936000805"/>
        </c:manualLayout>
      </c:layout>
      <c:txPr>
        <a:bodyPr/>
        <a:lstStyle/>
        <a:p>
          <a:pPr>
            <a:defRPr lang="en-GB"/>
          </a:pPr>
          <a:endParaRPr lang="en-US"/>
        </a:p>
      </c:txPr>
    </c:legend>
    <c:plotVisOnly val="1"/>
  </c:chart>
  <c:txPr>
    <a:bodyPr/>
    <a:lstStyle/>
    <a:p>
      <a:pPr>
        <a:defRPr sz="1400"/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7.8714082648911554E-2"/>
          <c:y val="0.11525212028565431"/>
          <c:w val="0.90892647408561711"/>
          <c:h val="0.7159288234538842"/>
        </c:manualLayout>
      </c:layout>
      <c:barChart>
        <c:barDir val="col"/>
        <c:grouping val="stacked"/>
        <c:ser>
          <c:idx val="3"/>
          <c:order val="0"/>
          <c:tx>
            <c:strRef>
              <c:f>'data_panel 4 wiiw'!$A$3</c:f>
              <c:strCache>
                <c:ptCount val="1"/>
                <c:pt idx="0">
                  <c:v>Goods&amp;Services</c:v>
                </c:pt>
              </c:strCache>
            </c:strRef>
          </c:tx>
          <c:spPr>
            <a:solidFill>
              <a:srgbClr val="008000"/>
            </a:solidFill>
            <a:ln w="25400">
              <a:noFill/>
            </a:ln>
          </c:spPr>
          <c:cat>
            <c:strRef>
              <c:f>'data_panel 4 wiiw'!$B$2:$EX$2</c:f>
              <c:strCache>
                <c:ptCount val="143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6">
                  <c:v>1995</c:v>
                </c:pt>
                <c:pt idx="17">
                  <c:v>1996</c:v>
                </c:pt>
                <c:pt idx="18">
                  <c:v>1997</c:v>
                </c:pt>
                <c:pt idx="19">
                  <c:v>1998</c:v>
                </c:pt>
                <c:pt idx="20">
                  <c:v>1999</c:v>
                </c:pt>
                <c:pt idx="21">
                  <c:v>2000</c:v>
                </c:pt>
                <c:pt idx="22">
                  <c:v>2001</c:v>
                </c:pt>
                <c:pt idx="23">
                  <c:v>2002</c:v>
                </c:pt>
                <c:pt idx="24">
                  <c:v>2003</c:v>
                </c:pt>
                <c:pt idx="25">
                  <c:v>2004</c:v>
                </c:pt>
                <c:pt idx="26">
                  <c:v>2005</c:v>
                </c:pt>
                <c:pt idx="27">
                  <c:v>2006</c:v>
                </c:pt>
                <c:pt idx="28">
                  <c:v>2007</c:v>
                </c:pt>
                <c:pt idx="29">
                  <c:v>2008</c:v>
                </c:pt>
                <c:pt idx="30">
                  <c:v>2009</c:v>
                </c:pt>
                <c:pt idx="32">
                  <c:v>1995</c:v>
                </c:pt>
                <c:pt idx="33">
                  <c:v>1996</c:v>
                </c:pt>
                <c:pt idx="34">
                  <c:v>1997</c:v>
                </c:pt>
                <c:pt idx="35">
                  <c:v>1998</c:v>
                </c:pt>
                <c:pt idx="36">
                  <c:v>1999</c:v>
                </c:pt>
                <c:pt idx="37">
                  <c:v>2000</c:v>
                </c:pt>
                <c:pt idx="38">
                  <c:v>2001</c:v>
                </c:pt>
                <c:pt idx="39">
                  <c:v>2002</c:v>
                </c:pt>
                <c:pt idx="40">
                  <c:v>2003</c:v>
                </c:pt>
                <c:pt idx="41">
                  <c:v>2004</c:v>
                </c:pt>
                <c:pt idx="42">
                  <c:v>2005</c:v>
                </c:pt>
                <c:pt idx="43">
                  <c:v>2006</c:v>
                </c:pt>
                <c:pt idx="44">
                  <c:v>2007</c:v>
                </c:pt>
                <c:pt idx="45">
                  <c:v>2008</c:v>
                </c:pt>
                <c:pt idx="46">
                  <c:v>2009</c:v>
                </c:pt>
                <c:pt idx="48">
                  <c:v>1995</c:v>
                </c:pt>
                <c:pt idx="49">
                  <c:v>1996</c:v>
                </c:pt>
                <c:pt idx="50">
                  <c:v>1997</c:v>
                </c:pt>
                <c:pt idx="51">
                  <c:v>1998</c:v>
                </c:pt>
                <c:pt idx="52">
                  <c:v>1999</c:v>
                </c:pt>
                <c:pt idx="53">
                  <c:v>2000</c:v>
                </c:pt>
                <c:pt idx="54">
                  <c:v>2001</c:v>
                </c:pt>
                <c:pt idx="55">
                  <c:v>2002</c:v>
                </c:pt>
                <c:pt idx="56">
                  <c:v>2003</c:v>
                </c:pt>
                <c:pt idx="57">
                  <c:v>2004</c:v>
                </c:pt>
                <c:pt idx="58">
                  <c:v>2005</c:v>
                </c:pt>
                <c:pt idx="59">
                  <c:v>2006</c:v>
                </c:pt>
                <c:pt idx="60">
                  <c:v>2007</c:v>
                </c:pt>
                <c:pt idx="61">
                  <c:v>2008</c:v>
                </c:pt>
                <c:pt idx="62">
                  <c:v>2009</c:v>
                </c:pt>
                <c:pt idx="64">
                  <c:v>1995</c:v>
                </c:pt>
                <c:pt idx="65">
                  <c:v>1996</c:v>
                </c:pt>
                <c:pt idx="66">
                  <c:v>1997</c:v>
                </c:pt>
                <c:pt idx="67">
                  <c:v>1998</c:v>
                </c:pt>
                <c:pt idx="68">
                  <c:v>1999</c:v>
                </c:pt>
                <c:pt idx="69">
                  <c:v>2000</c:v>
                </c:pt>
                <c:pt idx="70">
                  <c:v>2001</c:v>
                </c:pt>
                <c:pt idx="71">
                  <c:v>2002</c:v>
                </c:pt>
                <c:pt idx="72">
                  <c:v>2003</c:v>
                </c:pt>
                <c:pt idx="73">
                  <c:v>2004</c:v>
                </c:pt>
                <c:pt idx="74">
                  <c:v>2005</c:v>
                </c:pt>
                <c:pt idx="75">
                  <c:v>2006</c:v>
                </c:pt>
                <c:pt idx="76">
                  <c:v>2007</c:v>
                </c:pt>
                <c:pt idx="77">
                  <c:v>2008</c:v>
                </c:pt>
                <c:pt idx="78">
                  <c:v>2009</c:v>
                </c:pt>
                <c:pt idx="80">
                  <c:v>1995</c:v>
                </c:pt>
                <c:pt idx="81">
                  <c:v>1996</c:v>
                </c:pt>
                <c:pt idx="82">
                  <c:v>1997</c:v>
                </c:pt>
                <c:pt idx="83">
                  <c:v>1998</c:v>
                </c:pt>
                <c:pt idx="84">
                  <c:v>1999</c:v>
                </c:pt>
                <c:pt idx="85">
                  <c:v>2000</c:v>
                </c:pt>
                <c:pt idx="86">
                  <c:v>2001</c:v>
                </c:pt>
                <c:pt idx="87">
                  <c:v>2002</c:v>
                </c:pt>
                <c:pt idx="88">
                  <c:v>2003</c:v>
                </c:pt>
                <c:pt idx="89">
                  <c:v>2004</c:v>
                </c:pt>
                <c:pt idx="90">
                  <c:v>2005</c:v>
                </c:pt>
                <c:pt idx="91">
                  <c:v>2006</c:v>
                </c:pt>
                <c:pt idx="92">
                  <c:v>2007</c:v>
                </c:pt>
                <c:pt idx="93">
                  <c:v>2008</c:v>
                </c:pt>
                <c:pt idx="94">
                  <c:v>2009</c:v>
                </c:pt>
                <c:pt idx="96">
                  <c:v>1995</c:v>
                </c:pt>
                <c:pt idx="97">
                  <c:v>1996</c:v>
                </c:pt>
                <c:pt idx="98">
                  <c:v>1997</c:v>
                </c:pt>
                <c:pt idx="99">
                  <c:v>1998</c:v>
                </c:pt>
                <c:pt idx="100">
                  <c:v>1999</c:v>
                </c:pt>
                <c:pt idx="101">
                  <c:v>2000</c:v>
                </c:pt>
                <c:pt idx="102">
                  <c:v>2001</c:v>
                </c:pt>
                <c:pt idx="103">
                  <c:v>2002</c:v>
                </c:pt>
                <c:pt idx="104">
                  <c:v>2003</c:v>
                </c:pt>
                <c:pt idx="105">
                  <c:v>2004</c:v>
                </c:pt>
                <c:pt idx="106">
                  <c:v>2005</c:v>
                </c:pt>
                <c:pt idx="107">
                  <c:v>2006</c:v>
                </c:pt>
                <c:pt idx="108">
                  <c:v>2007</c:v>
                </c:pt>
                <c:pt idx="109">
                  <c:v>2008</c:v>
                </c:pt>
                <c:pt idx="110">
                  <c:v>2009</c:v>
                </c:pt>
                <c:pt idx="112">
                  <c:v>1995</c:v>
                </c:pt>
                <c:pt idx="113">
                  <c:v>1996</c:v>
                </c:pt>
                <c:pt idx="114">
                  <c:v>1997</c:v>
                </c:pt>
                <c:pt idx="115">
                  <c:v>1998</c:v>
                </c:pt>
                <c:pt idx="116">
                  <c:v>1999</c:v>
                </c:pt>
                <c:pt idx="117">
                  <c:v>2000</c:v>
                </c:pt>
                <c:pt idx="118">
                  <c:v>2001</c:v>
                </c:pt>
                <c:pt idx="119">
                  <c:v>2002</c:v>
                </c:pt>
                <c:pt idx="120">
                  <c:v>2003</c:v>
                </c:pt>
                <c:pt idx="121">
                  <c:v>2004</c:v>
                </c:pt>
                <c:pt idx="122">
                  <c:v>2005</c:v>
                </c:pt>
                <c:pt idx="123">
                  <c:v>2006</c:v>
                </c:pt>
                <c:pt idx="124">
                  <c:v>2007</c:v>
                </c:pt>
                <c:pt idx="125">
                  <c:v>2008</c:v>
                </c:pt>
                <c:pt idx="126">
                  <c:v>2009</c:v>
                </c:pt>
                <c:pt idx="128">
                  <c:v>1995</c:v>
                </c:pt>
                <c:pt idx="129">
                  <c:v>1996</c:v>
                </c:pt>
                <c:pt idx="130">
                  <c:v>1997</c:v>
                </c:pt>
                <c:pt idx="131">
                  <c:v>1998</c:v>
                </c:pt>
                <c:pt idx="132">
                  <c:v>1999</c:v>
                </c:pt>
                <c:pt idx="133">
                  <c:v>2000</c:v>
                </c:pt>
                <c:pt idx="134">
                  <c:v>2001</c:v>
                </c:pt>
                <c:pt idx="135">
                  <c:v>2002</c:v>
                </c:pt>
                <c:pt idx="136">
                  <c:v>2003</c:v>
                </c:pt>
                <c:pt idx="137">
                  <c:v>2004</c:v>
                </c:pt>
                <c:pt idx="138">
                  <c:v>2005</c:v>
                </c:pt>
                <c:pt idx="139">
                  <c:v>2006</c:v>
                </c:pt>
                <c:pt idx="140">
                  <c:v>2007</c:v>
                </c:pt>
                <c:pt idx="141">
                  <c:v>2008</c:v>
                </c:pt>
                <c:pt idx="142">
                  <c:v>2009</c:v>
                </c:pt>
              </c:strCache>
            </c:strRef>
          </c:cat>
          <c:val>
            <c:numRef>
              <c:f>'data_panel 4 wiiw'!$B$3:$EX$3</c:f>
              <c:numCache>
                <c:formatCode>General</c:formatCode>
                <c:ptCount val="143"/>
                <c:pt idx="0">
                  <c:v>-0.66787476999809903</c:v>
                </c:pt>
                <c:pt idx="1">
                  <c:v>-0.87740313366140665</c:v>
                </c:pt>
                <c:pt idx="2">
                  <c:v>-1.6673061142041936</c:v>
                </c:pt>
                <c:pt idx="3">
                  <c:v>-2.324176853369682</c:v>
                </c:pt>
                <c:pt idx="4">
                  <c:v>-1.2046994812173752</c:v>
                </c:pt>
                <c:pt idx="5">
                  <c:v>-1.0701180595847741</c:v>
                </c:pt>
                <c:pt idx="6">
                  <c:v>-1.0259836545303238</c:v>
                </c:pt>
                <c:pt idx="7">
                  <c:v>0.62573834217579205</c:v>
                </c:pt>
                <c:pt idx="8">
                  <c:v>1.571836868761276</c:v>
                </c:pt>
                <c:pt idx="9">
                  <c:v>1.936497042077256</c:v>
                </c:pt>
                <c:pt idx="10">
                  <c:v>2.1424406967509633</c:v>
                </c:pt>
                <c:pt idx="11">
                  <c:v>2.449338793236481</c:v>
                </c:pt>
                <c:pt idx="12">
                  <c:v>1.5812661633745304</c:v>
                </c:pt>
                <c:pt idx="13">
                  <c:v>0.10282504005845018</c:v>
                </c:pt>
                <c:pt idx="14">
                  <c:v>0.82673989235942924</c:v>
                </c:pt>
                <c:pt idx="16">
                  <c:v>-2.8340542373441977</c:v>
                </c:pt>
                <c:pt idx="17">
                  <c:v>-3.549640150212757</c:v>
                </c:pt>
                <c:pt idx="18">
                  <c:v>-1.376609531002136</c:v>
                </c:pt>
                <c:pt idx="19">
                  <c:v>11.772897719322804</c:v>
                </c:pt>
                <c:pt idx="20">
                  <c:v>7.5894998459209324</c:v>
                </c:pt>
                <c:pt idx="21">
                  <c:v>4.9440853316547795</c:v>
                </c:pt>
                <c:pt idx="22">
                  <c:v>3.8652740276276831</c:v>
                </c:pt>
                <c:pt idx="23">
                  <c:v>3.3881552963174002</c:v>
                </c:pt>
                <c:pt idx="24">
                  <c:v>4.1062870024028424</c:v>
                </c:pt>
                <c:pt idx="25">
                  <c:v>4.849932692307692</c:v>
                </c:pt>
                <c:pt idx="26">
                  <c:v>2.9549285101284068</c:v>
                </c:pt>
                <c:pt idx="27">
                  <c:v>3.5183635670922482</c:v>
                </c:pt>
                <c:pt idx="28">
                  <c:v>3.9028391620546525</c:v>
                </c:pt>
                <c:pt idx="29">
                  <c:v>2.0432162876372812</c:v>
                </c:pt>
                <c:pt idx="30">
                  <c:v>5.9815961556146613</c:v>
                </c:pt>
                <c:pt idx="32">
                  <c:v>-5.9580986768234965</c:v>
                </c:pt>
                <c:pt idx="33">
                  <c:v>-5.0919515939312978</c:v>
                </c:pt>
                <c:pt idx="34">
                  <c:v>-5.6731524692240693</c:v>
                </c:pt>
                <c:pt idx="35">
                  <c:v>-7.1663403918812039</c:v>
                </c:pt>
                <c:pt idx="36">
                  <c:v>-5.5627571448683684</c:v>
                </c:pt>
                <c:pt idx="37">
                  <c:v>-5.1794400464656025</c:v>
                </c:pt>
                <c:pt idx="38">
                  <c:v>-4.1355735473626218</c:v>
                </c:pt>
                <c:pt idx="39">
                  <c:v>-4.3360893457556324</c:v>
                </c:pt>
                <c:pt idx="40">
                  <c:v>-2.6528228392275977</c:v>
                </c:pt>
                <c:pt idx="41">
                  <c:v>-5.5643329246841864</c:v>
                </c:pt>
                <c:pt idx="42">
                  <c:v>-6.5948965116896945</c:v>
                </c:pt>
                <c:pt idx="43">
                  <c:v>-5.7654061223026734</c:v>
                </c:pt>
                <c:pt idx="44">
                  <c:v>-8.7519590081434711</c:v>
                </c:pt>
                <c:pt idx="45">
                  <c:v>-9.9803425182305308</c:v>
                </c:pt>
                <c:pt idx="46">
                  <c:v>-9.2380128211831689</c:v>
                </c:pt>
                <c:pt idx="48">
                  <c:v>-1.1316870708658904</c:v>
                </c:pt>
                <c:pt idx="49">
                  <c:v>-0.82764302635165332</c:v>
                </c:pt>
                <c:pt idx="50">
                  <c:v>-0.70435072316507974</c:v>
                </c:pt>
                <c:pt idx="51">
                  <c:v>-3.317771790570289E-2</c:v>
                </c:pt>
                <c:pt idx="52">
                  <c:v>-2.2367338018704812</c:v>
                </c:pt>
                <c:pt idx="53">
                  <c:v>-3.3510966293009967</c:v>
                </c:pt>
                <c:pt idx="54">
                  <c:v>-2.298220891863</c:v>
                </c:pt>
                <c:pt idx="55">
                  <c:v>-1.3197338831957457</c:v>
                </c:pt>
                <c:pt idx="56">
                  <c:v>-1.2953674598221359</c:v>
                </c:pt>
                <c:pt idx="57">
                  <c:v>-2.5122813918323992</c:v>
                </c:pt>
                <c:pt idx="58">
                  <c:v>-3.7872374338762658</c:v>
                </c:pt>
                <c:pt idx="59">
                  <c:v>-4.9705655356646812</c:v>
                </c:pt>
                <c:pt idx="60">
                  <c:v>-5.3347069193281005</c:v>
                </c:pt>
                <c:pt idx="61">
                  <c:v>-5.2350152654612065</c:v>
                </c:pt>
                <c:pt idx="62">
                  <c:v>-1.5541607174618974</c:v>
                </c:pt>
                <c:pt idx="64">
                  <c:v>-5.8025597798774677E-2</c:v>
                </c:pt>
                <c:pt idx="65">
                  <c:v>-3.2167213669320049</c:v>
                </c:pt>
                <c:pt idx="66">
                  <c:v>-3.8205202989162008</c:v>
                </c:pt>
                <c:pt idx="67">
                  <c:v>-3.8765343524072855</c:v>
                </c:pt>
                <c:pt idx="68">
                  <c:v>-5.5172503173600642</c:v>
                </c:pt>
                <c:pt idx="69">
                  <c:v>-4.9190771199351424</c:v>
                </c:pt>
                <c:pt idx="70">
                  <c:v>-2.8537732753041776</c:v>
                </c:pt>
                <c:pt idx="71">
                  <c:v>-2.8332632968370146</c:v>
                </c:pt>
                <c:pt idx="72">
                  <c:v>-2.4579776571470289</c:v>
                </c:pt>
                <c:pt idx="73">
                  <c:v>-1.9219491281111181</c:v>
                </c:pt>
                <c:pt idx="74">
                  <c:v>-0.30866192838598588</c:v>
                </c:pt>
                <c:pt idx="75">
                  <c:v>-0.73647671073752097</c:v>
                </c:pt>
                <c:pt idx="76">
                  <c:v>-0.45895162152489088</c:v>
                </c:pt>
                <c:pt idx="77">
                  <c:v>-1.2666357081615311</c:v>
                </c:pt>
                <c:pt idx="78">
                  <c:v>2.087706520232564</c:v>
                </c:pt>
                <c:pt idx="80">
                  <c:v>-3.3499372208385649</c:v>
                </c:pt>
                <c:pt idx="81">
                  <c:v>-5.6336252653927827</c:v>
                </c:pt>
                <c:pt idx="82">
                  <c:v>-3.9741960921755894</c:v>
                </c:pt>
                <c:pt idx="83">
                  <c:v>-5.8879556404657247</c:v>
                </c:pt>
                <c:pt idx="84">
                  <c:v>-4.691696349523359</c:v>
                </c:pt>
                <c:pt idx="85">
                  <c:v>-5.2062274729675924</c:v>
                </c:pt>
                <c:pt idx="86">
                  <c:v>-8.1523656628284602</c:v>
                </c:pt>
                <c:pt idx="87">
                  <c:v>-6.1892545746805441</c:v>
                </c:pt>
                <c:pt idx="88">
                  <c:v>-8.2172435494021379</c:v>
                </c:pt>
                <c:pt idx="89">
                  <c:v>-9.7839008363201927</c:v>
                </c:pt>
                <c:pt idx="90">
                  <c:v>-11.477338735844128</c:v>
                </c:pt>
                <c:pt idx="91">
                  <c:v>-13.394718599573704</c:v>
                </c:pt>
                <c:pt idx="92">
                  <c:v>-15.692769593848814</c:v>
                </c:pt>
                <c:pt idx="93">
                  <c:v>-14.877155579331626</c:v>
                </c:pt>
                <c:pt idx="94">
                  <c:v>-6.6650113602591716</c:v>
                </c:pt>
                <c:pt idx="96">
                  <c:v>-7.2575516379423775</c:v>
                </c:pt>
                <c:pt idx="97">
                  <c:v>-9.0987242975562506</c:v>
                </c:pt>
                <c:pt idx="98">
                  <c:v>-9.5121591122813705</c:v>
                </c:pt>
                <c:pt idx="99">
                  <c:v>-11.253871625063669</c:v>
                </c:pt>
                <c:pt idx="100">
                  <c:v>-8.7427248456532602</c:v>
                </c:pt>
                <c:pt idx="101">
                  <c:v>-5.9677917184430989</c:v>
                </c:pt>
                <c:pt idx="102">
                  <c:v>-6.0243635819107517</c:v>
                </c:pt>
                <c:pt idx="103">
                  <c:v>-7.2287629870129884</c:v>
                </c:pt>
                <c:pt idx="104">
                  <c:v>-8.2051463168516747</c:v>
                </c:pt>
                <c:pt idx="105">
                  <c:v>-9.5059142342938721</c:v>
                </c:pt>
                <c:pt idx="106">
                  <c:v>-9.2222148707127687</c:v>
                </c:pt>
                <c:pt idx="107">
                  <c:v>-14.032440520724327</c:v>
                </c:pt>
                <c:pt idx="108">
                  <c:v>-15.153381629030999</c:v>
                </c:pt>
                <c:pt idx="109">
                  <c:v>-10.767745815949526</c:v>
                </c:pt>
                <c:pt idx="110">
                  <c:v>0.67050030358227075</c:v>
                </c:pt>
                <c:pt idx="112">
                  <c:v>-10.925139934764362</c:v>
                </c:pt>
                <c:pt idx="113">
                  <c:v>-10.112604278248568</c:v>
                </c:pt>
                <c:pt idx="114">
                  <c:v>-15.144092941335778</c:v>
                </c:pt>
                <c:pt idx="115">
                  <c:v>-16.620937601559959</c:v>
                </c:pt>
                <c:pt idx="116">
                  <c:v>-16.072290459422742</c:v>
                </c:pt>
                <c:pt idx="117">
                  <c:v>-14.484816998423998</c:v>
                </c:pt>
                <c:pt idx="118">
                  <c:v>-14.777720620598508</c:v>
                </c:pt>
                <c:pt idx="119">
                  <c:v>-18.372472399767489</c:v>
                </c:pt>
                <c:pt idx="120">
                  <c:v>-15.994458380843785</c:v>
                </c:pt>
                <c:pt idx="121">
                  <c:v>-15.001151183511178</c:v>
                </c:pt>
                <c:pt idx="122">
                  <c:v>-14.870514708005064</c:v>
                </c:pt>
                <c:pt idx="123">
                  <c:v>-13.405411740194801</c:v>
                </c:pt>
                <c:pt idx="124">
                  <c:v>-18.210979167280758</c:v>
                </c:pt>
                <c:pt idx="125">
                  <c:v>-19.149771355405157</c:v>
                </c:pt>
                <c:pt idx="126">
                  <c:v>-12.649525584547607</c:v>
                </c:pt>
                <c:pt idx="128">
                  <c:v>-1.552438761741096</c:v>
                </c:pt>
                <c:pt idx="129">
                  <c:v>-1.4789151069107704</c:v>
                </c:pt>
                <c:pt idx="130">
                  <c:v>-1.621490234206544</c:v>
                </c:pt>
                <c:pt idx="131">
                  <c:v>-0.19321876451463146</c:v>
                </c:pt>
                <c:pt idx="132">
                  <c:v>-0.90826848560540552</c:v>
                </c:pt>
                <c:pt idx="133">
                  <c:v>-4.0091728313047303</c:v>
                </c:pt>
                <c:pt idx="134">
                  <c:v>2.9522616277583165</c:v>
                </c:pt>
                <c:pt idx="135">
                  <c:v>0.64361976924401665</c:v>
                </c:pt>
                <c:pt idx="136">
                  <c:v>-0.98198917107979244</c:v>
                </c:pt>
                <c:pt idx="137">
                  <c:v>-2.534127473827529</c:v>
                </c:pt>
                <c:pt idx="138">
                  <c:v>-3.6901913256057282</c:v>
                </c:pt>
                <c:pt idx="139">
                  <c:v>-5.1870132864185745</c:v>
                </c:pt>
                <c:pt idx="140">
                  <c:v>-5.1532447525515117</c:v>
                </c:pt>
                <c:pt idx="141">
                  <c:v>-4.9156668738823424</c:v>
                </c:pt>
                <c:pt idx="142">
                  <c:v>-1.3976363216190968</c:v>
                </c:pt>
              </c:numCache>
            </c:numRef>
          </c:val>
        </c:ser>
        <c:ser>
          <c:idx val="1"/>
          <c:order val="1"/>
          <c:tx>
            <c:strRef>
              <c:f>'data_panel 4 wiiw'!$A$4</c:f>
              <c:strCache>
                <c:ptCount val="1"/>
                <c:pt idx="0">
                  <c:v>Income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cat>
            <c:strRef>
              <c:f>'data_panel 4 wiiw'!$B$2:$EX$2</c:f>
              <c:strCache>
                <c:ptCount val="143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6">
                  <c:v>1995</c:v>
                </c:pt>
                <c:pt idx="17">
                  <c:v>1996</c:v>
                </c:pt>
                <c:pt idx="18">
                  <c:v>1997</c:v>
                </c:pt>
                <c:pt idx="19">
                  <c:v>1998</c:v>
                </c:pt>
                <c:pt idx="20">
                  <c:v>1999</c:v>
                </c:pt>
                <c:pt idx="21">
                  <c:v>2000</c:v>
                </c:pt>
                <c:pt idx="22">
                  <c:v>2001</c:v>
                </c:pt>
                <c:pt idx="23">
                  <c:v>2002</c:v>
                </c:pt>
                <c:pt idx="24">
                  <c:v>2003</c:v>
                </c:pt>
                <c:pt idx="25">
                  <c:v>2004</c:v>
                </c:pt>
                <c:pt idx="26">
                  <c:v>2005</c:v>
                </c:pt>
                <c:pt idx="27">
                  <c:v>2006</c:v>
                </c:pt>
                <c:pt idx="28">
                  <c:v>2007</c:v>
                </c:pt>
                <c:pt idx="29">
                  <c:v>2008</c:v>
                </c:pt>
                <c:pt idx="30">
                  <c:v>2009</c:v>
                </c:pt>
                <c:pt idx="32">
                  <c:v>1995</c:v>
                </c:pt>
                <c:pt idx="33">
                  <c:v>1996</c:v>
                </c:pt>
                <c:pt idx="34">
                  <c:v>1997</c:v>
                </c:pt>
                <c:pt idx="35">
                  <c:v>1998</c:v>
                </c:pt>
                <c:pt idx="36">
                  <c:v>1999</c:v>
                </c:pt>
                <c:pt idx="37">
                  <c:v>2000</c:v>
                </c:pt>
                <c:pt idx="38">
                  <c:v>2001</c:v>
                </c:pt>
                <c:pt idx="39">
                  <c:v>2002</c:v>
                </c:pt>
                <c:pt idx="40">
                  <c:v>2003</c:v>
                </c:pt>
                <c:pt idx="41">
                  <c:v>2004</c:v>
                </c:pt>
                <c:pt idx="42">
                  <c:v>2005</c:v>
                </c:pt>
                <c:pt idx="43">
                  <c:v>2006</c:v>
                </c:pt>
                <c:pt idx="44">
                  <c:v>2007</c:v>
                </c:pt>
                <c:pt idx="45">
                  <c:v>2008</c:v>
                </c:pt>
                <c:pt idx="46">
                  <c:v>2009</c:v>
                </c:pt>
                <c:pt idx="48">
                  <c:v>1995</c:v>
                </c:pt>
                <c:pt idx="49">
                  <c:v>1996</c:v>
                </c:pt>
                <c:pt idx="50">
                  <c:v>1997</c:v>
                </c:pt>
                <c:pt idx="51">
                  <c:v>1998</c:v>
                </c:pt>
                <c:pt idx="52">
                  <c:v>1999</c:v>
                </c:pt>
                <c:pt idx="53">
                  <c:v>2000</c:v>
                </c:pt>
                <c:pt idx="54">
                  <c:v>2001</c:v>
                </c:pt>
                <c:pt idx="55">
                  <c:v>2002</c:v>
                </c:pt>
                <c:pt idx="56">
                  <c:v>2003</c:v>
                </c:pt>
                <c:pt idx="57">
                  <c:v>2004</c:v>
                </c:pt>
                <c:pt idx="58">
                  <c:v>2005</c:v>
                </c:pt>
                <c:pt idx="59">
                  <c:v>2006</c:v>
                </c:pt>
                <c:pt idx="60">
                  <c:v>2007</c:v>
                </c:pt>
                <c:pt idx="61">
                  <c:v>2008</c:v>
                </c:pt>
                <c:pt idx="62">
                  <c:v>2009</c:v>
                </c:pt>
                <c:pt idx="64">
                  <c:v>1995</c:v>
                </c:pt>
                <c:pt idx="65">
                  <c:v>1996</c:v>
                </c:pt>
                <c:pt idx="66">
                  <c:v>1997</c:v>
                </c:pt>
                <c:pt idx="67">
                  <c:v>1998</c:v>
                </c:pt>
                <c:pt idx="68">
                  <c:v>1999</c:v>
                </c:pt>
                <c:pt idx="69">
                  <c:v>2000</c:v>
                </c:pt>
                <c:pt idx="70">
                  <c:v>2001</c:v>
                </c:pt>
                <c:pt idx="71">
                  <c:v>2002</c:v>
                </c:pt>
                <c:pt idx="72">
                  <c:v>2003</c:v>
                </c:pt>
                <c:pt idx="73">
                  <c:v>2004</c:v>
                </c:pt>
                <c:pt idx="74">
                  <c:v>2005</c:v>
                </c:pt>
                <c:pt idx="75">
                  <c:v>2006</c:v>
                </c:pt>
                <c:pt idx="76">
                  <c:v>2007</c:v>
                </c:pt>
                <c:pt idx="77">
                  <c:v>2008</c:v>
                </c:pt>
                <c:pt idx="78">
                  <c:v>2009</c:v>
                </c:pt>
                <c:pt idx="80">
                  <c:v>1995</c:v>
                </c:pt>
                <c:pt idx="81">
                  <c:v>1996</c:v>
                </c:pt>
                <c:pt idx="82">
                  <c:v>1997</c:v>
                </c:pt>
                <c:pt idx="83">
                  <c:v>1998</c:v>
                </c:pt>
                <c:pt idx="84">
                  <c:v>1999</c:v>
                </c:pt>
                <c:pt idx="85">
                  <c:v>2000</c:v>
                </c:pt>
                <c:pt idx="86">
                  <c:v>2001</c:v>
                </c:pt>
                <c:pt idx="87">
                  <c:v>2002</c:v>
                </c:pt>
                <c:pt idx="88">
                  <c:v>2003</c:v>
                </c:pt>
                <c:pt idx="89">
                  <c:v>2004</c:v>
                </c:pt>
                <c:pt idx="90">
                  <c:v>2005</c:v>
                </c:pt>
                <c:pt idx="91">
                  <c:v>2006</c:v>
                </c:pt>
                <c:pt idx="92">
                  <c:v>2007</c:v>
                </c:pt>
                <c:pt idx="93">
                  <c:v>2008</c:v>
                </c:pt>
                <c:pt idx="94">
                  <c:v>2009</c:v>
                </c:pt>
                <c:pt idx="96">
                  <c:v>1995</c:v>
                </c:pt>
                <c:pt idx="97">
                  <c:v>1996</c:v>
                </c:pt>
                <c:pt idx="98">
                  <c:v>1997</c:v>
                </c:pt>
                <c:pt idx="99">
                  <c:v>1998</c:v>
                </c:pt>
                <c:pt idx="100">
                  <c:v>1999</c:v>
                </c:pt>
                <c:pt idx="101">
                  <c:v>2000</c:v>
                </c:pt>
                <c:pt idx="102">
                  <c:v>2001</c:v>
                </c:pt>
                <c:pt idx="103">
                  <c:v>2002</c:v>
                </c:pt>
                <c:pt idx="104">
                  <c:v>2003</c:v>
                </c:pt>
                <c:pt idx="105">
                  <c:v>2004</c:v>
                </c:pt>
                <c:pt idx="106">
                  <c:v>2005</c:v>
                </c:pt>
                <c:pt idx="107">
                  <c:v>2006</c:v>
                </c:pt>
                <c:pt idx="108">
                  <c:v>2007</c:v>
                </c:pt>
                <c:pt idx="109">
                  <c:v>2008</c:v>
                </c:pt>
                <c:pt idx="110">
                  <c:v>2009</c:v>
                </c:pt>
                <c:pt idx="112">
                  <c:v>1995</c:v>
                </c:pt>
                <c:pt idx="113">
                  <c:v>1996</c:v>
                </c:pt>
                <c:pt idx="114">
                  <c:v>1997</c:v>
                </c:pt>
                <c:pt idx="115">
                  <c:v>1998</c:v>
                </c:pt>
                <c:pt idx="116">
                  <c:v>1999</c:v>
                </c:pt>
                <c:pt idx="117">
                  <c:v>2000</c:v>
                </c:pt>
                <c:pt idx="118">
                  <c:v>2001</c:v>
                </c:pt>
                <c:pt idx="119">
                  <c:v>2002</c:v>
                </c:pt>
                <c:pt idx="120">
                  <c:v>2003</c:v>
                </c:pt>
                <c:pt idx="121">
                  <c:v>2004</c:v>
                </c:pt>
                <c:pt idx="122">
                  <c:v>2005</c:v>
                </c:pt>
                <c:pt idx="123">
                  <c:v>2006</c:v>
                </c:pt>
                <c:pt idx="124">
                  <c:v>2007</c:v>
                </c:pt>
                <c:pt idx="125">
                  <c:v>2008</c:v>
                </c:pt>
                <c:pt idx="126">
                  <c:v>2009</c:v>
                </c:pt>
                <c:pt idx="128">
                  <c:v>1995</c:v>
                </c:pt>
                <c:pt idx="129">
                  <c:v>1996</c:v>
                </c:pt>
                <c:pt idx="130">
                  <c:v>1997</c:v>
                </c:pt>
                <c:pt idx="131">
                  <c:v>1998</c:v>
                </c:pt>
                <c:pt idx="132">
                  <c:v>1999</c:v>
                </c:pt>
                <c:pt idx="133">
                  <c:v>2000</c:v>
                </c:pt>
                <c:pt idx="134">
                  <c:v>2001</c:v>
                </c:pt>
                <c:pt idx="135">
                  <c:v>2002</c:v>
                </c:pt>
                <c:pt idx="136">
                  <c:v>2003</c:v>
                </c:pt>
                <c:pt idx="137">
                  <c:v>2004</c:v>
                </c:pt>
                <c:pt idx="138">
                  <c:v>2005</c:v>
                </c:pt>
                <c:pt idx="139">
                  <c:v>2006</c:v>
                </c:pt>
                <c:pt idx="140">
                  <c:v>2007</c:v>
                </c:pt>
                <c:pt idx="141">
                  <c:v>2008</c:v>
                </c:pt>
                <c:pt idx="142">
                  <c:v>2009</c:v>
                </c:pt>
              </c:strCache>
            </c:strRef>
          </c:cat>
          <c:val>
            <c:numRef>
              <c:f>'data_panel 4 wiiw'!$B$4:$EX$4</c:f>
              <c:numCache>
                <c:formatCode>General</c:formatCode>
                <c:ptCount val="143"/>
                <c:pt idx="0">
                  <c:v>-2.2522789690961567</c:v>
                </c:pt>
                <c:pt idx="1">
                  <c:v>-2.196085185813653</c:v>
                </c:pt>
                <c:pt idx="2">
                  <c:v>-2.2397575822612752</c:v>
                </c:pt>
                <c:pt idx="3">
                  <c:v>-2.4342075325337778</c:v>
                </c:pt>
                <c:pt idx="4">
                  <c:v>-2.7109603120625412</c:v>
                </c:pt>
                <c:pt idx="5">
                  <c:v>-2.5911330989105492</c:v>
                </c:pt>
                <c:pt idx="6">
                  <c:v>-2.7353074032384939</c:v>
                </c:pt>
                <c:pt idx="7">
                  <c:v>-2.9339340026128315</c:v>
                </c:pt>
                <c:pt idx="8">
                  <c:v>-3.0213144884518002</c:v>
                </c:pt>
                <c:pt idx="9">
                  <c:v>-3.0160031137682806</c:v>
                </c:pt>
                <c:pt idx="10">
                  <c:v>-3.0531855849442633</c:v>
                </c:pt>
                <c:pt idx="11">
                  <c:v>-3.1631424571768694</c:v>
                </c:pt>
                <c:pt idx="12">
                  <c:v>-2.8497465495514582</c:v>
                </c:pt>
                <c:pt idx="13">
                  <c:v>-2.7412014156800297</c:v>
                </c:pt>
                <c:pt idx="14">
                  <c:v>-2.5806332794734401</c:v>
                </c:pt>
                <c:pt idx="16">
                  <c:v>-0.89797623084366451</c:v>
                </c:pt>
                <c:pt idx="17">
                  <c:v>-1.065537778776662</c:v>
                </c:pt>
                <c:pt idx="18">
                  <c:v>-1.1787270677425301</c:v>
                </c:pt>
                <c:pt idx="19">
                  <c:v>-2.4526724499789858</c:v>
                </c:pt>
                <c:pt idx="20">
                  <c:v>-2.6465805610265014</c:v>
                </c:pt>
                <c:pt idx="21">
                  <c:v>-2.0054441902410067</c:v>
                </c:pt>
                <c:pt idx="22">
                  <c:v>-1.8400797225165391</c:v>
                </c:pt>
                <c:pt idx="23">
                  <c:v>-1.607795669196578</c:v>
                </c:pt>
                <c:pt idx="24">
                  <c:v>-1.4100299734945128</c:v>
                </c:pt>
                <c:pt idx="25">
                  <c:v>-1.6603239644970513</c:v>
                </c:pt>
                <c:pt idx="26">
                  <c:v>-1.8313506161244784</c:v>
                </c:pt>
                <c:pt idx="27">
                  <c:v>-1.4419481238198264</c:v>
                </c:pt>
                <c:pt idx="28">
                  <c:v>-1.2841817836659208</c:v>
                </c:pt>
                <c:pt idx="29">
                  <c:v>-1.1089363072879403</c:v>
                </c:pt>
                <c:pt idx="30">
                  <c:v>-1.1217867769101704</c:v>
                </c:pt>
                <c:pt idx="32">
                  <c:v>-2.4051892296514832</c:v>
                </c:pt>
                <c:pt idx="33">
                  <c:v>-1.802460841191678</c:v>
                </c:pt>
                <c:pt idx="34">
                  <c:v>-1.2319237718876241</c:v>
                </c:pt>
                <c:pt idx="35">
                  <c:v>-0.90371847816536321</c:v>
                </c:pt>
                <c:pt idx="36">
                  <c:v>-0.94964876812614463</c:v>
                </c:pt>
                <c:pt idx="37">
                  <c:v>-0.91256077098481259</c:v>
                </c:pt>
                <c:pt idx="38">
                  <c:v>-0.92938815853434598</c:v>
                </c:pt>
                <c:pt idx="39">
                  <c:v>-1.7803314423394903</c:v>
                </c:pt>
                <c:pt idx="40">
                  <c:v>-2.9292012445668951</c:v>
                </c:pt>
                <c:pt idx="41">
                  <c:v>-1.4790829380097021</c:v>
                </c:pt>
                <c:pt idx="42">
                  <c:v>-1.0670137398463801</c:v>
                </c:pt>
                <c:pt idx="43">
                  <c:v>-0.51116029822926357</c:v>
                </c:pt>
                <c:pt idx="44">
                  <c:v>-1.482111812608666E-2</c:v>
                </c:pt>
                <c:pt idx="45">
                  <c:v>-0.37590297217752677</c:v>
                </c:pt>
                <c:pt idx="46">
                  <c:v>-1.4998739842924818</c:v>
                </c:pt>
                <c:pt idx="48">
                  <c:v>-1.5821499777358761</c:v>
                </c:pt>
                <c:pt idx="49">
                  <c:v>-1.9623141024297241</c:v>
                </c:pt>
                <c:pt idx="50">
                  <c:v>-2.2259504858549195</c:v>
                </c:pt>
                <c:pt idx="51">
                  <c:v>-2.8881415136256838</c:v>
                </c:pt>
                <c:pt idx="52">
                  <c:v>-2.6130248831210205</c:v>
                </c:pt>
                <c:pt idx="53">
                  <c:v>-2.5586069767995343</c:v>
                </c:pt>
                <c:pt idx="54">
                  <c:v>-3.3999705949653203</c:v>
                </c:pt>
                <c:pt idx="55">
                  <c:v>-3.5624684109903977</c:v>
                </c:pt>
                <c:pt idx="56">
                  <c:v>-3.1141368382417012</c:v>
                </c:pt>
                <c:pt idx="57">
                  <c:v>-3.161534067697775</c:v>
                </c:pt>
                <c:pt idx="58">
                  <c:v>-3.62449744831203</c:v>
                </c:pt>
                <c:pt idx="59">
                  <c:v>-3.8587748589604223</c:v>
                </c:pt>
                <c:pt idx="60">
                  <c:v>-4.5236680803378979</c:v>
                </c:pt>
                <c:pt idx="61">
                  <c:v>-4.7532498538198134</c:v>
                </c:pt>
                <c:pt idx="62">
                  <c:v>-4.6281065050700745</c:v>
                </c:pt>
                <c:pt idx="64">
                  <c:v>-1.2873379287239324</c:v>
                </c:pt>
                <c:pt idx="65">
                  <c:v>-1.1930490220633441</c:v>
                </c:pt>
                <c:pt idx="66">
                  <c:v>-1.5401557267523491</c:v>
                </c:pt>
                <c:pt idx="67">
                  <c:v>-1.6309206879973925</c:v>
                </c:pt>
                <c:pt idx="68">
                  <c:v>-1.7155778454534658</c:v>
                </c:pt>
                <c:pt idx="69">
                  <c:v>-1.5852911832615946</c:v>
                </c:pt>
                <c:pt idx="70">
                  <c:v>-1.7278518477624036</c:v>
                </c:pt>
                <c:pt idx="71">
                  <c:v>-2.2874534987741466</c:v>
                </c:pt>
                <c:pt idx="72">
                  <c:v>-2.479097748331573</c:v>
                </c:pt>
                <c:pt idx="73">
                  <c:v>-4.116529667876442</c:v>
                </c:pt>
                <c:pt idx="74">
                  <c:v>-3.4160122612651977</c:v>
                </c:pt>
                <c:pt idx="75">
                  <c:v>-3.8333172480253697</c:v>
                </c:pt>
                <c:pt idx="76">
                  <c:v>-5.0807009022157965</c:v>
                </c:pt>
                <c:pt idx="77">
                  <c:v>-3.7240578987485602</c:v>
                </c:pt>
                <c:pt idx="78">
                  <c:v>-4.4597619806921331</c:v>
                </c:pt>
                <c:pt idx="80">
                  <c:v>-1.3856698845275097</c:v>
                </c:pt>
                <c:pt idx="81">
                  <c:v>-1.5596249115357399</c:v>
                </c:pt>
                <c:pt idx="82">
                  <c:v>-1.4864628055725926</c:v>
                </c:pt>
                <c:pt idx="83">
                  <c:v>-1.3207842066957787</c:v>
                </c:pt>
                <c:pt idx="84">
                  <c:v>-1.2274743148922138</c:v>
                </c:pt>
                <c:pt idx="85">
                  <c:v>-1.2182919503403997</c:v>
                </c:pt>
                <c:pt idx="86">
                  <c:v>-0.47438201210510983</c:v>
                </c:pt>
                <c:pt idx="87">
                  <c:v>-0.18753998278913664</c:v>
                </c:pt>
                <c:pt idx="88">
                  <c:v>-0.45457772183763612</c:v>
                </c:pt>
                <c:pt idx="89">
                  <c:v>-2.8331242532855452</c:v>
                </c:pt>
                <c:pt idx="90">
                  <c:v>-2.2237623159044402</c:v>
                </c:pt>
                <c:pt idx="91">
                  <c:v>-3.2018010663867882</c:v>
                </c:pt>
                <c:pt idx="92">
                  <c:v>-4.3479597274561295</c:v>
                </c:pt>
                <c:pt idx="93">
                  <c:v>-3.1267307571276106</c:v>
                </c:pt>
                <c:pt idx="94">
                  <c:v>-2.4370919653727796</c:v>
                </c:pt>
                <c:pt idx="96">
                  <c:v>5.6023615313774477E-2</c:v>
                </c:pt>
                <c:pt idx="97">
                  <c:v>-0.25813370653461076</c:v>
                </c:pt>
                <c:pt idx="98">
                  <c:v>-1.3595307504231624</c:v>
                </c:pt>
                <c:pt idx="99">
                  <c:v>-1.2013312956359126</c:v>
                </c:pt>
                <c:pt idx="100">
                  <c:v>-1.7321666944768899</c:v>
                </c:pt>
                <c:pt idx="101">
                  <c:v>-1.5196817252575459</c:v>
                </c:pt>
                <c:pt idx="102">
                  <c:v>-1.5084082060497153</c:v>
                </c:pt>
                <c:pt idx="103">
                  <c:v>-1.4756915584415558</c:v>
                </c:pt>
                <c:pt idx="104">
                  <c:v>-2.6300807265388477</c:v>
                </c:pt>
                <c:pt idx="105">
                  <c:v>-3.156198671934797</c:v>
                </c:pt>
                <c:pt idx="106">
                  <c:v>-2.4545062765995498</c:v>
                </c:pt>
                <c:pt idx="107">
                  <c:v>-3.3131423013616628</c:v>
                </c:pt>
                <c:pt idx="108">
                  <c:v>-4.4280866643597845</c:v>
                </c:pt>
                <c:pt idx="109">
                  <c:v>-3.3273918066124137</c:v>
                </c:pt>
                <c:pt idx="110">
                  <c:v>1.7538190649666121</c:v>
                </c:pt>
                <c:pt idx="112">
                  <c:v>-3.7023718439174208E-2</c:v>
                </c:pt>
                <c:pt idx="113">
                  <c:v>-0.1986951017625869</c:v>
                </c:pt>
                <c:pt idx="114">
                  <c:v>-9.5379013683782654E-2</c:v>
                </c:pt>
                <c:pt idx="115">
                  <c:v>1.7457111905535698</c:v>
                </c:pt>
                <c:pt idx="116">
                  <c:v>0.63998364155599263</c:v>
                </c:pt>
                <c:pt idx="117">
                  <c:v>0.46994250189714887</c:v>
                </c:pt>
                <c:pt idx="118">
                  <c:v>0.27485090228873282</c:v>
                </c:pt>
                <c:pt idx="119">
                  <c:v>0.12656449738524234</c:v>
                </c:pt>
                <c:pt idx="120">
                  <c:v>-1.1629722538958571</c:v>
                </c:pt>
                <c:pt idx="121">
                  <c:v>-0.2844516108684339</c:v>
                </c:pt>
                <c:pt idx="122">
                  <c:v>-0.98261164516035859</c:v>
                </c:pt>
                <c:pt idx="123">
                  <c:v>-1.102542970988085</c:v>
                </c:pt>
                <c:pt idx="124">
                  <c:v>-1.4296582638418245</c:v>
                </c:pt>
                <c:pt idx="125">
                  <c:v>-1.8798561673068721</c:v>
                </c:pt>
                <c:pt idx="126">
                  <c:v>-1.9100627688137157</c:v>
                </c:pt>
                <c:pt idx="128">
                  <c:v>-1.4082711757130364</c:v>
                </c:pt>
                <c:pt idx="129">
                  <c:v>-1.2001066032513992</c:v>
                </c:pt>
                <c:pt idx="130">
                  <c:v>-1.1812258403443698</c:v>
                </c:pt>
                <c:pt idx="131">
                  <c:v>-1.1091500232234179</c:v>
                </c:pt>
                <c:pt idx="132">
                  <c:v>-1.4158420597559798</c:v>
                </c:pt>
                <c:pt idx="133">
                  <c:v>-1.5020323601274586</c:v>
                </c:pt>
                <c:pt idx="134">
                  <c:v>-2.556956199340275</c:v>
                </c:pt>
                <c:pt idx="135">
                  <c:v>-1.9605648355433101</c:v>
                </c:pt>
                <c:pt idx="136">
                  <c:v>-1.832408940124381</c:v>
                </c:pt>
                <c:pt idx="137">
                  <c:v>-1.4301158064894468</c:v>
                </c:pt>
                <c:pt idx="138">
                  <c:v>-1.2096916208293063</c:v>
                </c:pt>
                <c:pt idx="139">
                  <c:v>-1.2577784412693434</c:v>
                </c:pt>
                <c:pt idx="140">
                  <c:v>-1.0942422491815993</c:v>
                </c:pt>
                <c:pt idx="141">
                  <c:v>-1.1171845689138256</c:v>
                </c:pt>
                <c:pt idx="142">
                  <c:v>-1.3216353712003592</c:v>
                </c:pt>
              </c:numCache>
            </c:numRef>
          </c:val>
        </c:ser>
        <c:ser>
          <c:idx val="0"/>
          <c:order val="2"/>
          <c:tx>
            <c:strRef>
              <c:f>'data_panel 4 wiiw'!$A$5</c:f>
              <c:strCache>
                <c:ptCount val="1"/>
                <c:pt idx="0">
                  <c:v>Transfers</c:v>
                </c:pt>
              </c:strCache>
            </c:strRef>
          </c:tx>
          <c:spPr>
            <a:solidFill>
              <a:srgbClr val="0000FF"/>
            </a:solidFill>
            <a:ln w="25400">
              <a:noFill/>
            </a:ln>
          </c:spPr>
          <c:cat>
            <c:strRef>
              <c:f>'data_panel 4 wiiw'!$B$2:$EX$2</c:f>
              <c:strCache>
                <c:ptCount val="143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6">
                  <c:v>1995</c:v>
                </c:pt>
                <c:pt idx="17">
                  <c:v>1996</c:v>
                </c:pt>
                <c:pt idx="18">
                  <c:v>1997</c:v>
                </c:pt>
                <c:pt idx="19">
                  <c:v>1998</c:v>
                </c:pt>
                <c:pt idx="20">
                  <c:v>1999</c:v>
                </c:pt>
                <c:pt idx="21">
                  <c:v>2000</c:v>
                </c:pt>
                <c:pt idx="22">
                  <c:v>2001</c:v>
                </c:pt>
                <c:pt idx="23">
                  <c:v>2002</c:v>
                </c:pt>
                <c:pt idx="24">
                  <c:v>2003</c:v>
                </c:pt>
                <c:pt idx="25">
                  <c:v>2004</c:v>
                </c:pt>
                <c:pt idx="26">
                  <c:v>2005</c:v>
                </c:pt>
                <c:pt idx="27">
                  <c:v>2006</c:v>
                </c:pt>
                <c:pt idx="28">
                  <c:v>2007</c:v>
                </c:pt>
                <c:pt idx="29">
                  <c:v>2008</c:v>
                </c:pt>
                <c:pt idx="30">
                  <c:v>2009</c:v>
                </c:pt>
                <c:pt idx="32">
                  <c:v>1995</c:v>
                </c:pt>
                <c:pt idx="33">
                  <c:v>1996</c:v>
                </c:pt>
                <c:pt idx="34">
                  <c:v>1997</c:v>
                </c:pt>
                <c:pt idx="35">
                  <c:v>1998</c:v>
                </c:pt>
                <c:pt idx="36">
                  <c:v>1999</c:v>
                </c:pt>
                <c:pt idx="37">
                  <c:v>2000</c:v>
                </c:pt>
                <c:pt idx="38">
                  <c:v>2001</c:v>
                </c:pt>
                <c:pt idx="39">
                  <c:v>2002</c:v>
                </c:pt>
                <c:pt idx="40">
                  <c:v>2003</c:v>
                </c:pt>
                <c:pt idx="41">
                  <c:v>2004</c:v>
                </c:pt>
                <c:pt idx="42">
                  <c:v>2005</c:v>
                </c:pt>
                <c:pt idx="43">
                  <c:v>2006</c:v>
                </c:pt>
                <c:pt idx="44">
                  <c:v>2007</c:v>
                </c:pt>
                <c:pt idx="45">
                  <c:v>2008</c:v>
                </c:pt>
                <c:pt idx="46">
                  <c:v>2009</c:v>
                </c:pt>
                <c:pt idx="48">
                  <c:v>1995</c:v>
                </c:pt>
                <c:pt idx="49">
                  <c:v>1996</c:v>
                </c:pt>
                <c:pt idx="50">
                  <c:v>1997</c:v>
                </c:pt>
                <c:pt idx="51">
                  <c:v>1998</c:v>
                </c:pt>
                <c:pt idx="52">
                  <c:v>1999</c:v>
                </c:pt>
                <c:pt idx="53">
                  <c:v>2000</c:v>
                </c:pt>
                <c:pt idx="54">
                  <c:v>2001</c:v>
                </c:pt>
                <c:pt idx="55">
                  <c:v>2002</c:v>
                </c:pt>
                <c:pt idx="56">
                  <c:v>2003</c:v>
                </c:pt>
                <c:pt idx="57">
                  <c:v>2004</c:v>
                </c:pt>
                <c:pt idx="58">
                  <c:v>2005</c:v>
                </c:pt>
                <c:pt idx="59">
                  <c:v>2006</c:v>
                </c:pt>
                <c:pt idx="60">
                  <c:v>2007</c:v>
                </c:pt>
                <c:pt idx="61">
                  <c:v>2008</c:v>
                </c:pt>
                <c:pt idx="62">
                  <c:v>2009</c:v>
                </c:pt>
                <c:pt idx="64">
                  <c:v>1995</c:v>
                </c:pt>
                <c:pt idx="65">
                  <c:v>1996</c:v>
                </c:pt>
                <c:pt idx="66">
                  <c:v>1997</c:v>
                </c:pt>
                <c:pt idx="67">
                  <c:v>1998</c:v>
                </c:pt>
                <c:pt idx="68">
                  <c:v>1999</c:v>
                </c:pt>
                <c:pt idx="69">
                  <c:v>2000</c:v>
                </c:pt>
                <c:pt idx="70">
                  <c:v>2001</c:v>
                </c:pt>
                <c:pt idx="71">
                  <c:v>2002</c:v>
                </c:pt>
                <c:pt idx="72">
                  <c:v>2003</c:v>
                </c:pt>
                <c:pt idx="73">
                  <c:v>2004</c:v>
                </c:pt>
                <c:pt idx="74">
                  <c:v>2005</c:v>
                </c:pt>
                <c:pt idx="75">
                  <c:v>2006</c:v>
                </c:pt>
                <c:pt idx="76">
                  <c:v>2007</c:v>
                </c:pt>
                <c:pt idx="77">
                  <c:v>2008</c:v>
                </c:pt>
                <c:pt idx="78">
                  <c:v>2009</c:v>
                </c:pt>
                <c:pt idx="80">
                  <c:v>1995</c:v>
                </c:pt>
                <c:pt idx="81">
                  <c:v>1996</c:v>
                </c:pt>
                <c:pt idx="82">
                  <c:v>1997</c:v>
                </c:pt>
                <c:pt idx="83">
                  <c:v>1998</c:v>
                </c:pt>
                <c:pt idx="84">
                  <c:v>1999</c:v>
                </c:pt>
                <c:pt idx="85">
                  <c:v>2000</c:v>
                </c:pt>
                <c:pt idx="86">
                  <c:v>2001</c:v>
                </c:pt>
                <c:pt idx="87">
                  <c:v>2002</c:v>
                </c:pt>
                <c:pt idx="88">
                  <c:v>2003</c:v>
                </c:pt>
                <c:pt idx="89">
                  <c:v>2004</c:v>
                </c:pt>
                <c:pt idx="90">
                  <c:v>2005</c:v>
                </c:pt>
                <c:pt idx="91">
                  <c:v>2006</c:v>
                </c:pt>
                <c:pt idx="92">
                  <c:v>2007</c:v>
                </c:pt>
                <c:pt idx="93">
                  <c:v>2008</c:v>
                </c:pt>
                <c:pt idx="94">
                  <c:v>2009</c:v>
                </c:pt>
                <c:pt idx="96">
                  <c:v>1995</c:v>
                </c:pt>
                <c:pt idx="97">
                  <c:v>1996</c:v>
                </c:pt>
                <c:pt idx="98">
                  <c:v>1997</c:v>
                </c:pt>
                <c:pt idx="99">
                  <c:v>1998</c:v>
                </c:pt>
                <c:pt idx="100">
                  <c:v>1999</c:v>
                </c:pt>
                <c:pt idx="101">
                  <c:v>2000</c:v>
                </c:pt>
                <c:pt idx="102">
                  <c:v>2001</c:v>
                </c:pt>
                <c:pt idx="103">
                  <c:v>2002</c:v>
                </c:pt>
                <c:pt idx="104">
                  <c:v>2003</c:v>
                </c:pt>
                <c:pt idx="105">
                  <c:v>2004</c:v>
                </c:pt>
                <c:pt idx="106">
                  <c:v>2005</c:v>
                </c:pt>
                <c:pt idx="107">
                  <c:v>2006</c:v>
                </c:pt>
                <c:pt idx="108">
                  <c:v>2007</c:v>
                </c:pt>
                <c:pt idx="109">
                  <c:v>2008</c:v>
                </c:pt>
                <c:pt idx="110">
                  <c:v>2009</c:v>
                </c:pt>
                <c:pt idx="112">
                  <c:v>1995</c:v>
                </c:pt>
                <c:pt idx="113">
                  <c:v>1996</c:v>
                </c:pt>
                <c:pt idx="114">
                  <c:v>1997</c:v>
                </c:pt>
                <c:pt idx="115">
                  <c:v>1998</c:v>
                </c:pt>
                <c:pt idx="116">
                  <c:v>1999</c:v>
                </c:pt>
                <c:pt idx="117">
                  <c:v>2000</c:v>
                </c:pt>
                <c:pt idx="118">
                  <c:v>2001</c:v>
                </c:pt>
                <c:pt idx="119">
                  <c:v>2002</c:v>
                </c:pt>
                <c:pt idx="120">
                  <c:v>2003</c:v>
                </c:pt>
                <c:pt idx="121">
                  <c:v>2004</c:v>
                </c:pt>
                <c:pt idx="122">
                  <c:v>2005</c:v>
                </c:pt>
                <c:pt idx="123">
                  <c:v>2006</c:v>
                </c:pt>
                <c:pt idx="124">
                  <c:v>2007</c:v>
                </c:pt>
                <c:pt idx="125">
                  <c:v>2008</c:v>
                </c:pt>
                <c:pt idx="126">
                  <c:v>2009</c:v>
                </c:pt>
                <c:pt idx="128">
                  <c:v>1995</c:v>
                </c:pt>
                <c:pt idx="129">
                  <c:v>1996</c:v>
                </c:pt>
                <c:pt idx="130">
                  <c:v>1997</c:v>
                </c:pt>
                <c:pt idx="131">
                  <c:v>1998</c:v>
                </c:pt>
                <c:pt idx="132">
                  <c:v>1999</c:v>
                </c:pt>
                <c:pt idx="133">
                  <c:v>2000</c:v>
                </c:pt>
                <c:pt idx="134">
                  <c:v>2001</c:v>
                </c:pt>
                <c:pt idx="135">
                  <c:v>2002</c:v>
                </c:pt>
                <c:pt idx="136">
                  <c:v>2003</c:v>
                </c:pt>
                <c:pt idx="137">
                  <c:v>2004</c:v>
                </c:pt>
                <c:pt idx="138">
                  <c:v>2005</c:v>
                </c:pt>
                <c:pt idx="139">
                  <c:v>2006</c:v>
                </c:pt>
                <c:pt idx="140">
                  <c:v>2007</c:v>
                </c:pt>
                <c:pt idx="141">
                  <c:v>2008</c:v>
                </c:pt>
                <c:pt idx="142">
                  <c:v>2009</c:v>
                </c:pt>
              </c:strCache>
            </c:strRef>
          </c:cat>
          <c:val>
            <c:numRef>
              <c:f>'data_panel 4 wiiw'!$B$5:$EX$5</c:f>
              <c:numCache>
                <c:formatCode>General</c:formatCode>
                <c:ptCount val="143"/>
                <c:pt idx="0">
                  <c:v>0.65833931812948321</c:v>
                </c:pt>
                <c:pt idx="1">
                  <c:v>0.57438056451156738</c:v>
                </c:pt>
                <c:pt idx="2">
                  <c:v>0.55007680103691858</c:v>
                </c:pt>
                <c:pt idx="3">
                  <c:v>0.5787767701898906</c:v>
                </c:pt>
                <c:pt idx="4">
                  <c:v>0.77205948463324203</c:v>
                </c:pt>
                <c:pt idx="5">
                  <c:v>0.74174073724723277</c:v>
                </c:pt>
                <c:pt idx="6">
                  <c:v>0.96060972162421865</c:v>
                </c:pt>
                <c:pt idx="7">
                  <c:v>1.228435923889956</c:v>
                </c:pt>
                <c:pt idx="8">
                  <c:v>1.5666252321596243</c:v>
                </c:pt>
                <c:pt idx="9">
                  <c:v>1.6220249342436461</c:v>
                </c:pt>
                <c:pt idx="10">
                  <c:v>1.5780272569362901</c:v>
                </c:pt>
                <c:pt idx="11">
                  <c:v>1.6269161100210903</c:v>
                </c:pt>
                <c:pt idx="12">
                  <c:v>1.4065541752478739</c:v>
                </c:pt>
                <c:pt idx="13">
                  <c:v>1.2073973149806339</c:v>
                </c:pt>
                <c:pt idx="14">
                  <c:v>1.0859461559481518</c:v>
                </c:pt>
                <c:pt idx="16">
                  <c:v>0.12049039851426691</c:v>
                </c:pt>
                <c:pt idx="17">
                  <c:v>8.8394823396024544E-2</c:v>
                </c:pt>
                <c:pt idx="18">
                  <c:v>0.15415147485537045</c:v>
                </c:pt>
                <c:pt idx="19">
                  <c:v>0.44404379459913229</c:v>
                </c:pt>
                <c:pt idx="20">
                  <c:v>0.91458391950373141</c:v>
                </c:pt>
                <c:pt idx="21">
                  <c:v>0.67457884946718705</c:v>
                </c:pt>
                <c:pt idx="22">
                  <c:v>0.68203332638283953</c:v>
                </c:pt>
                <c:pt idx="23">
                  <c:v>0.52270907078515205</c:v>
                </c:pt>
                <c:pt idx="24">
                  <c:v>0.48252388383826333</c:v>
                </c:pt>
                <c:pt idx="25">
                  <c:v>0.45005843195266654</c:v>
                </c:pt>
                <c:pt idx="26">
                  <c:v>0.79204559806985464</c:v>
                </c:pt>
                <c:pt idx="27">
                  <c:v>0.71053291692969978</c:v>
                </c:pt>
                <c:pt idx="28">
                  <c:v>0.7282693186292668</c:v>
                </c:pt>
                <c:pt idx="29">
                  <c:v>0.9236650034540802</c:v>
                </c:pt>
                <c:pt idx="30">
                  <c:v>0.95041554879625945</c:v>
                </c:pt>
                <c:pt idx="32">
                  <c:v>6.7417706934384434</c:v>
                </c:pt>
                <c:pt idx="33">
                  <c:v>6.3517514304511824</c:v>
                </c:pt>
                <c:pt idx="34">
                  <c:v>6.3185650031848404</c:v>
                </c:pt>
                <c:pt idx="35">
                  <c:v>6.1293922619570615</c:v>
                </c:pt>
                <c:pt idx="36">
                  <c:v>5.5902750950302824</c:v>
                </c:pt>
                <c:pt idx="37">
                  <c:v>5.4579367981757745</c:v>
                </c:pt>
                <c:pt idx="38">
                  <c:v>5.9173630540222524</c:v>
                </c:pt>
                <c:pt idx="39">
                  <c:v>5.501177550990179</c:v>
                </c:pt>
                <c:pt idx="40">
                  <c:v>6.2502657767855005</c:v>
                </c:pt>
                <c:pt idx="41">
                  <c:v>7.2944317111738863</c:v>
                </c:pt>
                <c:pt idx="42">
                  <c:v>6.894766103745857</c:v>
                </c:pt>
                <c:pt idx="43">
                  <c:v>6.8159437952541984</c:v>
                </c:pt>
                <c:pt idx="44">
                  <c:v>7.3492451276420594</c:v>
                </c:pt>
                <c:pt idx="45">
                  <c:v>6.9172218682046189</c:v>
                </c:pt>
                <c:pt idx="46">
                  <c:v>5.9377372598642575</c:v>
                </c:pt>
                <c:pt idx="48">
                  <c:v>2.3574243981814882</c:v>
                </c:pt>
                <c:pt idx="49">
                  <c:v>1.7789522232238431</c:v>
                </c:pt>
                <c:pt idx="50">
                  <c:v>1.7729979999092409</c:v>
                </c:pt>
                <c:pt idx="51">
                  <c:v>1.1225160713033024</c:v>
                </c:pt>
                <c:pt idx="52">
                  <c:v>1.233108460016054</c:v>
                </c:pt>
                <c:pt idx="53">
                  <c:v>0.98207324276432351</c:v>
                </c:pt>
                <c:pt idx="54">
                  <c:v>0.87706138093911812</c:v>
                </c:pt>
                <c:pt idx="55">
                  <c:v>0.87380172356961838</c:v>
                </c:pt>
                <c:pt idx="56">
                  <c:v>0.54797686086384012</c:v>
                </c:pt>
                <c:pt idx="57">
                  <c:v>0.51901306352816645</c:v>
                </c:pt>
                <c:pt idx="58">
                  <c:v>0.14339339178090427</c:v>
                </c:pt>
                <c:pt idx="59">
                  <c:v>-6.1484118590201697E-2</c:v>
                </c:pt>
                <c:pt idx="60">
                  <c:v>-0.22947348542547102</c:v>
                </c:pt>
                <c:pt idx="61">
                  <c:v>-0.32605082821955989</c:v>
                </c:pt>
                <c:pt idx="62">
                  <c:v>-0.32593613758775547</c:v>
                </c:pt>
                <c:pt idx="64">
                  <c:v>0.68459131556718855</c:v>
                </c:pt>
                <c:pt idx="65">
                  <c:v>0.76905850055133973</c:v>
                </c:pt>
                <c:pt idx="66">
                  <c:v>0.95382503835431875</c:v>
                </c:pt>
                <c:pt idx="67">
                  <c:v>1.2678250671369997</c:v>
                </c:pt>
                <c:pt idx="68">
                  <c:v>1.1108818545083901</c:v>
                </c:pt>
                <c:pt idx="69">
                  <c:v>0.71508762261306869</c:v>
                </c:pt>
                <c:pt idx="70">
                  <c:v>0.7812632076137197</c:v>
                </c:pt>
                <c:pt idx="71">
                  <c:v>0.94086049503342462</c:v>
                </c:pt>
                <c:pt idx="72">
                  <c:v>0.87145158131685108</c:v>
                </c:pt>
                <c:pt idx="73">
                  <c:v>0.71366655332234408</c:v>
                </c:pt>
                <c:pt idx="74">
                  <c:v>0.78121933077140548</c:v>
                </c:pt>
                <c:pt idx="75">
                  <c:v>0.72597515253352063</c:v>
                </c:pt>
                <c:pt idx="76">
                  <c:v>0.66073432278036781</c:v>
                </c:pt>
                <c:pt idx="77">
                  <c:v>0.44898555386066563</c:v>
                </c:pt>
                <c:pt idx="78">
                  <c:v>0.5720501415923015</c:v>
                </c:pt>
                <c:pt idx="80">
                  <c:v>1.0310190807484099</c:v>
                </c:pt>
                <c:pt idx="81">
                  <c:v>1.5419320594479746</c:v>
                </c:pt>
                <c:pt idx="82">
                  <c:v>1.7869972837991694</c:v>
                </c:pt>
                <c:pt idx="83">
                  <c:v>1.7885935225618683</c:v>
                </c:pt>
                <c:pt idx="84">
                  <c:v>1.9060511849121926</c:v>
                </c:pt>
                <c:pt idx="85">
                  <c:v>2.3034281137364827</c:v>
                </c:pt>
                <c:pt idx="86">
                  <c:v>3.0287791555949215</c:v>
                </c:pt>
                <c:pt idx="87">
                  <c:v>3.3826949617626552</c:v>
                </c:pt>
                <c:pt idx="88">
                  <c:v>3.2178879798615481</c:v>
                </c:pt>
                <c:pt idx="89">
                  <c:v>4.5991756272401441</c:v>
                </c:pt>
                <c:pt idx="90">
                  <c:v>4.3227736406011354</c:v>
                </c:pt>
                <c:pt idx="91">
                  <c:v>4.5150764805348924</c:v>
                </c:pt>
                <c:pt idx="92">
                  <c:v>3.6171943397662818</c:v>
                </c:pt>
                <c:pt idx="93">
                  <c:v>3.9977382151173892</c:v>
                </c:pt>
                <c:pt idx="94">
                  <c:v>3.3265139822262277</c:v>
                </c:pt>
                <c:pt idx="96">
                  <c:v>2.0158005525588738</c:v>
                </c:pt>
                <c:pt idx="97">
                  <c:v>1.8176822047583161</c:v>
                </c:pt>
                <c:pt idx="98">
                  <c:v>1.993990972352828</c:v>
                </c:pt>
                <c:pt idx="99">
                  <c:v>2.1557182883341826</c:v>
                </c:pt>
                <c:pt idx="100">
                  <c:v>1.5356207241782081</c:v>
                </c:pt>
                <c:pt idx="101">
                  <c:v>2.0980234096284125</c:v>
                </c:pt>
                <c:pt idx="102">
                  <c:v>1.8256109613656781</c:v>
                </c:pt>
                <c:pt idx="103">
                  <c:v>1.806278896103896</c:v>
                </c:pt>
                <c:pt idx="104">
                  <c:v>2.4738900100908174</c:v>
                </c:pt>
                <c:pt idx="105">
                  <c:v>2.6175772118905503</c:v>
                </c:pt>
                <c:pt idx="106">
                  <c:v>2.3603964450484605</c:v>
                </c:pt>
                <c:pt idx="107">
                  <c:v>1.895636690109221</c:v>
                </c:pt>
                <c:pt idx="108">
                  <c:v>1.9028609061582666</c:v>
                </c:pt>
                <c:pt idx="109">
                  <c:v>2.0234726902991129</c:v>
                </c:pt>
                <c:pt idx="110">
                  <c:v>3.4325670916818463</c:v>
                </c:pt>
                <c:pt idx="112">
                  <c:v>5.1530382958160486</c:v>
                </c:pt>
                <c:pt idx="113">
                  <c:v>5.8261109488102836</c:v>
                </c:pt>
                <c:pt idx="114">
                  <c:v>4.8239262972496855</c:v>
                </c:pt>
                <c:pt idx="115">
                  <c:v>9.018475788105297</c:v>
                </c:pt>
                <c:pt idx="116">
                  <c:v>9.1796656223140189</c:v>
                </c:pt>
                <c:pt idx="117">
                  <c:v>10.547778880392181</c:v>
                </c:pt>
                <c:pt idx="118">
                  <c:v>9.2061262103873247</c:v>
                </c:pt>
                <c:pt idx="119">
                  <c:v>8.7930636257989487</c:v>
                </c:pt>
                <c:pt idx="120">
                  <c:v>8.8226263778031768</c:v>
                </c:pt>
                <c:pt idx="121">
                  <c:v>8.4675965496035115</c:v>
                </c:pt>
                <c:pt idx="122">
                  <c:v>8.4483559943419611</c:v>
                </c:pt>
                <c:pt idx="123">
                  <c:v>7.9838403041825536</c:v>
                </c:pt>
                <c:pt idx="124">
                  <c:v>8.1141382561805688</c:v>
                </c:pt>
                <c:pt idx="125">
                  <c:v>6.7384732638253784</c:v>
                </c:pt>
                <c:pt idx="126">
                  <c:v>7.6081869249015845</c:v>
                </c:pt>
                <c:pt idx="128">
                  <c:v>1.9330763516810041</c:v>
                </c:pt>
                <c:pt idx="129">
                  <c:v>1.6798212345476538</c:v>
                </c:pt>
                <c:pt idx="130">
                  <c:v>1.7685063942228518</c:v>
                </c:pt>
                <c:pt idx="131">
                  <c:v>2.0455178820250812</c:v>
                </c:pt>
                <c:pt idx="132">
                  <c:v>1.9538380247862546</c:v>
                </c:pt>
                <c:pt idx="133">
                  <c:v>1.7880265276479799</c:v>
                </c:pt>
                <c:pt idx="134">
                  <c:v>1.5275256334858978</c:v>
                </c:pt>
                <c:pt idx="135">
                  <c:v>1.0474427415188565</c:v>
                </c:pt>
                <c:pt idx="136">
                  <c:v>0.33634283227045159</c:v>
                </c:pt>
                <c:pt idx="137">
                  <c:v>0.28479931464587477</c:v>
                </c:pt>
                <c:pt idx="138">
                  <c:v>0.30123165211266145</c:v>
                </c:pt>
                <c:pt idx="139">
                  <c:v>0.36055307481098381</c:v>
                </c:pt>
                <c:pt idx="140">
                  <c:v>0.34554207587136648</c:v>
                </c:pt>
                <c:pt idx="141">
                  <c:v>0.28932601962433085</c:v>
                </c:pt>
                <c:pt idx="142">
                  <c:v>0.37414600645112772</c:v>
                </c:pt>
              </c:numCache>
            </c:numRef>
          </c:val>
        </c:ser>
        <c:gapWidth val="92"/>
        <c:overlap val="100"/>
        <c:axId val="108735104"/>
        <c:axId val="108786432"/>
      </c:barChart>
      <c:lineChart>
        <c:grouping val="standard"/>
        <c:ser>
          <c:idx val="2"/>
          <c:order val="3"/>
          <c:tx>
            <c:strRef>
              <c:f>'data_panel 4 wiiw'!$A$6</c:f>
              <c:strCache>
                <c:ptCount val="1"/>
                <c:pt idx="0">
                  <c:v>Current account</c:v>
                </c:pt>
              </c:strCache>
            </c:strRef>
          </c:tx>
          <c:spPr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marker>
            <c:symbol val="triangle"/>
            <c:size val="5"/>
            <c:spPr>
              <a:solidFill>
                <a:schemeClr val="tx1">
                  <a:lumMod val="95000"/>
                  <a:lumOff val="5000"/>
                </a:schemeClr>
              </a:solidFill>
              <a:ln w="6350">
                <a:solidFill>
                  <a:prstClr val="black">
                    <a:lumMod val="95000"/>
                    <a:lumOff val="5000"/>
                  </a:prstClr>
                </a:solidFill>
              </a:ln>
            </c:spPr>
          </c:marker>
          <c:cat>
            <c:strRef>
              <c:f>'data_panel 4 wiiw'!$B$2:$EX$2</c:f>
              <c:strCache>
                <c:ptCount val="143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6">
                  <c:v>1995</c:v>
                </c:pt>
                <c:pt idx="17">
                  <c:v>1996</c:v>
                </c:pt>
                <c:pt idx="18">
                  <c:v>1997</c:v>
                </c:pt>
                <c:pt idx="19">
                  <c:v>1998</c:v>
                </c:pt>
                <c:pt idx="20">
                  <c:v>1999</c:v>
                </c:pt>
                <c:pt idx="21">
                  <c:v>2000</c:v>
                </c:pt>
                <c:pt idx="22">
                  <c:v>2001</c:v>
                </c:pt>
                <c:pt idx="23">
                  <c:v>2002</c:v>
                </c:pt>
                <c:pt idx="24">
                  <c:v>2003</c:v>
                </c:pt>
                <c:pt idx="25">
                  <c:v>2004</c:v>
                </c:pt>
                <c:pt idx="26">
                  <c:v>2005</c:v>
                </c:pt>
                <c:pt idx="27">
                  <c:v>2006</c:v>
                </c:pt>
                <c:pt idx="28">
                  <c:v>2007</c:v>
                </c:pt>
                <c:pt idx="29">
                  <c:v>2008</c:v>
                </c:pt>
                <c:pt idx="30">
                  <c:v>2009</c:v>
                </c:pt>
                <c:pt idx="32">
                  <c:v>1995</c:v>
                </c:pt>
                <c:pt idx="33">
                  <c:v>1996</c:v>
                </c:pt>
                <c:pt idx="34">
                  <c:v>1997</c:v>
                </c:pt>
                <c:pt idx="35">
                  <c:v>1998</c:v>
                </c:pt>
                <c:pt idx="36">
                  <c:v>1999</c:v>
                </c:pt>
                <c:pt idx="37">
                  <c:v>2000</c:v>
                </c:pt>
                <c:pt idx="38">
                  <c:v>2001</c:v>
                </c:pt>
                <c:pt idx="39">
                  <c:v>2002</c:v>
                </c:pt>
                <c:pt idx="40">
                  <c:v>2003</c:v>
                </c:pt>
                <c:pt idx="41">
                  <c:v>2004</c:v>
                </c:pt>
                <c:pt idx="42">
                  <c:v>2005</c:v>
                </c:pt>
                <c:pt idx="43">
                  <c:v>2006</c:v>
                </c:pt>
                <c:pt idx="44">
                  <c:v>2007</c:v>
                </c:pt>
                <c:pt idx="45">
                  <c:v>2008</c:v>
                </c:pt>
                <c:pt idx="46">
                  <c:v>2009</c:v>
                </c:pt>
                <c:pt idx="48">
                  <c:v>1995</c:v>
                </c:pt>
                <c:pt idx="49">
                  <c:v>1996</c:v>
                </c:pt>
                <c:pt idx="50">
                  <c:v>1997</c:v>
                </c:pt>
                <c:pt idx="51">
                  <c:v>1998</c:v>
                </c:pt>
                <c:pt idx="52">
                  <c:v>1999</c:v>
                </c:pt>
                <c:pt idx="53">
                  <c:v>2000</c:v>
                </c:pt>
                <c:pt idx="54">
                  <c:v>2001</c:v>
                </c:pt>
                <c:pt idx="55">
                  <c:v>2002</c:v>
                </c:pt>
                <c:pt idx="56">
                  <c:v>2003</c:v>
                </c:pt>
                <c:pt idx="57">
                  <c:v>2004</c:v>
                </c:pt>
                <c:pt idx="58">
                  <c:v>2005</c:v>
                </c:pt>
                <c:pt idx="59">
                  <c:v>2006</c:v>
                </c:pt>
                <c:pt idx="60">
                  <c:v>2007</c:v>
                </c:pt>
                <c:pt idx="61">
                  <c:v>2008</c:v>
                </c:pt>
                <c:pt idx="62">
                  <c:v>2009</c:v>
                </c:pt>
                <c:pt idx="64">
                  <c:v>1995</c:v>
                </c:pt>
                <c:pt idx="65">
                  <c:v>1996</c:v>
                </c:pt>
                <c:pt idx="66">
                  <c:v>1997</c:v>
                </c:pt>
                <c:pt idx="67">
                  <c:v>1998</c:v>
                </c:pt>
                <c:pt idx="68">
                  <c:v>1999</c:v>
                </c:pt>
                <c:pt idx="69">
                  <c:v>2000</c:v>
                </c:pt>
                <c:pt idx="70">
                  <c:v>2001</c:v>
                </c:pt>
                <c:pt idx="71">
                  <c:v>2002</c:v>
                </c:pt>
                <c:pt idx="72">
                  <c:v>2003</c:v>
                </c:pt>
                <c:pt idx="73">
                  <c:v>2004</c:v>
                </c:pt>
                <c:pt idx="74">
                  <c:v>2005</c:v>
                </c:pt>
                <c:pt idx="75">
                  <c:v>2006</c:v>
                </c:pt>
                <c:pt idx="76">
                  <c:v>2007</c:v>
                </c:pt>
                <c:pt idx="77">
                  <c:v>2008</c:v>
                </c:pt>
                <c:pt idx="78">
                  <c:v>2009</c:v>
                </c:pt>
                <c:pt idx="80">
                  <c:v>1995</c:v>
                </c:pt>
                <c:pt idx="81">
                  <c:v>1996</c:v>
                </c:pt>
                <c:pt idx="82">
                  <c:v>1997</c:v>
                </c:pt>
                <c:pt idx="83">
                  <c:v>1998</c:v>
                </c:pt>
                <c:pt idx="84">
                  <c:v>1999</c:v>
                </c:pt>
                <c:pt idx="85">
                  <c:v>2000</c:v>
                </c:pt>
                <c:pt idx="86">
                  <c:v>2001</c:v>
                </c:pt>
                <c:pt idx="87">
                  <c:v>2002</c:v>
                </c:pt>
                <c:pt idx="88">
                  <c:v>2003</c:v>
                </c:pt>
                <c:pt idx="89">
                  <c:v>2004</c:v>
                </c:pt>
                <c:pt idx="90">
                  <c:v>2005</c:v>
                </c:pt>
                <c:pt idx="91">
                  <c:v>2006</c:v>
                </c:pt>
                <c:pt idx="92">
                  <c:v>2007</c:v>
                </c:pt>
                <c:pt idx="93">
                  <c:v>2008</c:v>
                </c:pt>
                <c:pt idx="94">
                  <c:v>2009</c:v>
                </c:pt>
                <c:pt idx="96">
                  <c:v>1995</c:v>
                </c:pt>
                <c:pt idx="97">
                  <c:v>1996</c:v>
                </c:pt>
                <c:pt idx="98">
                  <c:v>1997</c:v>
                </c:pt>
                <c:pt idx="99">
                  <c:v>1998</c:v>
                </c:pt>
                <c:pt idx="100">
                  <c:v>1999</c:v>
                </c:pt>
                <c:pt idx="101">
                  <c:v>2000</c:v>
                </c:pt>
                <c:pt idx="102">
                  <c:v>2001</c:v>
                </c:pt>
                <c:pt idx="103">
                  <c:v>2002</c:v>
                </c:pt>
                <c:pt idx="104">
                  <c:v>2003</c:v>
                </c:pt>
                <c:pt idx="105">
                  <c:v>2004</c:v>
                </c:pt>
                <c:pt idx="106">
                  <c:v>2005</c:v>
                </c:pt>
                <c:pt idx="107">
                  <c:v>2006</c:v>
                </c:pt>
                <c:pt idx="108">
                  <c:v>2007</c:v>
                </c:pt>
                <c:pt idx="109">
                  <c:v>2008</c:v>
                </c:pt>
                <c:pt idx="110">
                  <c:v>2009</c:v>
                </c:pt>
                <c:pt idx="112">
                  <c:v>1995</c:v>
                </c:pt>
                <c:pt idx="113">
                  <c:v>1996</c:v>
                </c:pt>
                <c:pt idx="114">
                  <c:v>1997</c:v>
                </c:pt>
                <c:pt idx="115">
                  <c:v>1998</c:v>
                </c:pt>
                <c:pt idx="116">
                  <c:v>1999</c:v>
                </c:pt>
                <c:pt idx="117">
                  <c:v>2000</c:v>
                </c:pt>
                <c:pt idx="118">
                  <c:v>2001</c:v>
                </c:pt>
                <c:pt idx="119">
                  <c:v>2002</c:v>
                </c:pt>
                <c:pt idx="120">
                  <c:v>2003</c:v>
                </c:pt>
                <c:pt idx="121">
                  <c:v>2004</c:v>
                </c:pt>
                <c:pt idx="122">
                  <c:v>2005</c:v>
                </c:pt>
                <c:pt idx="123">
                  <c:v>2006</c:v>
                </c:pt>
                <c:pt idx="124">
                  <c:v>2007</c:v>
                </c:pt>
                <c:pt idx="125">
                  <c:v>2008</c:v>
                </c:pt>
                <c:pt idx="126">
                  <c:v>2009</c:v>
                </c:pt>
                <c:pt idx="128">
                  <c:v>1995</c:v>
                </c:pt>
                <c:pt idx="129">
                  <c:v>1996</c:v>
                </c:pt>
                <c:pt idx="130">
                  <c:v>1997</c:v>
                </c:pt>
                <c:pt idx="131">
                  <c:v>1998</c:v>
                </c:pt>
                <c:pt idx="132">
                  <c:v>1999</c:v>
                </c:pt>
                <c:pt idx="133">
                  <c:v>2000</c:v>
                </c:pt>
                <c:pt idx="134">
                  <c:v>2001</c:v>
                </c:pt>
                <c:pt idx="135">
                  <c:v>2002</c:v>
                </c:pt>
                <c:pt idx="136">
                  <c:v>2003</c:v>
                </c:pt>
                <c:pt idx="137">
                  <c:v>2004</c:v>
                </c:pt>
                <c:pt idx="138">
                  <c:v>2005</c:v>
                </c:pt>
                <c:pt idx="139">
                  <c:v>2006</c:v>
                </c:pt>
                <c:pt idx="140">
                  <c:v>2007</c:v>
                </c:pt>
                <c:pt idx="141">
                  <c:v>2008</c:v>
                </c:pt>
                <c:pt idx="142">
                  <c:v>2009</c:v>
                </c:pt>
              </c:strCache>
            </c:strRef>
          </c:cat>
          <c:val>
            <c:numRef>
              <c:f>'data_panel 4 wiiw'!$B$6:$EX$6</c:f>
              <c:numCache>
                <c:formatCode>General</c:formatCode>
                <c:ptCount val="143"/>
                <c:pt idx="0">
                  <c:v>-2.2618152258166782</c:v>
                </c:pt>
                <c:pt idx="1">
                  <c:v>-2.4991085468635097</c:v>
                </c:pt>
                <c:pt idx="2">
                  <c:v>-3.3569901568424472</c:v>
                </c:pt>
                <c:pt idx="3">
                  <c:v>-4.1796112138218184</c:v>
                </c:pt>
                <c:pt idx="4">
                  <c:v>-3.1436012236072002</c:v>
                </c:pt>
                <c:pt idx="5">
                  <c:v>-2.919506264374939</c:v>
                </c:pt>
                <c:pt idx="6">
                  <c:v>-2.8006821324302567</c:v>
                </c:pt>
                <c:pt idx="7">
                  <c:v>-1.0797582033583222</c:v>
                </c:pt>
                <c:pt idx="8">
                  <c:v>0.11714619958603815</c:v>
                </c:pt>
                <c:pt idx="9">
                  <c:v>0.54251900084916149</c:v>
                </c:pt>
                <c:pt idx="10">
                  <c:v>0.6672857772604992</c:v>
                </c:pt>
                <c:pt idx="11">
                  <c:v>0.91311548834167378</c:v>
                </c:pt>
                <c:pt idx="12">
                  <c:v>0.1380740386682362</c:v>
                </c:pt>
                <c:pt idx="13">
                  <c:v>-1.4309749744339653</c:v>
                </c:pt>
                <c:pt idx="14">
                  <c:v>-0.66795102710024368</c:v>
                </c:pt>
                <c:pt idx="16">
                  <c:v>-3.6115379561245602</c:v>
                </c:pt>
                <c:pt idx="17">
                  <c:v>-4.5267820153936524</c:v>
                </c:pt>
                <c:pt idx="18">
                  <c:v>-2.4011839675651072</c:v>
                </c:pt>
                <c:pt idx="19">
                  <c:v>9.7642815167203043</c:v>
                </c:pt>
                <c:pt idx="20">
                  <c:v>5.8575058840342775</c:v>
                </c:pt>
                <c:pt idx="21">
                  <c:v>3.6132123244281367</c:v>
                </c:pt>
                <c:pt idx="22">
                  <c:v>2.7072272081136854</c:v>
                </c:pt>
                <c:pt idx="23">
                  <c:v>2.3030670251352388</c:v>
                </c:pt>
                <c:pt idx="24">
                  <c:v>3.1787840504677902</c:v>
                </c:pt>
                <c:pt idx="25">
                  <c:v>3.6396664201183233</c:v>
                </c:pt>
                <c:pt idx="26">
                  <c:v>1.9156192172547126</c:v>
                </c:pt>
                <c:pt idx="27">
                  <c:v>2.78695002878302</c:v>
                </c:pt>
                <c:pt idx="28">
                  <c:v>3.3469262115002638</c:v>
                </c:pt>
                <c:pt idx="29">
                  <c:v>1.8579471218123575</c:v>
                </c:pt>
                <c:pt idx="30">
                  <c:v>5.8102309575938715</c:v>
                </c:pt>
                <c:pt idx="32">
                  <c:v>-1.6215208824112199</c:v>
                </c:pt>
                <c:pt idx="33">
                  <c:v>-0.54265528951268294</c:v>
                </c:pt>
                <c:pt idx="34">
                  <c:v>-0.58651299283735547</c:v>
                </c:pt>
                <c:pt idx="35">
                  <c:v>-1.9406616876079927</c:v>
                </c:pt>
                <c:pt idx="36">
                  <c:v>-0.92212529916936514</c:v>
                </c:pt>
                <c:pt idx="37">
                  <c:v>-0.63406219076711257</c:v>
                </c:pt>
                <c:pt idx="38">
                  <c:v>0.85240755943958235</c:v>
                </c:pt>
                <c:pt idx="39">
                  <c:v>-0.6152494087558491</c:v>
                </c:pt>
                <c:pt idx="40">
                  <c:v>0.66824454314420179</c:v>
                </c:pt>
                <c:pt idx="41">
                  <c:v>0.25101411616296232</c:v>
                </c:pt>
                <c:pt idx="42">
                  <c:v>-0.76714333018556102</c:v>
                </c:pt>
                <c:pt idx="43">
                  <c:v>0.53937486558176206</c:v>
                </c:pt>
                <c:pt idx="44">
                  <c:v>-1.417532558636045</c:v>
                </c:pt>
                <c:pt idx="45">
                  <c:v>-3.4390303168553982</c:v>
                </c:pt>
                <c:pt idx="46">
                  <c:v>-4.8001552973656745</c:v>
                </c:pt>
                <c:pt idx="48">
                  <c:v>-0.35641212267807182</c:v>
                </c:pt>
                <c:pt idx="49">
                  <c:v>-1.0110039621810862</c:v>
                </c:pt>
                <c:pt idx="50">
                  <c:v>-1.1573039839107344</c:v>
                </c:pt>
                <c:pt idx="51">
                  <c:v>-1.7988006986078298</c:v>
                </c:pt>
                <c:pt idx="52">
                  <c:v>-3.6166494079969933</c:v>
                </c:pt>
                <c:pt idx="53">
                  <c:v>-4.9276284160808714</c:v>
                </c:pt>
                <c:pt idx="54">
                  <c:v>-4.8211323837439863</c:v>
                </c:pt>
                <c:pt idx="55">
                  <c:v>-4.0083980984332124</c:v>
                </c:pt>
                <c:pt idx="56">
                  <c:v>-3.8615295651664812</c:v>
                </c:pt>
                <c:pt idx="57">
                  <c:v>-5.1548047208619598</c:v>
                </c:pt>
                <c:pt idx="58">
                  <c:v>-7.2683452208627406</c:v>
                </c:pt>
                <c:pt idx="59">
                  <c:v>-8.8908016974125612</c:v>
                </c:pt>
                <c:pt idx="60">
                  <c:v>-10.087848930482473</c:v>
                </c:pt>
                <c:pt idx="61">
                  <c:v>-10.31430057076032</c:v>
                </c:pt>
                <c:pt idx="62">
                  <c:v>-6.5081967067686319</c:v>
                </c:pt>
                <c:pt idx="64">
                  <c:v>-0.66077320892038593</c:v>
                </c:pt>
                <c:pt idx="65">
                  <c:v>-3.6407152127455631</c:v>
                </c:pt>
                <c:pt idx="66">
                  <c:v>-4.4068526369620091</c:v>
                </c:pt>
                <c:pt idx="67">
                  <c:v>-4.239632422964756</c:v>
                </c:pt>
                <c:pt idx="68">
                  <c:v>-6.1219444322850345</c:v>
                </c:pt>
                <c:pt idx="69">
                  <c:v>-5.7892838478568684</c:v>
                </c:pt>
                <c:pt idx="70">
                  <c:v>-3.800363755700956</c:v>
                </c:pt>
                <c:pt idx="71">
                  <c:v>-4.1798537225471994</c:v>
                </c:pt>
                <c:pt idx="72">
                  <c:v>-4.0656264646406894</c:v>
                </c:pt>
                <c:pt idx="73">
                  <c:v>-5.3248109490615168</c:v>
                </c:pt>
                <c:pt idx="74">
                  <c:v>-2.943453911009434</c:v>
                </c:pt>
                <c:pt idx="75">
                  <c:v>-3.8438184016886567</c:v>
                </c:pt>
                <c:pt idx="76">
                  <c:v>-4.8789190143954775</c:v>
                </c:pt>
                <c:pt idx="77">
                  <c:v>-4.5417116691043322</c:v>
                </c:pt>
                <c:pt idx="78">
                  <c:v>-1.800006761271894</c:v>
                </c:pt>
                <c:pt idx="80">
                  <c:v>-3.7045880246176646</c:v>
                </c:pt>
                <c:pt idx="81">
                  <c:v>-5.6513181174805398</c:v>
                </c:pt>
                <c:pt idx="82">
                  <c:v>-3.6736616139490037</c:v>
                </c:pt>
                <c:pt idx="83">
                  <c:v>-5.4201464701601161</c:v>
                </c:pt>
                <c:pt idx="84">
                  <c:v>-4.0131194795033869</c:v>
                </c:pt>
                <c:pt idx="85">
                  <c:v>-4.1210913095714847</c:v>
                </c:pt>
                <c:pt idx="86">
                  <c:v>-5.5979627989371128</c:v>
                </c:pt>
                <c:pt idx="87">
                  <c:v>-2.9941044667067191</c:v>
                </c:pt>
                <c:pt idx="88">
                  <c:v>-5.4539458779106349</c:v>
                </c:pt>
                <c:pt idx="89">
                  <c:v>-8.017841497411391</c:v>
                </c:pt>
                <c:pt idx="90">
                  <c:v>-9.3782971011625413</c:v>
                </c:pt>
                <c:pt idx="91">
                  <c:v>-12.081417270801374</c:v>
                </c:pt>
                <c:pt idx="92">
                  <c:v>-16.42352784439089</c:v>
                </c:pt>
                <c:pt idx="93">
                  <c:v>-14.006152054880754</c:v>
                </c:pt>
                <c:pt idx="94">
                  <c:v>-5.7755893434057768</c:v>
                </c:pt>
                <c:pt idx="96">
                  <c:v>-5.1857321405078292</c:v>
                </c:pt>
                <c:pt idx="97">
                  <c:v>-7.5391753687156848</c:v>
                </c:pt>
                <c:pt idx="98">
                  <c:v>-8.8776941884521356</c:v>
                </c:pt>
                <c:pt idx="99">
                  <c:v>-10.299482085243676</c:v>
                </c:pt>
                <c:pt idx="100">
                  <c:v>-8.9392791590188487</c:v>
                </c:pt>
                <c:pt idx="101">
                  <c:v>-5.3894496332224424</c:v>
                </c:pt>
                <c:pt idx="102">
                  <c:v>-5.7071578316861276</c:v>
                </c:pt>
                <c:pt idx="103">
                  <c:v>-6.8981720779220765</c:v>
                </c:pt>
                <c:pt idx="104">
                  <c:v>-8.3613269424823446</c:v>
                </c:pt>
                <c:pt idx="105">
                  <c:v>-10.044537762975498</c:v>
                </c:pt>
                <c:pt idx="106">
                  <c:v>-9.3163334644683662</c:v>
                </c:pt>
                <c:pt idx="107">
                  <c:v>-15.449947628310637</c:v>
                </c:pt>
                <c:pt idx="108">
                  <c:v>-17.678625246966629</c:v>
                </c:pt>
                <c:pt idx="109">
                  <c:v>-12.071661113391798</c:v>
                </c:pt>
                <c:pt idx="110">
                  <c:v>5.8568937462052215</c:v>
                </c:pt>
                <c:pt idx="112">
                  <c:v>-5.8091249546973787</c:v>
                </c:pt>
                <c:pt idx="113">
                  <c:v>-4.4852046612782805</c:v>
                </c:pt>
                <c:pt idx="114">
                  <c:v>-10.41553312559275</c:v>
                </c:pt>
                <c:pt idx="115">
                  <c:v>-5.8567625392698517</c:v>
                </c:pt>
                <c:pt idx="116">
                  <c:v>-6.2526683672054775</c:v>
                </c:pt>
                <c:pt idx="117">
                  <c:v>-3.4670889031580177</c:v>
                </c:pt>
                <c:pt idx="118">
                  <c:v>-5.2967071963028607</c:v>
                </c:pt>
                <c:pt idx="119">
                  <c:v>-9.4528423397251213</c:v>
                </c:pt>
                <c:pt idx="120">
                  <c:v>-8.3348175598631702</c:v>
                </c:pt>
                <c:pt idx="121">
                  <c:v>-6.8180041947234784</c:v>
                </c:pt>
                <c:pt idx="122">
                  <c:v>-7.4047761323287418</c:v>
                </c:pt>
                <c:pt idx="123">
                  <c:v>-6.5241108911921986</c:v>
                </c:pt>
                <c:pt idx="124">
                  <c:v>-11.526510887821551</c:v>
                </c:pt>
                <c:pt idx="125">
                  <c:v>-14.291177367233622</c:v>
                </c:pt>
                <c:pt idx="126">
                  <c:v>-6.9513834945130037</c:v>
                </c:pt>
                <c:pt idx="128">
                  <c:v>-1.0276335857731198</c:v>
                </c:pt>
                <c:pt idx="129">
                  <c:v>-0.99920047561450664</c:v>
                </c:pt>
                <c:pt idx="130">
                  <c:v>-1.0342096803280616</c:v>
                </c:pt>
                <c:pt idx="131">
                  <c:v>0.74314909428704623</c:v>
                </c:pt>
                <c:pt idx="132">
                  <c:v>-0.37027252057514332</c:v>
                </c:pt>
                <c:pt idx="133">
                  <c:v>-3.7231786637842053</c:v>
                </c:pt>
                <c:pt idx="134">
                  <c:v>1.9228310619039155</c:v>
                </c:pt>
                <c:pt idx="135">
                  <c:v>-0.2695023247804374</c:v>
                </c:pt>
                <c:pt idx="136">
                  <c:v>-2.4780552789337267</c:v>
                </c:pt>
                <c:pt idx="137">
                  <c:v>-3.6794439656710987</c:v>
                </c:pt>
                <c:pt idx="138">
                  <c:v>-4.5986512943223934</c:v>
                </c:pt>
                <c:pt idx="139">
                  <c:v>-6.0842386528769605</c:v>
                </c:pt>
                <c:pt idx="140">
                  <c:v>-5.9019449258617414</c:v>
                </c:pt>
                <c:pt idx="141">
                  <c:v>-5.7435254231718424</c:v>
                </c:pt>
                <c:pt idx="142">
                  <c:v>-2.3451256863683265</c:v>
                </c:pt>
              </c:numCache>
            </c:numRef>
          </c:val>
        </c:ser>
        <c:marker val="1"/>
        <c:axId val="108735104"/>
        <c:axId val="108786432"/>
      </c:lineChart>
      <c:catAx>
        <c:axId val="108735104"/>
        <c:scaling>
          <c:orientation val="minMax"/>
        </c:scaling>
        <c:delete val="1"/>
        <c:axPos val="b"/>
        <c:numFmt formatCode="General" sourceLinked="1"/>
        <c:tickLblPos val="none"/>
        <c:crossAx val="108786432"/>
        <c:crossesAt val="-30"/>
        <c:auto val="1"/>
        <c:lblAlgn val="ctr"/>
        <c:lblOffset val="0"/>
        <c:tickLblSkip val="1"/>
        <c:tickMarkSkip val="1"/>
      </c:catAx>
      <c:valAx>
        <c:axId val="108786432"/>
        <c:scaling>
          <c:orientation val="minMax"/>
          <c:max val="15"/>
          <c:min val="-25"/>
        </c:scaling>
        <c:axPos val="l"/>
        <c:majorGridlines/>
        <c:numFmt formatCode="0.0" sourceLinked="0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108735104"/>
        <c:crosses val="autoZero"/>
        <c:crossBetween val="between"/>
      </c:valAx>
      <c:spPr>
        <a:noFill/>
        <a:ln w="3175">
          <a:solidFill>
            <a:srgbClr val="00000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5.0720943493902125E-2"/>
          <c:y val="2.1987852311502482E-3"/>
          <c:w val="0.9207920792079205"/>
          <c:h val="9.03954802259887E-2"/>
        </c:manualLayout>
      </c:layout>
      <c:spPr>
        <a:noFill/>
        <a:ln>
          <a:noFill/>
        </a:ln>
      </c:spPr>
      <c:txPr>
        <a:bodyPr/>
        <a:lstStyle/>
        <a:p>
          <a:pPr>
            <a:defRPr lang="en-GB"/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2"/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>
        <c:manualLayout>
          <c:layoutTarget val="inner"/>
          <c:xMode val="edge"/>
          <c:yMode val="edge"/>
          <c:x val="8.589232806402447E-2"/>
          <c:y val="0.21171638372550988"/>
          <c:w val="0.85954397741533162"/>
          <c:h val="0.54954309690577585"/>
        </c:manualLayout>
      </c:layout>
      <c:lineChart>
        <c:grouping val="standard"/>
        <c:ser>
          <c:idx val="5"/>
          <c:order val="0"/>
          <c:tx>
            <c:strRef>
              <c:f>Tabelle1!$A$2</c:f>
              <c:strCache>
                <c:ptCount val="1"/>
                <c:pt idx="0">
                  <c:v>LATAM-8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Tabelle1!$B$1:$CT$1</c:f>
              <c:strCache>
                <c:ptCount val="97"/>
                <c:pt idx="0">
                  <c:v>2003M01</c:v>
                </c:pt>
                <c:pt idx="1">
                  <c:v>2003M02</c:v>
                </c:pt>
                <c:pt idx="2">
                  <c:v>2003M03</c:v>
                </c:pt>
                <c:pt idx="3">
                  <c:v>2003M04</c:v>
                </c:pt>
                <c:pt idx="4">
                  <c:v>2003M05</c:v>
                </c:pt>
                <c:pt idx="5">
                  <c:v>2003M06</c:v>
                </c:pt>
                <c:pt idx="6">
                  <c:v>2003M07</c:v>
                </c:pt>
                <c:pt idx="7">
                  <c:v>2003M08</c:v>
                </c:pt>
                <c:pt idx="8">
                  <c:v>2003M09</c:v>
                </c:pt>
                <c:pt idx="9">
                  <c:v>2003M10</c:v>
                </c:pt>
                <c:pt idx="10">
                  <c:v>2003M11</c:v>
                </c:pt>
                <c:pt idx="11">
                  <c:v>2003M12</c:v>
                </c:pt>
                <c:pt idx="12">
                  <c:v>2004M01</c:v>
                </c:pt>
                <c:pt idx="13">
                  <c:v>2004M02</c:v>
                </c:pt>
                <c:pt idx="14">
                  <c:v>2004M03</c:v>
                </c:pt>
                <c:pt idx="15">
                  <c:v>2004M04</c:v>
                </c:pt>
                <c:pt idx="16">
                  <c:v>2004M05</c:v>
                </c:pt>
                <c:pt idx="17">
                  <c:v>2004M06</c:v>
                </c:pt>
                <c:pt idx="18">
                  <c:v>2004M07</c:v>
                </c:pt>
                <c:pt idx="19">
                  <c:v>2004M08</c:v>
                </c:pt>
                <c:pt idx="20">
                  <c:v>2004M09</c:v>
                </c:pt>
                <c:pt idx="21">
                  <c:v>2004M10</c:v>
                </c:pt>
                <c:pt idx="22">
                  <c:v>2004M11</c:v>
                </c:pt>
                <c:pt idx="23">
                  <c:v>2004M12</c:v>
                </c:pt>
                <c:pt idx="24">
                  <c:v>2005M01</c:v>
                </c:pt>
                <c:pt idx="25">
                  <c:v>2005M02</c:v>
                </c:pt>
                <c:pt idx="26">
                  <c:v>2005M03</c:v>
                </c:pt>
                <c:pt idx="27">
                  <c:v>2005M04</c:v>
                </c:pt>
                <c:pt idx="28">
                  <c:v>2005M05</c:v>
                </c:pt>
                <c:pt idx="29">
                  <c:v>2005M06</c:v>
                </c:pt>
                <c:pt idx="30">
                  <c:v>2005M07</c:v>
                </c:pt>
                <c:pt idx="31">
                  <c:v>2005M08</c:v>
                </c:pt>
                <c:pt idx="32">
                  <c:v>2005M09</c:v>
                </c:pt>
                <c:pt idx="33">
                  <c:v>2005M10</c:v>
                </c:pt>
                <c:pt idx="34">
                  <c:v>2005M11</c:v>
                </c:pt>
                <c:pt idx="35">
                  <c:v>2005M12</c:v>
                </c:pt>
                <c:pt idx="36">
                  <c:v>2006M01</c:v>
                </c:pt>
                <c:pt idx="37">
                  <c:v>2006M02</c:v>
                </c:pt>
                <c:pt idx="38">
                  <c:v>2006M03</c:v>
                </c:pt>
                <c:pt idx="39">
                  <c:v>2006M04</c:v>
                </c:pt>
                <c:pt idx="40">
                  <c:v>2006M05</c:v>
                </c:pt>
                <c:pt idx="41">
                  <c:v>2006M06</c:v>
                </c:pt>
                <c:pt idx="42">
                  <c:v>2006M07</c:v>
                </c:pt>
                <c:pt idx="43">
                  <c:v>2006M08</c:v>
                </c:pt>
                <c:pt idx="44">
                  <c:v>2006M09</c:v>
                </c:pt>
                <c:pt idx="45">
                  <c:v>2006M10</c:v>
                </c:pt>
                <c:pt idx="46">
                  <c:v>2006M11</c:v>
                </c:pt>
                <c:pt idx="47">
                  <c:v>2006M12</c:v>
                </c:pt>
                <c:pt idx="48">
                  <c:v>2007M01</c:v>
                </c:pt>
                <c:pt idx="49">
                  <c:v>2007M02</c:v>
                </c:pt>
                <c:pt idx="50">
                  <c:v>2007M03</c:v>
                </c:pt>
                <c:pt idx="51">
                  <c:v>2007M04</c:v>
                </c:pt>
                <c:pt idx="52">
                  <c:v>2007M05</c:v>
                </c:pt>
                <c:pt idx="53">
                  <c:v>2007M06</c:v>
                </c:pt>
                <c:pt idx="54">
                  <c:v>2007M07</c:v>
                </c:pt>
                <c:pt idx="55">
                  <c:v>2007M08</c:v>
                </c:pt>
                <c:pt idx="56">
                  <c:v>2007M09</c:v>
                </c:pt>
                <c:pt idx="57">
                  <c:v>2007M10</c:v>
                </c:pt>
                <c:pt idx="58">
                  <c:v>2007M11</c:v>
                </c:pt>
                <c:pt idx="59">
                  <c:v>2007M12</c:v>
                </c:pt>
                <c:pt idx="60">
                  <c:v>2008M01</c:v>
                </c:pt>
                <c:pt idx="61">
                  <c:v>2008M02</c:v>
                </c:pt>
                <c:pt idx="62">
                  <c:v>2008M03</c:v>
                </c:pt>
                <c:pt idx="63">
                  <c:v>2008M04</c:v>
                </c:pt>
                <c:pt idx="64">
                  <c:v>2008M05</c:v>
                </c:pt>
                <c:pt idx="65">
                  <c:v>2008M06</c:v>
                </c:pt>
                <c:pt idx="66">
                  <c:v>2008M07</c:v>
                </c:pt>
                <c:pt idx="67">
                  <c:v>2008M08</c:v>
                </c:pt>
                <c:pt idx="68">
                  <c:v>2008M09</c:v>
                </c:pt>
                <c:pt idx="69">
                  <c:v>2008M10</c:v>
                </c:pt>
                <c:pt idx="70">
                  <c:v>2008M11</c:v>
                </c:pt>
                <c:pt idx="71">
                  <c:v>2008M12</c:v>
                </c:pt>
                <c:pt idx="72">
                  <c:v>2009M01</c:v>
                </c:pt>
                <c:pt idx="73">
                  <c:v>2009M02</c:v>
                </c:pt>
                <c:pt idx="74">
                  <c:v>2009M03</c:v>
                </c:pt>
                <c:pt idx="75">
                  <c:v>2009M04</c:v>
                </c:pt>
                <c:pt idx="76">
                  <c:v>2009M05</c:v>
                </c:pt>
                <c:pt idx="77">
                  <c:v>2009M06</c:v>
                </c:pt>
                <c:pt idx="78">
                  <c:v>2009M07</c:v>
                </c:pt>
                <c:pt idx="79">
                  <c:v>2009M08</c:v>
                </c:pt>
                <c:pt idx="80">
                  <c:v>2009M09</c:v>
                </c:pt>
                <c:pt idx="81">
                  <c:v>2009M10</c:v>
                </c:pt>
                <c:pt idx="82">
                  <c:v>2009M11</c:v>
                </c:pt>
                <c:pt idx="83">
                  <c:v>2009M12</c:v>
                </c:pt>
                <c:pt idx="84">
                  <c:v>2010M01</c:v>
                </c:pt>
                <c:pt idx="85">
                  <c:v>2010M02</c:v>
                </c:pt>
                <c:pt idx="86">
                  <c:v>2010M03</c:v>
                </c:pt>
                <c:pt idx="87">
                  <c:v>2010M04</c:v>
                </c:pt>
                <c:pt idx="88">
                  <c:v>2010M05</c:v>
                </c:pt>
                <c:pt idx="89">
                  <c:v>2010M06</c:v>
                </c:pt>
                <c:pt idx="90">
                  <c:v>2010M07</c:v>
                </c:pt>
                <c:pt idx="91">
                  <c:v>2010M08</c:v>
                </c:pt>
                <c:pt idx="92">
                  <c:v>2010M09</c:v>
                </c:pt>
                <c:pt idx="93">
                  <c:v>2010M10</c:v>
                </c:pt>
                <c:pt idx="94">
                  <c:v>2010M11</c:v>
                </c:pt>
                <c:pt idx="95">
                  <c:v>2010M12</c:v>
                </c:pt>
                <c:pt idx="96">
                  <c:v>2011M01</c:v>
                </c:pt>
              </c:strCache>
            </c:strRef>
          </c:cat>
          <c:val>
            <c:numRef>
              <c:f>Tabelle1!$B$2:$CT$2</c:f>
              <c:numCache>
                <c:formatCode>General</c:formatCode>
                <c:ptCount val="97"/>
                <c:pt idx="0">
                  <c:v>102.42055216223135</c:v>
                </c:pt>
                <c:pt idx="1">
                  <c:v>100.1885471462796</c:v>
                </c:pt>
                <c:pt idx="2">
                  <c:v>101.17511427691385</c:v>
                </c:pt>
                <c:pt idx="3">
                  <c:v>103.59627836161722</c:v>
                </c:pt>
                <c:pt idx="4">
                  <c:v>98.663970262257308</c:v>
                </c:pt>
                <c:pt idx="5">
                  <c:v>99.140701874995059</c:v>
                </c:pt>
                <c:pt idx="6">
                  <c:v>102.02174821833225</c:v>
                </c:pt>
                <c:pt idx="7">
                  <c:v>102.31695926972563</c:v>
                </c:pt>
                <c:pt idx="8">
                  <c:v>102.32729067002576</c:v>
                </c:pt>
                <c:pt idx="9">
                  <c:v>98.534665942978606</c:v>
                </c:pt>
                <c:pt idx="10">
                  <c:v>98.391132781560003</c:v>
                </c:pt>
                <c:pt idx="11">
                  <c:v>93.453690664766725</c:v>
                </c:pt>
                <c:pt idx="12">
                  <c:v>93.302814906193078</c:v>
                </c:pt>
                <c:pt idx="13">
                  <c:v>92.659847130102094</c:v>
                </c:pt>
                <c:pt idx="14">
                  <c:v>95.767033677666547</c:v>
                </c:pt>
                <c:pt idx="15">
                  <c:v>98.376459439712562</c:v>
                </c:pt>
                <c:pt idx="16">
                  <c:v>96.100877191991728</c:v>
                </c:pt>
                <c:pt idx="17">
                  <c:v>95.395870721453676</c:v>
                </c:pt>
                <c:pt idx="18">
                  <c:v>95.799913230310992</c:v>
                </c:pt>
                <c:pt idx="19">
                  <c:v>97.519015247197927</c:v>
                </c:pt>
                <c:pt idx="20">
                  <c:v>98.800401891241478</c:v>
                </c:pt>
                <c:pt idx="21">
                  <c:v>97.547134518595485</c:v>
                </c:pt>
                <c:pt idx="22">
                  <c:v>94.963733450179603</c:v>
                </c:pt>
                <c:pt idx="23">
                  <c:v>93.113457803279658</c:v>
                </c:pt>
                <c:pt idx="24">
                  <c:v>97.167468053563056</c:v>
                </c:pt>
                <c:pt idx="25">
                  <c:v>99.286349191516578</c:v>
                </c:pt>
                <c:pt idx="26">
                  <c:v>96.852947731052666</c:v>
                </c:pt>
                <c:pt idx="27">
                  <c:v>100.2053692850059</c:v>
                </c:pt>
                <c:pt idx="28">
                  <c:v>103.62531316727298</c:v>
                </c:pt>
                <c:pt idx="29">
                  <c:v>109.02532546449551</c:v>
                </c:pt>
                <c:pt idx="30">
                  <c:v>111.39263723437259</c:v>
                </c:pt>
                <c:pt idx="31">
                  <c:v>110.08507366649575</c:v>
                </c:pt>
                <c:pt idx="32">
                  <c:v>110.97758367982253</c:v>
                </c:pt>
                <c:pt idx="33">
                  <c:v>113.54308975824497</c:v>
                </c:pt>
                <c:pt idx="34">
                  <c:v>116.83460396624189</c:v>
                </c:pt>
                <c:pt idx="35">
                  <c:v>115.34281811476785</c:v>
                </c:pt>
                <c:pt idx="36">
                  <c:v>113.82680570926593</c:v>
                </c:pt>
                <c:pt idx="37">
                  <c:v>117.15127929473115</c:v>
                </c:pt>
                <c:pt idx="38">
                  <c:v>116.01590886046094</c:v>
                </c:pt>
                <c:pt idx="39">
                  <c:v>113.54931267947907</c:v>
                </c:pt>
                <c:pt idx="40">
                  <c:v>108.67999212440962</c:v>
                </c:pt>
                <c:pt idx="41">
                  <c:v>107.64522835625573</c:v>
                </c:pt>
                <c:pt idx="42">
                  <c:v>109.20242760590301</c:v>
                </c:pt>
                <c:pt idx="43">
                  <c:v>109.63787089137988</c:v>
                </c:pt>
                <c:pt idx="44">
                  <c:v>109.77238884969442</c:v>
                </c:pt>
                <c:pt idx="45">
                  <c:v>111.18637623537418</c:v>
                </c:pt>
                <c:pt idx="46">
                  <c:v>109.47560792564769</c:v>
                </c:pt>
                <c:pt idx="47">
                  <c:v>106.74323671991762</c:v>
                </c:pt>
                <c:pt idx="48">
                  <c:v>109.54685460438557</c:v>
                </c:pt>
                <c:pt idx="49">
                  <c:v>109.09406398400978</c:v>
                </c:pt>
                <c:pt idx="50">
                  <c:v>108.13833646200804</c:v>
                </c:pt>
                <c:pt idx="51">
                  <c:v>107.5071024625305</c:v>
                </c:pt>
                <c:pt idx="52">
                  <c:v>109.9755113828261</c:v>
                </c:pt>
                <c:pt idx="53">
                  <c:v>112.25650600144397</c:v>
                </c:pt>
                <c:pt idx="54">
                  <c:v>111.34247503572104</c:v>
                </c:pt>
                <c:pt idx="55">
                  <c:v>110.10150692906359</c:v>
                </c:pt>
                <c:pt idx="56">
                  <c:v>108.96698298393336</c:v>
                </c:pt>
                <c:pt idx="57">
                  <c:v>109.71775073155978</c:v>
                </c:pt>
                <c:pt idx="58">
                  <c:v>106.53916699909759</c:v>
                </c:pt>
                <c:pt idx="59">
                  <c:v>108.00716517998886</c:v>
                </c:pt>
                <c:pt idx="60">
                  <c:v>109.01686302886486</c:v>
                </c:pt>
                <c:pt idx="61">
                  <c:v>111.01778389617529</c:v>
                </c:pt>
                <c:pt idx="62">
                  <c:v>107.53159907542796</c:v>
                </c:pt>
                <c:pt idx="63">
                  <c:v>107.83503585913309</c:v>
                </c:pt>
                <c:pt idx="64">
                  <c:v>109.40308022566623</c:v>
                </c:pt>
                <c:pt idx="65">
                  <c:v>111.44438317528679</c:v>
                </c:pt>
                <c:pt idx="66">
                  <c:v>110.90603078768517</c:v>
                </c:pt>
                <c:pt idx="67">
                  <c:v>116.47294474011053</c:v>
                </c:pt>
                <c:pt idx="68">
                  <c:v>114.85992647709431</c:v>
                </c:pt>
                <c:pt idx="69">
                  <c:v>112.85201460762831</c:v>
                </c:pt>
                <c:pt idx="70">
                  <c:v>115.12248556294416</c:v>
                </c:pt>
                <c:pt idx="71">
                  <c:v>107.56879782232346</c:v>
                </c:pt>
                <c:pt idx="72">
                  <c:v>111.29245188512817</c:v>
                </c:pt>
                <c:pt idx="73">
                  <c:v>112.48945645617678</c:v>
                </c:pt>
                <c:pt idx="74">
                  <c:v>108.44825953475859</c:v>
                </c:pt>
                <c:pt idx="75">
                  <c:v>110.67012008106151</c:v>
                </c:pt>
                <c:pt idx="76">
                  <c:v>110.01213544873019</c:v>
                </c:pt>
                <c:pt idx="77">
                  <c:v>109.5727528805191</c:v>
                </c:pt>
                <c:pt idx="78">
                  <c:v>110.08061746625216</c:v>
                </c:pt>
                <c:pt idx="79">
                  <c:v>110.51649367022857</c:v>
                </c:pt>
                <c:pt idx="80">
                  <c:v>109.67873284011412</c:v>
                </c:pt>
                <c:pt idx="81">
                  <c:v>110.64401094569112</c:v>
                </c:pt>
                <c:pt idx="82">
                  <c:v>110.47769762832122</c:v>
                </c:pt>
                <c:pt idx="83">
                  <c:v>113.11549422148894</c:v>
                </c:pt>
                <c:pt idx="84">
                  <c:v>117.21325931864632</c:v>
                </c:pt>
                <c:pt idx="85">
                  <c:v>120.75481938753286</c:v>
                </c:pt>
                <c:pt idx="86">
                  <c:v>123.30246283387599</c:v>
                </c:pt>
                <c:pt idx="87">
                  <c:v>125.40950622695971</c:v>
                </c:pt>
                <c:pt idx="88">
                  <c:v>132.42021690894481</c:v>
                </c:pt>
                <c:pt idx="89">
                  <c:v>135.52233273061807</c:v>
                </c:pt>
                <c:pt idx="90">
                  <c:v>130.79688464509672</c:v>
                </c:pt>
                <c:pt idx="91">
                  <c:v>131.57522926448718</c:v>
                </c:pt>
                <c:pt idx="92">
                  <c:v>131.14637302385427</c:v>
                </c:pt>
                <c:pt idx="93">
                  <c:v>124.84687030208033</c:v>
                </c:pt>
                <c:pt idx="94">
                  <c:v>126.49991860192942</c:v>
                </c:pt>
              </c:numCache>
            </c:numRef>
          </c:val>
        </c:ser>
        <c:ser>
          <c:idx val="6"/>
          <c:order val="1"/>
          <c:tx>
            <c:strRef>
              <c:f>Tabelle1!$A$3</c:f>
              <c:strCache>
                <c:ptCount val="1"/>
                <c:pt idx="0">
                  <c:v>ASIA-6</c:v>
                </c:pt>
              </c:strCache>
            </c:strRef>
          </c:tx>
          <c:spPr>
            <a:ln>
              <a:solidFill>
                <a:srgbClr val="9933FF"/>
              </a:solidFill>
            </a:ln>
          </c:spPr>
          <c:marker>
            <c:symbol val="none"/>
          </c:marker>
          <c:cat>
            <c:strRef>
              <c:f>Tabelle1!$B$1:$CT$1</c:f>
              <c:strCache>
                <c:ptCount val="97"/>
                <c:pt idx="0">
                  <c:v>2003M01</c:v>
                </c:pt>
                <c:pt idx="1">
                  <c:v>2003M02</c:v>
                </c:pt>
                <c:pt idx="2">
                  <c:v>2003M03</c:v>
                </c:pt>
                <c:pt idx="3">
                  <c:v>2003M04</c:v>
                </c:pt>
                <c:pt idx="4">
                  <c:v>2003M05</c:v>
                </c:pt>
                <c:pt idx="5">
                  <c:v>2003M06</c:v>
                </c:pt>
                <c:pt idx="6">
                  <c:v>2003M07</c:v>
                </c:pt>
                <c:pt idx="7">
                  <c:v>2003M08</c:v>
                </c:pt>
                <c:pt idx="8">
                  <c:v>2003M09</c:v>
                </c:pt>
                <c:pt idx="9">
                  <c:v>2003M10</c:v>
                </c:pt>
                <c:pt idx="10">
                  <c:v>2003M11</c:v>
                </c:pt>
                <c:pt idx="11">
                  <c:v>2003M12</c:v>
                </c:pt>
                <c:pt idx="12">
                  <c:v>2004M01</c:v>
                </c:pt>
                <c:pt idx="13">
                  <c:v>2004M02</c:v>
                </c:pt>
                <c:pt idx="14">
                  <c:v>2004M03</c:v>
                </c:pt>
                <c:pt idx="15">
                  <c:v>2004M04</c:v>
                </c:pt>
                <c:pt idx="16">
                  <c:v>2004M05</c:v>
                </c:pt>
                <c:pt idx="17">
                  <c:v>2004M06</c:v>
                </c:pt>
                <c:pt idx="18">
                  <c:v>2004M07</c:v>
                </c:pt>
                <c:pt idx="19">
                  <c:v>2004M08</c:v>
                </c:pt>
                <c:pt idx="20">
                  <c:v>2004M09</c:v>
                </c:pt>
                <c:pt idx="21">
                  <c:v>2004M10</c:v>
                </c:pt>
                <c:pt idx="22">
                  <c:v>2004M11</c:v>
                </c:pt>
                <c:pt idx="23">
                  <c:v>2004M12</c:v>
                </c:pt>
                <c:pt idx="24">
                  <c:v>2005M01</c:v>
                </c:pt>
                <c:pt idx="25">
                  <c:v>2005M02</c:v>
                </c:pt>
                <c:pt idx="26">
                  <c:v>2005M03</c:v>
                </c:pt>
                <c:pt idx="27">
                  <c:v>2005M04</c:v>
                </c:pt>
                <c:pt idx="28">
                  <c:v>2005M05</c:v>
                </c:pt>
                <c:pt idx="29">
                  <c:v>2005M06</c:v>
                </c:pt>
                <c:pt idx="30">
                  <c:v>2005M07</c:v>
                </c:pt>
                <c:pt idx="31">
                  <c:v>2005M08</c:v>
                </c:pt>
                <c:pt idx="32">
                  <c:v>2005M09</c:v>
                </c:pt>
                <c:pt idx="33">
                  <c:v>2005M10</c:v>
                </c:pt>
                <c:pt idx="34">
                  <c:v>2005M11</c:v>
                </c:pt>
                <c:pt idx="35">
                  <c:v>2005M12</c:v>
                </c:pt>
                <c:pt idx="36">
                  <c:v>2006M01</c:v>
                </c:pt>
                <c:pt idx="37">
                  <c:v>2006M02</c:v>
                </c:pt>
                <c:pt idx="38">
                  <c:v>2006M03</c:v>
                </c:pt>
                <c:pt idx="39">
                  <c:v>2006M04</c:v>
                </c:pt>
                <c:pt idx="40">
                  <c:v>2006M05</c:v>
                </c:pt>
                <c:pt idx="41">
                  <c:v>2006M06</c:v>
                </c:pt>
                <c:pt idx="42">
                  <c:v>2006M07</c:v>
                </c:pt>
                <c:pt idx="43">
                  <c:v>2006M08</c:v>
                </c:pt>
                <c:pt idx="44">
                  <c:v>2006M09</c:v>
                </c:pt>
                <c:pt idx="45">
                  <c:v>2006M10</c:v>
                </c:pt>
                <c:pt idx="46">
                  <c:v>2006M11</c:v>
                </c:pt>
                <c:pt idx="47">
                  <c:v>2006M12</c:v>
                </c:pt>
                <c:pt idx="48">
                  <c:v>2007M01</c:v>
                </c:pt>
                <c:pt idx="49">
                  <c:v>2007M02</c:v>
                </c:pt>
                <c:pt idx="50">
                  <c:v>2007M03</c:v>
                </c:pt>
                <c:pt idx="51">
                  <c:v>2007M04</c:v>
                </c:pt>
                <c:pt idx="52">
                  <c:v>2007M05</c:v>
                </c:pt>
                <c:pt idx="53">
                  <c:v>2007M06</c:v>
                </c:pt>
                <c:pt idx="54">
                  <c:v>2007M07</c:v>
                </c:pt>
                <c:pt idx="55">
                  <c:v>2007M08</c:v>
                </c:pt>
                <c:pt idx="56">
                  <c:v>2007M09</c:v>
                </c:pt>
                <c:pt idx="57">
                  <c:v>2007M10</c:v>
                </c:pt>
                <c:pt idx="58">
                  <c:v>2007M11</c:v>
                </c:pt>
                <c:pt idx="59">
                  <c:v>2007M12</c:v>
                </c:pt>
                <c:pt idx="60">
                  <c:v>2008M01</c:v>
                </c:pt>
                <c:pt idx="61">
                  <c:v>2008M02</c:v>
                </c:pt>
                <c:pt idx="62">
                  <c:v>2008M03</c:v>
                </c:pt>
                <c:pt idx="63">
                  <c:v>2008M04</c:v>
                </c:pt>
                <c:pt idx="64">
                  <c:v>2008M05</c:v>
                </c:pt>
                <c:pt idx="65">
                  <c:v>2008M06</c:v>
                </c:pt>
                <c:pt idx="66">
                  <c:v>2008M07</c:v>
                </c:pt>
                <c:pt idx="67">
                  <c:v>2008M08</c:v>
                </c:pt>
                <c:pt idx="68">
                  <c:v>2008M09</c:v>
                </c:pt>
                <c:pt idx="69">
                  <c:v>2008M10</c:v>
                </c:pt>
                <c:pt idx="70">
                  <c:v>2008M11</c:v>
                </c:pt>
                <c:pt idx="71">
                  <c:v>2008M12</c:v>
                </c:pt>
                <c:pt idx="72">
                  <c:v>2009M01</c:v>
                </c:pt>
                <c:pt idx="73">
                  <c:v>2009M02</c:v>
                </c:pt>
                <c:pt idx="74">
                  <c:v>2009M03</c:v>
                </c:pt>
                <c:pt idx="75">
                  <c:v>2009M04</c:v>
                </c:pt>
                <c:pt idx="76">
                  <c:v>2009M05</c:v>
                </c:pt>
                <c:pt idx="77">
                  <c:v>2009M06</c:v>
                </c:pt>
                <c:pt idx="78">
                  <c:v>2009M07</c:v>
                </c:pt>
                <c:pt idx="79">
                  <c:v>2009M08</c:v>
                </c:pt>
                <c:pt idx="80">
                  <c:v>2009M09</c:v>
                </c:pt>
                <c:pt idx="81">
                  <c:v>2009M10</c:v>
                </c:pt>
                <c:pt idx="82">
                  <c:v>2009M11</c:v>
                </c:pt>
                <c:pt idx="83">
                  <c:v>2009M12</c:v>
                </c:pt>
                <c:pt idx="84">
                  <c:v>2010M01</c:v>
                </c:pt>
                <c:pt idx="85">
                  <c:v>2010M02</c:v>
                </c:pt>
                <c:pt idx="86">
                  <c:v>2010M03</c:v>
                </c:pt>
                <c:pt idx="87">
                  <c:v>2010M04</c:v>
                </c:pt>
                <c:pt idx="88">
                  <c:v>2010M05</c:v>
                </c:pt>
                <c:pt idx="89">
                  <c:v>2010M06</c:v>
                </c:pt>
                <c:pt idx="90">
                  <c:v>2010M07</c:v>
                </c:pt>
                <c:pt idx="91">
                  <c:v>2010M08</c:v>
                </c:pt>
                <c:pt idx="92">
                  <c:v>2010M09</c:v>
                </c:pt>
                <c:pt idx="93">
                  <c:v>2010M10</c:v>
                </c:pt>
                <c:pt idx="94">
                  <c:v>2010M11</c:v>
                </c:pt>
                <c:pt idx="95">
                  <c:v>2010M12</c:v>
                </c:pt>
                <c:pt idx="96">
                  <c:v>2011M01</c:v>
                </c:pt>
              </c:strCache>
            </c:strRef>
          </c:cat>
          <c:val>
            <c:numRef>
              <c:f>Tabelle1!$B$3:$CT$3</c:f>
              <c:numCache>
                <c:formatCode>General</c:formatCode>
                <c:ptCount val="97"/>
                <c:pt idx="0">
                  <c:v>105.67092463597832</c:v>
                </c:pt>
                <c:pt idx="1">
                  <c:v>103.31050224292665</c:v>
                </c:pt>
                <c:pt idx="2">
                  <c:v>101.78536351928938</c:v>
                </c:pt>
                <c:pt idx="3">
                  <c:v>102.67596229555964</c:v>
                </c:pt>
                <c:pt idx="4">
                  <c:v>98.197663364053327</c:v>
                </c:pt>
                <c:pt idx="5">
                  <c:v>97.711642871466779</c:v>
                </c:pt>
                <c:pt idx="6">
                  <c:v>99.990363241636004</c:v>
                </c:pt>
                <c:pt idx="7">
                  <c:v>101.59136630702771</c:v>
                </c:pt>
                <c:pt idx="8">
                  <c:v>101.826005412562</c:v>
                </c:pt>
                <c:pt idx="9">
                  <c:v>98.127984806717919</c:v>
                </c:pt>
                <c:pt idx="10">
                  <c:v>97.604275986229879</c:v>
                </c:pt>
                <c:pt idx="11">
                  <c:v>93.150042085960749</c:v>
                </c:pt>
                <c:pt idx="12">
                  <c:v>91.970904101987784</c:v>
                </c:pt>
                <c:pt idx="13">
                  <c:v>91.865978916281847</c:v>
                </c:pt>
                <c:pt idx="14">
                  <c:v>93.912517498383892</c:v>
                </c:pt>
                <c:pt idx="15">
                  <c:v>96.217756030126608</c:v>
                </c:pt>
                <c:pt idx="16">
                  <c:v>94.360615124071472</c:v>
                </c:pt>
                <c:pt idx="17">
                  <c:v>93.014600337835006</c:v>
                </c:pt>
                <c:pt idx="18">
                  <c:v>93.068167792203013</c:v>
                </c:pt>
                <c:pt idx="19">
                  <c:v>93.246349274006747</c:v>
                </c:pt>
                <c:pt idx="20">
                  <c:v>93.173680632638678</c:v>
                </c:pt>
                <c:pt idx="21">
                  <c:v>91.45914744952421</c:v>
                </c:pt>
                <c:pt idx="22">
                  <c:v>89.65019278488208</c:v>
                </c:pt>
                <c:pt idx="23">
                  <c:v>87.51027986917056</c:v>
                </c:pt>
                <c:pt idx="24">
                  <c:v>91.172751960954685</c:v>
                </c:pt>
                <c:pt idx="25">
                  <c:v>92.669866992204518</c:v>
                </c:pt>
                <c:pt idx="26">
                  <c:v>91.525141274597118</c:v>
                </c:pt>
                <c:pt idx="27">
                  <c:v>92.547521753181471</c:v>
                </c:pt>
                <c:pt idx="28">
                  <c:v>94.521599297511798</c:v>
                </c:pt>
                <c:pt idx="29">
                  <c:v>97.490589344850946</c:v>
                </c:pt>
                <c:pt idx="30">
                  <c:v>97.662086095966572</c:v>
                </c:pt>
                <c:pt idx="31">
                  <c:v>96.132680797351085</c:v>
                </c:pt>
                <c:pt idx="32">
                  <c:v>95.917480966451279</c:v>
                </c:pt>
                <c:pt idx="33">
                  <c:v>99.469583246927527</c:v>
                </c:pt>
                <c:pt idx="34">
                  <c:v>102.14741059887692</c:v>
                </c:pt>
                <c:pt idx="35">
                  <c:v>102.72554023882525</c:v>
                </c:pt>
                <c:pt idx="36">
                  <c:v>104.91540565845688</c:v>
                </c:pt>
                <c:pt idx="37">
                  <c:v>107.94886267186592</c:v>
                </c:pt>
                <c:pt idx="38">
                  <c:v>107.91570923995532</c:v>
                </c:pt>
                <c:pt idx="39">
                  <c:v>107.07350618788357</c:v>
                </c:pt>
                <c:pt idx="40">
                  <c:v>102.96124320272862</c:v>
                </c:pt>
                <c:pt idx="41">
                  <c:v>102.02160643392168</c:v>
                </c:pt>
                <c:pt idx="42">
                  <c:v>103.25837530663455</c:v>
                </c:pt>
                <c:pt idx="43">
                  <c:v>102.71417100864839</c:v>
                </c:pt>
                <c:pt idx="44">
                  <c:v>103.91820310778853</c:v>
                </c:pt>
                <c:pt idx="45">
                  <c:v>105.11537975112275</c:v>
                </c:pt>
                <c:pt idx="46">
                  <c:v>104.16749974869239</c:v>
                </c:pt>
                <c:pt idx="47">
                  <c:v>102.87336749813331</c:v>
                </c:pt>
                <c:pt idx="48">
                  <c:v>105.62666513257707</c:v>
                </c:pt>
                <c:pt idx="49">
                  <c:v>105.25752546577043</c:v>
                </c:pt>
                <c:pt idx="50">
                  <c:v>103.68665806334779</c:v>
                </c:pt>
                <c:pt idx="51">
                  <c:v>102.50113380250281</c:v>
                </c:pt>
                <c:pt idx="52">
                  <c:v>104.26113205053665</c:v>
                </c:pt>
                <c:pt idx="53">
                  <c:v>104.65092683714413</c:v>
                </c:pt>
                <c:pt idx="54">
                  <c:v>103.85125559523362</c:v>
                </c:pt>
                <c:pt idx="55">
                  <c:v>102.84076118844628</c:v>
                </c:pt>
                <c:pt idx="56">
                  <c:v>101.27591959821173</c:v>
                </c:pt>
                <c:pt idx="57">
                  <c:v>101.02718263074431</c:v>
                </c:pt>
                <c:pt idx="58">
                  <c:v>98.328727728195688</c:v>
                </c:pt>
                <c:pt idx="59">
                  <c:v>99.835860137455882</c:v>
                </c:pt>
                <c:pt idx="60">
                  <c:v>100.95051368735466</c:v>
                </c:pt>
                <c:pt idx="61">
                  <c:v>102.09945135192571</c:v>
                </c:pt>
                <c:pt idx="62">
                  <c:v>96.787972499157135</c:v>
                </c:pt>
                <c:pt idx="63">
                  <c:v>95.843963712866881</c:v>
                </c:pt>
                <c:pt idx="64">
                  <c:v>95.362554150215885</c:v>
                </c:pt>
                <c:pt idx="65">
                  <c:v>94.654251565932995</c:v>
                </c:pt>
                <c:pt idx="66">
                  <c:v>94.0801197039236</c:v>
                </c:pt>
                <c:pt idx="67">
                  <c:v>97.475979065367127</c:v>
                </c:pt>
                <c:pt idx="68">
                  <c:v>98.621030789126081</c:v>
                </c:pt>
                <c:pt idx="69">
                  <c:v>99.787251008393227</c:v>
                </c:pt>
                <c:pt idx="70">
                  <c:v>98.904166430660595</c:v>
                </c:pt>
                <c:pt idx="71">
                  <c:v>95.418772293872351</c:v>
                </c:pt>
                <c:pt idx="72">
                  <c:v>98.203176873228458</c:v>
                </c:pt>
                <c:pt idx="73">
                  <c:v>98.434908206682579</c:v>
                </c:pt>
                <c:pt idx="74">
                  <c:v>95.68407188773547</c:v>
                </c:pt>
                <c:pt idx="75">
                  <c:v>97.91555544765302</c:v>
                </c:pt>
                <c:pt idx="76">
                  <c:v>97.964493678959329</c:v>
                </c:pt>
                <c:pt idx="77">
                  <c:v>95.380540684910642</c:v>
                </c:pt>
                <c:pt idx="78">
                  <c:v>95.473330912424814</c:v>
                </c:pt>
                <c:pt idx="79">
                  <c:v>95.028815322822027</c:v>
                </c:pt>
                <c:pt idx="80">
                  <c:v>94.223364046790451</c:v>
                </c:pt>
                <c:pt idx="81">
                  <c:v>95.077250130674457</c:v>
                </c:pt>
                <c:pt idx="82">
                  <c:v>94.762896892662027</c:v>
                </c:pt>
                <c:pt idx="83">
                  <c:v>96.970603051896177</c:v>
                </c:pt>
                <c:pt idx="84">
                  <c:v>101.56691261822722</c:v>
                </c:pt>
                <c:pt idx="85">
                  <c:v>105.14550852785599</c:v>
                </c:pt>
                <c:pt idx="86">
                  <c:v>107.48437990942698</c:v>
                </c:pt>
                <c:pt idx="87">
                  <c:v>111.01499898483632</c:v>
                </c:pt>
                <c:pt idx="88">
                  <c:v>115.78109301678748</c:v>
                </c:pt>
                <c:pt idx="89">
                  <c:v>118.366776802066</c:v>
                </c:pt>
                <c:pt idx="90">
                  <c:v>114.76715342711137</c:v>
                </c:pt>
                <c:pt idx="91">
                  <c:v>115.78614525452217</c:v>
                </c:pt>
                <c:pt idx="92">
                  <c:v>116.16004642112485</c:v>
                </c:pt>
                <c:pt idx="93">
                  <c:v>110.85703924161869</c:v>
                </c:pt>
                <c:pt idx="94">
                  <c:v>112.7251220937231</c:v>
                </c:pt>
              </c:numCache>
            </c:numRef>
          </c:val>
        </c:ser>
        <c:ser>
          <c:idx val="7"/>
          <c:order val="2"/>
          <c:tx>
            <c:strRef>
              <c:f>Tabelle1!$A$4</c:f>
              <c:strCache>
                <c:ptCount val="1"/>
                <c:pt idx="0">
                  <c:v>MENA-6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Tabelle1!$B$1:$CT$1</c:f>
              <c:strCache>
                <c:ptCount val="97"/>
                <c:pt idx="0">
                  <c:v>2003M01</c:v>
                </c:pt>
                <c:pt idx="1">
                  <c:v>2003M02</c:v>
                </c:pt>
                <c:pt idx="2">
                  <c:v>2003M03</c:v>
                </c:pt>
                <c:pt idx="3">
                  <c:v>2003M04</c:v>
                </c:pt>
                <c:pt idx="4">
                  <c:v>2003M05</c:v>
                </c:pt>
                <c:pt idx="5">
                  <c:v>2003M06</c:v>
                </c:pt>
                <c:pt idx="6">
                  <c:v>2003M07</c:v>
                </c:pt>
                <c:pt idx="7">
                  <c:v>2003M08</c:v>
                </c:pt>
                <c:pt idx="8">
                  <c:v>2003M09</c:v>
                </c:pt>
                <c:pt idx="9">
                  <c:v>2003M10</c:v>
                </c:pt>
                <c:pt idx="10">
                  <c:v>2003M11</c:v>
                </c:pt>
                <c:pt idx="11">
                  <c:v>2003M12</c:v>
                </c:pt>
                <c:pt idx="12">
                  <c:v>2004M01</c:v>
                </c:pt>
                <c:pt idx="13">
                  <c:v>2004M02</c:v>
                </c:pt>
                <c:pt idx="14">
                  <c:v>2004M03</c:v>
                </c:pt>
                <c:pt idx="15">
                  <c:v>2004M04</c:v>
                </c:pt>
                <c:pt idx="16">
                  <c:v>2004M05</c:v>
                </c:pt>
                <c:pt idx="17">
                  <c:v>2004M06</c:v>
                </c:pt>
                <c:pt idx="18">
                  <c:v>2004M07</c:v>
                </c:pt>
                <c:pt idx="19">
                  <c:v>2004M08</c:v>
                </c:pt>
                <c:pt idx="20">
                  <c:v>2004M09</c:v>
                </c:pt>
                <c:pt idx="21">
                  <c:v>2004M10</c:v>
                </c:pt>
                <c:pt idx="22">
                  <c:v>2004M11</c:v>
                </c:pt>
                <c:pt idx="23">
                  <c:v>2004M12</c:v>
                </c:pt>
                <c:pt idx="24">
                  <c:v>2005M01</c:v>
                </c:pt>
                <c:pt idx="25">
                  <c:v>2005M02</c:v>
                </c:pt>
                <c:pt idx="26">
                  <c:v>2005M03</c:v>
                </c:pt>
                <c:pt idx="27">
                  <c:v>2005M04</c:v>
                </c:pt>
                <c:pt idx="28">
                  <c:v>2005M05</c:v>
                </c:pt>
                <c:pt idx="29">
                  <c:v>2005M06</c:v>
                </c:pt>
                <c:pt idx="30">
                  <c:v>2005M07</c:v>
                </c:pt>
                <c:pt idx="31">
                  <c:v>2005M08</c:v>
                </c:pt>
                <c:pt idx="32">
                  <c:v>2005M09</c:v>
                </c:pt>
                <c:pt idx="33">
                  <c:v>2005M10</c:v>
                </c:pt>
                <c:pt idx="34">
                  <c:v>2005M11</c:v>
                </c:pt>
                <c:pt idx="35">
                  <c:v>2005M12</c:v>
                </c:pt>
                <c:pt idx="36">
                  <c:v>2006M01</c:v>
                </c:pt>
                <c:pt idx="37">
                  <c:v>2006M02</c:v>
                </c:pt>
                <c:pt idx="38">
                  <c:v>2006M03</c:v>
                </c:pt>
                <c:pt idx="39">
                  <c:v>2006M04</c:v>
                </c:pt>
                <c:pt idx="40">
                  <c:v>2006M05</c:v>
                </c:pt>
                <c:pt idx="41">
                  <c:v>2006M06</c:v>
                </c:pt>
                <c:pt idx="42">
                  <c:v>2006M07</c:v>
                </c:pt>
                <c:pt idx="43">
                  <c:v>2006M08</c:v>
                </c:pt>
                <c:pt idx="44">
                  <c:v>2006M09</c:v>
                </c:pt>
                <c:pt idx="45">
                  <c:v>2006M10</c:v>
                </c:pt>
                <c:pt idx="46">
                  <c:v>2006M11</c:v>
                </c:pt>
                <c:pt idx="47">
                  <c:v>2006M12</c:v>
                </c:pt>
                <c:pt idx="48">
                  <c:v>2007M01</c:v>
                </c:pt>
                <c:pt idx="49">
                  <c:v>2007M02</c:v>
                </c:pt>
                <c:pt idx="50">
                  <c:v>2007M03</c:v>
                </c:pt>
                <c:pt idx="51">
                  <c:v>2007M04</c:v>
                </c:pt>
                <c:pt idx="52">
                  <c:v>2007M05</c:v>
                </c:pt>
                <c:pt idx="53">
                  <c:v>2007M06</c:v>
                </c:pt>
                <c:pt idx="54">
                  <c:v>2007M07</c:v>
                </c:pt>
                <c:pt idx="55">
                  <c:v>2007M08</c:v>
                </c:pt>
                <c:pt idx="56">
                  <c:v>2007M09</c:v>
                </c:pt>
                <c:pt idx="57">
                  <c:v>2007M10</c:v>
                </c:pt>
                <c:pt idx="58">
                  <c:v>2007M11</c:v>
                </c:pt>
                <c:pt idx="59">
                  <c:v>2007M12</c:v>
                </c:pt>
                <c:pt idx="60">
                  <c:v>2008M01</c:v>
                </c:pt>
                <c:pt idx="61">
                  <c:v>2008M02</c:v>
                </c:pt>
                <c:pt idx="62">
                  <c:v>2008M03</c:v>
                </c:pt>
                <c:pt idx="63">
                  <c:v>2008M04</c:v>
                </c:pt>
                <c:pt idx="64">
                  <c:v>2008M05</c:v>
                </c:pt>
                <c:pt idx="65">
                  <c:v>2008M06</c:v>
                </c:pt>
                <c:pt idx="66">
                  <c:v>2008M07</c:v>
                </c:pt>
                <c:pt idx="67">
                  <c:v>2008M08</c:v>
                </c:pt>
                <c:pt idx="68">
                  <c:v>2008M09</c:v>
                </c:pt>
                <c:pt idx="69">
                  <c:v>2008M10</c:v>
                </c:pt>
                <c:pt idx="70">
                  <c:v>2008M11</c:v>
                </c:pt>
                <c:pt idx="71">
                  <c:v>2008M12</c:v>
                </c:pt>
                <c:pt idx="72">
                  <c:v>2009M01</c:v>
                </c:pt>
                <c:pt idx="73">
                  <c:v>2009M02</c:v>
                </c:pt>
                <c:pt idx="74">
                  <c:v>2009M03</c:v>
                </c:pt>
                <c:pt idx="75">
                  <c:v>2009M04</c:v>
                </c:pt>
                <c:pt idx="76">
                  <c:v>2009M05</c:v>
                </c:pt>
                <c:pt idx="77">
                  <c:v>2009M06</c:v>
                </c:pt>
                <c:pt idx="78">
                  <c:v>2009M07</c:v>
                </c:pt>
                <c:pt idx="79">
                  <c:v>2009M08</c:v>
                </c:pt>
                <c:pt idx="80">
                  <c:v>2009M09</c:v>
                </c:pt>
                <c:pt idx="81">
                  <c:v>2009M10</c:v>
                </c:pt>
                <c:pt idx="82">
                  <c:v>2009M11</c:v>
                </c:pt>
                <c:pt idx="83">
                  <c:v>2009M12</c:v>
                </c:pt>
                <c:pt idx="84">
                  <c:v>2010M01</c:v>
                </c:pt>
                <c:pt idx="85">
                  <c:v>2010M02</c:v>
                </c:pt>
                <c:pt idx="86">
                  <c:v>2010M03</c:v>
                </c:pt>
                <c:pt idx="87">
                  <c:v>2010M04</c:v>
                </c:pt>
                <c:pt idx="88">
                  <c:v>2010M05</c:v>
                </c:pt>
                <c:pt idx="89">
                  <c:v>2010M06</c:v>
                </c:pt>
                <c:pt idx="90">
                  <c:v>2010M07</c:v>
                </c:pt>
                <c:pt idx="91">
                  <c:v>2010M08</c:v>
                </c:pt>
                <c:pt idx="92">
                  <c:v>2010M09</c:v>
                </c:pt>
                <c:pt idx="93">
                  <c:v>2010M10</c:v>
                </c:pt>
                <c:pt idx="94">
                  <c:v>2010M11</c:v>
                </c:pt>
                <c:pt idx="95">
                  <c:v>2010M12</c:v>
                </c:pt>
                <c:pt idx="96">
                  <c:v>2011M01</c:v>
                </c:pt>
              </c:strCache>
            </c:strRef>
          </c:cat>
          <c:val>
            <c:numRef>
              <c:f>Tabelle1!$B$4:$CT$4</c:f>
              <c:numCache>
                <c:formatCode>General</c:formatCode>
                <c:ptCount val="97"/>
                <c:pt idx="0">
                  <c:v>109.58183609456633</c:v>
                </c:pt>
                <c:pt idx="1">
                  <c:v>104.4528761484972</c:v>
                </c:pt>
                <c:pt idx="2">
                  <c:v>102.94846888824632</c:v>
                </c:pt>
                <c:pt idx="3">
                  <c:v>102.26554967795656</c:v>
                </c:pt>
                <c:pt idx="4">
                  <c:v>97.853456401060413</c:v>
                </c:pt>
                <c:pt idx="5">
                  <c:v>97.250702524196527</c:v>
                </c:pt>
                <c:pt idx="6">
                  <c:v>98.324685171130284</c:v>
                </c:pt>
                <c:pt idx="7">
                  <c:v>99.841211351468587</c:v>
                </c:pt>
                <c:pt idx="8">
                  <c:v>99.877208161576249</c:v>
                </c:pt>
                <c:pt idx="9">
                  <c:v>97.952801169065481</c:v>
                </c:pt>
                <c:pt idx="10">
                  <c:v>98.559537519081218</c:v>
                </c:pt>
                <c:pt idx="11">
                  <c:v>94.678163299913976</c:v>
                </c:pt>
                <c:pt idx="12">
                  <c:v>92.692301280090149</c:v>
                </c:pt>
                <c:pt idx="13">
                  <c:v>92.960454095749327</c:v>
                </c:pt>
                <c:pt idx="14">
                  <c:v>94.67121159930862</c:v>
                </c:pt>
                <c:pt idx="15">
                  <c:v>97.288691306436434</c:v>
                </c:pt>
                <c:pt idx="16">
                  <c:v>96.442956024605465</c:v>
                </c:pt>
                <c:pt idx="17">
                  <c:v>95.519007588014603</c:v>
                </c:pt>
                <c:pt idx="18">
                  <c:v>94.913143893994004</c:v>
                </c:pt>
                <c:pt idx="19">
                  <c:v>95.276164040496838</c:v>
                </c:pt>
                <c:pt idx="20">
                  <c:v>95.021229580577568</c:v>
                </c:pt>
                <c:pt idx="21">
                  <c:v>94.294152971504062</c:v>
                </c:pt>
                <c:pt idx="22">
                  <c:v>92.21626557854853</c:v>
                </c:pt>
                <c:pt idx="23">
                  <c:v>90.632583906334219</c:v>
                </c:pt>
                <c:pt idx="24">
                  <c:v>92.442283001773404</c:v>
                </c:pt>
                <c:pt idx="25">
                  <c:v>93.363709670092277</c:v>
                </c:pt>
                <c:pt idx="26">
                  <c:v>91.888478483661686</c:v>
                </c:pt>
                <c:pt idx="27">
                  <c:v>93.496763254740586</c:v>
                </c:pt>
                <c:pt idx="28">
                  <c:v>93.948488563090919</c:v>
                </c:pt>
                <c:pt idx="29">
                  <c:v>96.483242974721449</c:v>
                </c:pt>
                <c:pt idx="30">
                  <c:v>97.608388782747269</c:v>
                </c:pt>
                <c:pt idx="31">
                  <c:v>96.498460696495812</c:v>
                </c:pt>
                <c:pt idx="32">
                  <c:v>97.212982883226218</c:v>
                </c:pt>
                <c:pt idx="33">
                  <c:v>100.01639417153555</c:v>
                </c:pt>
                <c:pt idx="34">
                  <c:v>101.95040327237743</c:v>
                </c:pt>
                <c:pt idx="35">
                  <c:v>101.37644782849507</c:v>
                </c:pt>
                <c:pt idx="36">
                  <c:v>101.37093842679246</c:v>
                </c:pt>
                <c:pt idx="37">
                  <c:v>101.64649979269426</c:v>
                </c:pt>
                <c:pt idx="38">
                  <c:v>101.1475533722555</c:v>
                </c:pt>
                <c:pt idx="39">
                  <c:v>99.965120918860322</c:v>
                </c:pt>
                <c:pt idx="40">
                  <c:v>97.273363561799101</c:v>
                </c:pt>
                <c:pt idx="41">
                  <c:v>97.758221393153889</c:v>
                </c:pt>
                <c:pt idx="42">
                  <c:v>97.782800432222658</c:v>
                </c:pt>
                <c:pt idx="43">
                  <c:v>97.336735543629288</c:v>
                </c:pt>
                <c:pt idx="44">
                  <c:v>98.826339234714396</c:v>
                </c:pt>
                <c:pt idx="45">
                  <c:v>100.34520083365577</c:v>
                </c:pt>
                <c:pt idx="46">
                  <c:v>99.051287657154589</c:v>
                </c:pt>
                <c:pt idx="47">
                  <c:v>97.470763530743554</c:v>
                </c:pt>
                <c:pt idx="48">
                  <c:v>99.561694899503692</c:v>
                </c:pt>
                <c:pt idx="49">
                  <c:v>98.905850864738028</c:v>
                </c:pt>
                <c:pt idx="50">
                  <c:v>97.477793593410311</c:v>
                </c:pt>
                <c:pt idx="51">
                  <c:v>95.396605267919227</c:v>
                </c:pt>
                <c:pt idx="52">
                  <c:v>94.499697425009785</c:v>
                </c:pt>
                <c:pt idx="53">
                  <c:v>94.883976578979059</c:v>
                </c:pt>
                <c:pt idx="54">
                  <c:v>94.076675533980094</c:v>
                </c:pt>
                <c:pt idx="55">
                  <c:v>95.818201980916427</c:v>
                </c:pt>
                <c:pt idx="56">
                  <c:v>95.441672586637722</c:v>
                </c:pt>
                <c:pt idx="57">
                  <c:v>94.296808349959619</c:v>
                </c:pt>
                <c:pt idx="58">
                  <c:v>92.350418667980748</c:v>
                </c:pt>
                <c:pt idx="59">
                  <c:v>93.018407361320698</c:v>
                </c:pt>
                <c:pt idx="60">
                  <c:v>94.306794436916789</c:v>
                </c:pt>
                <c:pt idx="61">
                  <c:v>95.705986096986337</c:v>
                </c:pt>
                <c:pt idx="62">
                  <c:v>93.287284409347421</c:v>
                </c:pt>
                <c:pt idx="63">
                  <c:v>93.170090457700184</c:v>
                </c:pt>
                <c:pt idx="64">
                  <c:v>94.653912352342999</c:v>
                </c:pt>
                <c:pt idx="65">
                  <c:v>94.506011418752081</c:v>
                </c:pt>
                <c:pt idx="66">
                  <c:v>94.721746192089228</c:v>
                </c:pt>
                <c:pt idx="67">
                  <c:v>99.271353581293567</c:v>
                </c:pt>
                <c:pt idx="68">
                  <c:v>102.43108883765039</c:v>
                </c:pt>
                <c:pt idx="69">
                  <c:v>107.43618126672743</c:v>
                </c:pt>
                <c:pt idx="70">
                  <c:v>111.29852228408694</c:v>
                </c:pt>
                <c:pt idx="71">
                  <c:v>106.18934114190904</c:v>
                </c:pt>
                <c:pt idx="72">
                  <c:v>107.54008303116352</c:v>
                </c:pt>
                <c:pt idx="73">
                  <c:v>108.96760118715956</c:v>
                </c:pt>
                <c:pt idx="74">
                  <c:v>107.30360785694295</c:v>
                </c:pt>
                <c:pt idx="75">
                  <c:v>106.60951190924429</c:v>
                </c:pt>
                <c:pt idx="76">
                  <c:v>103.95417032606841</c:v>
                </c:pt>
                <c:pt idx="77">
                  <c:v>101.65497235319924</c:v>
                </c:pt>
                <c:pt idx="78">
                  <c:v>103.82883819670765</c:v>
                </c:pt>
                <c:pt idx="79">
                  <c:v>103.57761918015456</c:v>
                </c:pt>
                <c:pt idx="80">
                  <c:v>103.34893047995538</c:v>
                </c:pt>
                <c:pt idx="81">
                  <c:v>102.05892829251025</c:v>
                </c:pt>
                <c:pt idx="82">
                  <c:v>101.55130022085395</c:v>
                </c:pt>
                <c:pt idx="83">
                  <c:v>102.61933262623518</c:v>
                </c:pt>
                <c:pt idx="84">
                  <c:v>105.38870171839702</c:v>
                </c:pt>
                <c:pt idx="85">
                  <c:v>108.70369681783058</c:v>
                </c:pt>
                <c:pt idx="86">
                  <c:v>109.11768530370792</c:v>
                </c:pt>
                <c:pt idx="87">
                  <c:v>109.54981536028079</c:v>
                </c:pt>
                <c:pt idx="88">
                  <c:v>113.97420022308465</c:v>
                </c:pt>
                <c:pt idx="89">
                  <c:v>115.97433192972264</c:v>
                </c:pt>
                <c:pt idx="90">
                  <c:v>112.69307576970243</c:v>
                </c:pt>
                <c:pt idx="91">
                  <c:v>113.40816413768076</c:v>
                </c:pt>
              </c:numCache>
            </c:numRef>
          </c:val>
        </c:ser>
        <c:ser>
          <c:idx val="1"/>
          <c:order val="3"/>
          <c:tx>
            <c:strRef>
              <c:f>Tabelle1!$A$6</c:f>
              <c:strCache>
                <c:ptCount val="1"/>
                <c:pt idx="0">
                  <c:v>CE-5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strRef>
              <c:f>Tabelle1!$B$1:$CT$1</c:f>
              <c:strCache>
                <c:ptCount val="97"/>
                <c:pt idx="0">
                  <c:v>2003M01</c:v>
                </c:pt>
                <c:pt idx="1">
                  <c:v>2003M02</c:v>
                </c:pt>
                <c:pt idx="2">
                  <c:v>2003M03</c:v>
                </c:pt>
                <c:pt idx="3">
                  <c:v>2003M04</c:v>
                </c:pt>
                <c:pt idx="4">
                  <c:v>2003M05</c:v>
                </c:pt>
                <c:pt idx="5">
                  <c:v>2003M06</c:v>
                </c:pt>
                <c:pt idx="6">
                  <c:v>2003M07</c:v>
                </c:pt>
                <c:pt idx="7">
                  <c:v>2003M08</c:v>
                </c:pt>
                <c:pt idx="8">
                  <c:v>2003M09</c:v>
                </c:pt>
                <c:pt idx="9">
                  <c:v>2003M10</c:v>
                </c:pt>
                <c:pt idx="10">
                  <c:v>2003M11</c:v>
                </c:pt>
                <c:pt idx="11">
                  <c:v>2003M12</c:v>
                </c:pt>
                <c:pt idx="12">
                  <c:v>2004M01</c:v>
                </c:pt>
                <c:pt idx="13">
                  <c:v>2004M02</c:v>
                </c:pt>
                <c:pt idx="14">
                  <c:v>2004M03</c:v>
                </c:pt>
                <c:pt idx="15">
                  <c:v>2004M04</c:v>
                </c:pt>
                <c:pt idx="16">
                  <c:v>2004M05</c:v>
                </c:pt>
                <c:pt idx="17">
                  <c:v>2004M06</c:v>
                </c:pt>
                <c:pt idx="18">
                  <c:v>2004M07</c:v>
                </c:pt>
                <c:pt idx="19">
                  <c:v>2004M08</c:v>
                </c:pt>
                <c:pt idx="20">
                  <c:v>2004M09</c:v>
                </c:pt>
                <c:pt idx="21">
                  <c:v>2004M10</c:v>
                </c:pt>
                <c:pt idx="22">
                  <c:v>2004M11</c:v>
                </c:pt>
                <c:pt idx="23">
                  <c:v>2004M12</c:v>
                </c:pt>
                <c:pt idx="24">
                  <c:v>2005M01</c:v>
                </c:pt>
                <c:pt idx="25">
                  <c:v>2005M02</c:v>
                </c:pt>
                <c:pt idx="26">
                  <c:v>2005M03</c:v>
                </c:pt>
                <c:pt idx="27">
                  <c:v>2005M04</c:v>
                </c:pt>
                <c:pt idx="28">
                  <c:v>2005M05</c:v>
                </c:pt>
                <c:pt idx="29">
                  <c:v>2005M06</c:v>
                </c:pt>
                <c:pt idx="30">
                  <c:v>2005M07</c:v>
                </c:pt>
                <c:pt idx="31">
                  <c:v>2005M08</c:v>
                </c:pt>
                <c:pt idx="32">
                  <c:v>2005M09</c:v>
                </c:pt>
                <c:pt idx="33">
                  <c:v>2005M10</c:v>
                </c:pt>
                <c:pt idx="34">
                  <c:v>2005M11</c:v>
                </c:pt>
                <c:pt idx="35">
                  <c:v>2005M12</c:v>
                </c:pt>
                <c:pt idx="36">
                  <c:v>2006M01</c:v>
                </c:pt>
                <c:pt idx="37">
                  <c:v>2006M02</c:v>
                </c:pt>
                <c:pt idx="38">
                  <c:v>2006M03</c:v>
                </c:pt>
                <c:pt idx="39">
                  <c:v>2006M04</c:v>
                </c:pt>
                <c:pt idx="40">
                  <c:v>2006M05</c:v>
                </c:pt>
                <c:pt idx="41">
                  <c:v>2006M06</c:v>
                </c:pt>
                <c:pt idx="42">
                  <c:v>2006M07</c:v>
                </c:pt>
                <c:pt idx="43">
                  <c:v>2006M08</c:v>
                </c:pt>
                <c:pt idx="44">
                  <c:v>2006M09</c:v>
                </c:pt>
                <c:pt idx="45">
                  <c:v>2006M10</c:v>
                </c:pt>
                <c:pt idx="46">
                  <c:v>2006M11</c:v>
                </c:pt>
                <c:pt idx="47">
                  <c:v>2006M12</c:v>
                </c:pt>
                <c:pt idx="48">
                  <c:v>2007M01</c:v>
                </c:pt>
                <c:pt idx="49">
                  <c:v>2007M02</c:v>
                </c:pt>
                <c:pt idx="50">
                  <c:v>2007M03</c:v>
                </c:pt>
                <c:pt idx="51">
                  <c:v>2007M04</c:v>
                </c:pt>
                <c:pt idx="52">
                  <c:v>2007M05</c:v>
                </c:pt>
                <c:pt idx="53">
                  <c:v>2007M06</c:v>
                </c:pt>
                <c:pt idx="54">
                  <c:v>2007M07</c:v>
                </c:pt>
                <c:pt idx="55">
                  <c:v>2007M08</c:v>
                </c:pt>
                <c:pt idx="56">
                  <c:v>2007M09</c:v>
                </c:pt>
                <c:pt idx="57">
                  <c:v>2007M10</c:v>
                </c:pt>
                <c:pt idx="58">
                  <c:v>2007M11</c:v>
                </c:pt>
                <c:pt idx="59">
                  <c:v>2007M12</c:v>
                </c:pt>
                <c:pt idx="60">
                  <c:v>2008M01</c:v>
                </c:pt>
                <c:pt idx="61">
                  <c:v>2008M02</c:v>
                </c:pt>
                <c:pt idx="62">
                  <c:v>2008M03</c:v>
                </c:pt>
                <c:pt idx="63">
                  <c:v>2008M04</c:v>
                </c:pt>
                <c:pt idx="64">
                  <c:v>2008M05</c:v>
                </c:pt>
                <c:pt idx="65">
                  <c:v>2008M06</c:v>
                </c:pt>
                <c:pt idx="66">
                  <c:v>2008M07</c:v>
                </c:pt>
                <c:pt idx="67">
                  <c:v>2008M08</c:v>
                </c:pt>
                <c:pt idx="68">
                  <c:v>2008M09</c:v>
                </c:pt>
                <c:pt idx="69">
                  <c:v>2008M10</c:v>
                </c:pt>
                <c:pt idx="70">
                  <c:v>2008M11</c:v>
                </c:pt>
                <c:pt idx="71">
                  <c:v>2008M12</c:v>
                </c:pt>
                <c:pt idx="72">
                  <c:v>2009M01</c:v>
                </c:pt>
                <c:pt idx="73">
                  <c:v>2009M02</c:v>
                </c:pt>
                <c:pt idx="74">
                  <c:v>2009M03</c:v>
                </c:pt>
                <c:pt idx="75">
                  <c:v>2009M04</c:v>
                </c:pt>
                <c:pt idx="76">
                  <c:v>2009M05</c:v>
                </c:pt>
                <c:pt idx="77">
                  <c:v>2009M06</c:v>
                </c:pt>
                <c:pt idx="78">
                  <c:v>2009M07</c:v>
                </c:pt>
                <c:pt idx="79">
                  <c:v>2009M08</c:v>
                </c:pt>
                <c:pt idx="80">
                  <c:v>2009M09</c:v>
                </c:pt>
                <c:pt idx="81">
                  <c:v>2009M10</c:v>
                </c:pt>
                <c:pt idx="82">
                  <c:v>2009M11</c:v>
                </c:pt>
                <c:pt idx="83">
                  <c:v>2009M12</c:v>
                </c:pt>
                <c:pt idx="84">
                  <c:v>2010M01</c:v>
                </c:pt>
                <c:pt idx="85">
                  <c:v>2010M02</c:v>
                </c:pt>
                <c:pt idx="86">
                  <c:v>2010M03</c:v>
                </c:pt>
                <c:pt idx="87">
                  <c:v>2010M04</c:v>
                </c:pt>
                <c:pt idx="88">
                  <c:v>2010M05</c:v>
                </c:pt>
                <c:pt idx="89">
                  <c:v>2010M06</c:v>
                </c:pt>
                <c:pt idx="90">
                  <c:v>2010M07</c:v>
                </c:pt>
                <c:pt idx="91">
                  <c:v>2010M08</c:v>
                </c:pt>
                <c:pt idx="92">
                  <c:v>2010M09</c:v>
                </c:pt>
                <c:pt idx="93">
                  <c:v>2010M10</c:v>
                </c:pt>
                <c:pt idx="94">
                  <c:v>2010M11</c:v>
                </c:pt>
                <c:pt idx="95">
                  <c:v>2010M12</c:v>
                </c:pt>
                <c:pt idx="96">
                  <c:v>2011M01</c:v>
                </c:pt>
              </c:strCache>
            </c:strRef>
          </c:cat>
          <c:val>
            <c:numRef>
              <c:f>Tabelle1!$B$6:$CT$6</c:f>
              <c:numCache>
                <c:formatCode>General</c:formatCode>
                <c:ptCount val="97"/>
                <c:pt idx="0">
                  <c:v>102.82912622402833</c:v>
                </c:pt>
                <c:pt idx="1">
                  <c:v>101.52241631883383</c:v>
                </c:pt>
                <c:pt idx="2">
                  <c:v>100.75769512005428</c:v>
                </c:pt>
                <c:pt idx="3">
                  <c:v>101.34588159216629</c:v>
                </c:pt>
                <c:pt idx="4">
                  <c:v>101.33117665806564</c:v>
                </c:pt>
                <c:pt idx="5">
                  <c:v>99.527848459083827</c:v>
                </c:pt>
                <c:pt idx="6">
                  <c:v>98.963922301162327</c:v>
                </c:pt>
                <c:pt idx="7">
                  <c:v>99.00530020973865</c:v>
                </c:pt>
                <c:pt idx="8">
                  <c:v>99.004342206383058</c:v>
                </c:pt>
                <c:pt idx="9">
                  <c:v>98.948272984675796</c:v>
                </c:pt>
                <c:pt idx="10">
                  <c:v>98.896974305697057</c:v>
                </c:pt>
                <c:pt idx="11">
                  <c:v>97.867043620109527</c:v>
                </c:pt>
                <c:pt idx="12">
                  <c:v>99.535604541073624</c:v>
                </c:pt>
                <c:pt idx="13">
                  <c:v>99.309865335902515</c:v>
                </c:pt>
                <c:pt idx="14">
                  <c:v>100.18497835761281</c:v>
                </c:pt>
                <c:pt idx="15">
                  <c:v>100.72658749433272</c:v>
                </c:pt>
                <c:pt idx="16">
                  <c:v>101.33512209704277</c:v>
                </c:pt>
                <c:pt idx="17">
                  <c:v>102.46726994675861</c:v>
                </c:pt>
                <c:pt idx="18">
                  <c:v>103.6284338182334</c:v>
                </c:pt>
                <c:pt idx="19">
                  <c:v>103.33333164615087</c:v>
                </c:pt>
                <c:pt idx="20">
                  <c:v>103.45717110785006</c:v>
                </c:pt>
                <c:pt idx="21">
                  <c:v>103.93674497737238</c:v>
                </c:pt>
                <c:pt idx="22">
                  <c:v>104.9054991980416</c:v>
                </c:pt>
                <c:pt idx="23">
                  <c:v>105.73918468753139</c:v>
                </c:pt>
                <c:pt idx="24">
                  <c:v>107.49565874246665</c:v>
                </c:pt>
                <c:pt idx="25">
                  <c:v>108.77157884815365</c:v>
                </c:pt>
                <c:pt idx="26">
                  <c:v>108.19343996564299</c:v>
                </c:pt>
                <c:pt idx="27">
                  <c:v>106.23736718235941</c:v>
                </c:pt>
                <c:pt idx="28">
                  <c:v>105.89552285913031</c:v>
                </c:pt>
                <c:pt idx="29">
                  <c:v>107.32826347081382</c:v>
                </c:pt>
                <c:pt idx="30">
                  <c:v>107.23458688401666</c:v>
                </c:pt>
                <c:pt idx="31">
                  <c:v>107.77009673361835</c:v>
                </c:pt>
                <c:pt idx="32">
                  <c:v>108.57356899755349</c:v>
                </c:pt>
                <c:pt idx="33">
                  <c:v>107.82392859984154</c:v>
                </c:pt>
                <c:pt idx="34">
                  <c:v>108.07941814201354</c:v>
                </c:pt>
                <c:pt idx="35">
                  <c:v>108.88864462480279</c:v>
                </c:pt>
                <c:pt idx="36">
                  <c:v>110.72946235030815</c:v>
                </c:pt>
                <c:pt idx="37">
                  <c:v>111.03715523128312</c:v>
                </c:pt>
                <c:pt idx="38">
                  <c:v>109.23083212181857</c:v>
                </c:pt>
                <c:pt idx="39">
                  <c:v>108.75378951113811</c:v>
                </c:pt>
                <c:pt idx="40">
                  <c:v>109.55970247044375</c:v>
                </c:pt>
                <c:pt idx="41">
                  <c:v>107.57923122809675</c:v>
                </c:pt>
                <c:pt idx="42">
                  <c:v>107.31503299114678</c:v>
                </c:pt>
                <c:pt idx="43">
                  <c:v>108.93194196836154</c:v>
                </c:pt>
                <c:pt idx="44">
                  <c:v>108.69318937435891</c:v>
                </c:pt>
                <c:pt idx="45">
                  <c:v>109.87252864160475</c:v>
                </c:pt>
                <c:pt idx="46">
                  <c:v>111.92396163964746</c:v>
                </c:pt>
                <c:pt idx="47">
                  <c:v>112.96589216480405</c:v>
                </c:pt>
                <c:pt idx="48">
                  <c:v>113.88901159337118</c:v>
                </c:pt>
                <c:pt idx="49">
                  <c:v>113.68830484292857</c:v>
                </c:pt>
                <c:pt idx="50">
                  <c:v>114.57659251978421</c:v>
                </c:pt>
                <c:pt idx="51">
                  <c:v>115.69329959748578</c:v>
                </c:pt>
                <c:pt idx="52">
                  <c:v>115.62766105032503</c:v>
                </c:pt>
                <c:pt idx="53">
                  <c:v>114.97577680584807</c:v>
                </c:pt>
                <c:pt idx="54">
                  <c:v>116.4955258878841</c:v>
                </c:pt>
                <c:pt idx="55">
                  <c:v>115.5524539710228</c:v>
                </c:pt>
                <c:pt idx="56">
                  <c:v>115.90374223389205</c:v>
                </c:pt>
                <c:pt idx="57">
                  <c:v>117.1969269956398</c:v>
                </c:pt>
                <c:pt idx="58">
                  <c:v>118.18744752349464</c:v>
                </c:pt>
                <c:pt idx="59">
                  <c:v>118.87263363882714</c:v>
                </c:pt>
                <c:pt idx="60">
                  <c:v>120.59511868212458</c:v>
                </c:pt>
                <c:pt idx="61">
                  <c:v>121.06007809996558</c:v>
                </c:pt>
                <c:pt idx="62">
                  <c:v>121.72697922387583</c:v>
                </c:pt>
                <c:pt idx="63">
                  <c:v>123.26056321075502</c:v>
                </c:pt>
                <c:pt idx="64">
                  <c:v>124.93954990095042</c:v>
                </c:pt>
                <c:pt idx="65">
                  <c:v>127.48229857016101</c:v>
                </c:pt>
                <c:pt idx="66">
                  <c:v>130.72892130561561</c:v>
                </c:pt>
                <c:pt idx="67">
                  <c:v>128.74720992014468</c:v>
                </c:pt>
                <c:pt idx="68">
                  <c:v>127.21530076527772</c:v>
                </c:pt>
                <c:pt idx="69">
                  <c:v>123.70758003089185</c:v>
                </c:pt>
                <c:pt idx="70">
                  <c:v>121.92049236160078</c:v>
                </c:pt>
                <c:pt idx="71">
                  <c:v>119.47362046302122</c:v>
                </c:pt>
                <c:pt idx="72">
                  <c:v>117.54553748548041</c:v>
                </c:pt>
                <c:pt idx="73">
                  <c:v>113.0662457458138</c:v>
                </c:pt>
                <c:pt idx="74">
                  <c:v>113.8213701451585</c:v>
                </c:pt>
                <c:pt idx="75">
                  <c:v>115.56776681963295</c:v>
                </c:pt>
                <c:pt idx="76">
                  <c:v>117.08835213984514</c:v>
                </c:pt>
                <c:pt idx="77">
                  <c:v>116.83261452103936</c:v>
                </c:pt>
                <c:pt idx="78">
                  <c:v>119.85879984596355</c:v>
                </c:pt>
                <c:pt idx="79">
                  <c:v>120.40385238530239</c:v>
                </c:pt>
                <c:pt idx="80">
                  <c:v>120.1546089024548</c:v>
                </c:pt>
                <c:pt idx="81">
                  <c:v>119.40423572620622</c:v>
                </c:pt>
                <c:pt idx="82">
                  <c:v>119.75562267409772</c:v>
                </c:pt>
                <c:pt idx="83">
                  <c:v>118.90090882811229</c:v>
                </c:pt>
                <c:pt idx="84">
                  <c:v>120.75634108106274</c:v>
                </c:pt>
                <c:pt idx="85">
                  <c:v>120.89499043062843</c:v>
                </c:pt>
                <c:pt idx="86">
                  <c:v>122.12530170470046</c:v>
                </c:pt>
                <c:pt idx="87">
                  <c:v>122.59620643400262</c:v>
                </c:pt>
                <c:pt idx="88">
                  <c:v>120.43026012696549</c:v>
                </c:pt>
                <c:pt idx="89">
                  <c:v>119.7576909977294</c:v>
                </c:pt>
                <c:pt idx="90">
                  <c:v>120.36928561264961</c:v>
                </c:pt>
                <c:pt idx="91">
                  <c:v>121.10735258560787</c:v>
                </c:pt>
                <c:pt idx="92">
                  <c:v>121.13148160620145</c:v>
                </c:pt>
                <c:pt idx="93">
                  <c:v>121.66452829507932</c:v>
                </c:pt>
                <c:pt idx="94">
                  <c:v>121.48768811101418</c:v>
                </c:pt>
                <c:pt idx="95">
                  <c:v>120.2462609609029</c:v>
                </c:pt>
              </c:numCache>
            </c:numRef>
          </c:val>
        </c:ser>
        <c:ser>
          <c:idx val="8"/>
          <c:order val="4"/>
          <c:tx>
            <c:strRef>
              <c:f>Tabelle1!$A$11</c:f>
              <c:strCache>
                <c:ptCount val="1"/>
                <c:pt idx="0">
                  <c:v>B-SEE</c:v>
                </c:pt>
              </c:strCache>
            </c:strRef>
          </c:tx>
          <c:spPr>
            <a:ln>
              <a:solidFill>
                <a:srgbClr val="009E47"/>
              </a:solidFill>
            </a:ln>
          </c:spPr>
          <c:marker>
            <c:symbol val="none"/>
          </c:marker>
          <c:cat>
            <c:strRef>
              <c:f>Tabelle1!$B$1:$CT$1</c:f>
              <c:strCache>
                <c:ptCount val="97"/>
                <c:pt idx="0">
                  <c:v>2003M01</c:v>
                </c:pt>
                <c:pt idx="1">
                  <c:v>2003M02</c:v>
                </c:pt>
                <c:pt idx="2">
                  <c:v>2003M03</c:v>
                </c:pt>
                <c:pt idx="3">
                  <c:v>2003M04</c:v>
                </c:pt>
                <c:pt idx="4">
                  <c:v>2003M05</c:v>
                </c:pt>
                <c:pt idx="5">
                  <c:v>2003M06</c:v>
                </c:pt>
                <c:pt idx="6">
                  <c:v>2003M07</c:v>
                </c:pt>
                <c:pt idx="7">
                  <c:v>2003M08</c:v>
                </c:pt>
                <c:pt idx="8">
                  <c:v>2003M09</c:v>
                </c:pt>
                <c:pt idx="9">
                  <c:v>2003M10</c:v>
                </c:pt>
                <c:pt idx="10">
                  <c:v>2003M11</c:v>
                </c:pt>
                <c:pt idx="11">
                  <c:v>2003M12</c:v>
                </c:pt>
                <c:pt idx="12">
                  <c:v>2004M01</c:v>
                </c:pt>
                <c:pt idx="13">
                  <c:v>2004M02</c:v>
                </c:pt>
                <c:pt idx="14">
                  <c:v>2004M03</c:v>
                </c:pt>
                <c:pt idx="15">
                  <c:v>2004M04</c:v>
                </c:pt>
                <c:pt idx="16">
                  <c:v>2004M05</c:v>
                </c:pt>
                <c:pt idx="17">
                  <c:v>2004M06</c:v>
                </c:pt>
                <c:pt idx="18">
                  <c:v>2004M07</c:v>
                </c:pt>
                <c:pt idx="19">
                  <c:v>2004M08</c:v>
                </c:pt>
                <c:pt idx="20">
                  <c:v>2004M09</c:v>
                </c:pt>
                <c:pt idx="21">
                  <c:v>2004M10</c:v>
                </c:pt>
                <c:pt idx="22">
                  <c:v>2004M11</c:v>
                </c:pt>
                <c:pt idx="23">
                  <c:v>2004M12</c:v>
                </c:pt>
                <c:pt idx="24">
                  <c:v>2005M01</c:v>
                </c:pt>
                <c:pt idx="25">
                  <c:v>2005M02</c:v>
                </c:pt>
                <c:pt idx="26">
                  <c:v>2005M03</c:v>
                </c:pt>
                <c:pt idx="27">
                  <c:v>2005M04</c:v>
                </c:pt>
                <c:pt idx="28">
                  <c:v>2005M05</c:v>
                </c:pt>
                <c:pt idx="29">
                  <c:v>2005M06</c:v>
                </c:pt>
                <c:pt idx="30">
                  <c:v>2005M07</c:v>
                </c:pt>
                <c:pt idx="31">
                  <c:v>2005M08</c:v>
                </c:pt>
                <c:pt idx="32">
                  <c:v>2005M09</c:v>
                </c:pt>
                <c:pt idx="33">
                  <c:v>2005M10</c:v>
                </c:pt>
                <c:pt idx="34">
                  <c:v>2005M11</c:v>
                </c:pt>
                <c:pt idx="35">
                  <c:v>2005M12</c:v>
                </c:pt>
                <c:pt idx="36">
                  <c:v>2006M01</c:v>
                </c:pt>
                <c:pt idx="37">
                  <c:v>2006M02</c:v>
                </c:pt>
                <c:pt idx="38">
                  <c:v>2006M03</c:v>
                </c:pt>
                <c:pt idx="39">
                  <c:v>2006M04</c:v>
                </c:pt>
                <c:pt idx="40">
                  <c:v>2006M05</c:v>
                </c:pt>
                <c:pt idx="41">
                  <c:v>2006M06</c:v>
                </c:pt>
                <c:pt idx="42">
                  <c:v>2006M07</c:v>
                </c:pt>
                <c:pt idx="43">
                  <c:v>2006M08</c:v>
                </c:pt>
                <c:pt idx="44">
                  <c:v>2006M09</c:v>
                </c:pt>
                <c:pt idx="45">
                  <c:v>2006M10</c:v>
                </c:pt>
                <c:pt idx="46">
                  <c:v>2006M11</c:v>
                </c:pt>
                <c:pt idx="47">
                  <c:v>2006M12</c:v>
                </c:pt>
                <c:pt idx="48">
                  <c:v>2007M01</c:v>
                </c:pt>
                <c:pt idx="49">
                  <c:v>2007M02</c:v>
                </c:pt>
                <c:pt idx="50">
                  <c:v>2007M03</c:v>
                </c:pt>
                <c:pt idx="51">
                  <c:v>2007M04</c:v>
                </c:pt>
                <c:pt idx="52">
                  <c:v>2007M05</c:v>
                </c:pt>
                <c:pt idx="53">
                  <c:v>2007M06</c:v>
                </c:pt>
                <c:pt idx="54">
                  <c:v>2007M07</c:v>
                </c:pt>
                <c:pt idx="55">
                  <c:v>2007M08</c:v>
                </c:pt>
                <c:pt idx="56">
                  <c:v>2007M09</c:v>
                </c:pt>
                <c:pt idx="57">
                  <c:v>2007M10</c:v>
                </c:pt>
                <c:pt idx="58">
                  <c:v>2007M11</c:v>
                </c:pt>
                <c:pt idx="59">
                  <c:v>2007M12</c:v>
                </c:pt>
                <c:pt idx="60">
                  <c:v>2008M01</c:v>
                </c:pt>
                <c:pt idx="61">
                  <c:v>2008M02</c:v>
                </c:pt>
                <c:pt idx="62">
                  <c:v>2008M03</c:v>
                </c:pt>
                <c:pt idx="63">
                  <c:v>2008M04</c:v>
                </c:pt>
                <c:pt idx="64">
                  <c:v>2008M05</c:v>
                </c:pt>
                <c:pt idx="65">
                  <c:v>2008M06</c:v>
                </c:pt>
                <c:pt idx="66">
                  <c:v>2008M07</c:v>
                </c:pt>
                <c:pt idx="67">
                  <c:v>2008M08</c:v>
                </c:pt>
                <c:pt idx="68">
                  <c:v>2008M09</c:v>
                </c:pt>
                <c:pt idx="69">
                  <c:v>2008M10</c:v>
                </c:pt>
                <c:pt idx="70">
                  <c:v>2008M11</c:v>
                </c:pt>
                <c:pt idx="71">
                  <c:v>2008M12</c:v>
                </c:pt>
                <c:pt idx="72">
                  <c:v>2009M01</c:v>
                </c:pt>
                <c:pt idx="73">
                  <c:v>2009M02</c:v>
                </c:pt>
                <c:pt idx="74">
                  <c:v>2009M03</c:v>
                </c:pt>
                <c:pt idx="75">
                  <c:v>2009M04</c:v>
                </c:pt>
                <c:pt idx="76">
                  <c:v>2009M05</c:v>
                </c:pt>
                <c:pt idx="77">
                  <c:v>2009M06</c:v>
                </c:pt>
                <c:pt idx="78">
                  <c:v>2009M07</c:v>
                </c:pt>
                <c:pt idx="79">
                  <c:v>2009M08</c:v>
                </c:pt>
                <c:pt idx="80">
                  <c:v>2009M09</c:v>
                </c:pt>
                <c:pt idx="81">
                  <c:v>2009M10</c:v>
                </c:pt>
                <c:pt idx="82">
                  <c:v>2009M11</c:v>
                </c:pt>
                <c:pt idx="83">
                  <c:v>2009M12</c:v>
                </c:pt>
                <c:pt idx="84">
                  <c:v>2010M01</c:v>
                </c:pt>
                <c:pt idx="85">
                  <c:v>2010M02</c:v>
                </c:pt>
                <c:pt idx="86">
                  <c:v>2010M03</c:v>
                </c:pt>
                <c:pt idx="87">
                  <c:v>2010M04</c:v>
                </c:pt>
                <c:pt idx="88">
                  <c:v>2010M05</c:v>
                </c:pt>
                <c:pt idx="89">
                  <c:v>2010M06</c:v>
                </c:pt>
                <c:pt idx="90">
                  <c:v>2010M07</c:v>
                </c:pt>
                <c:pt idx="91">
                  <c:v>2010M08</c:v>
                </c:pt>
                <c:pt idx="92">
                  <c:v>2010M09</c:v>
                </c:pt>
                <c:pt idx="93">
                  <c:v>2010M10</c:v>
                </c:pt>
                <c:pt idx="94">
                  <c:v>2010M11</c:v>
                </c:pt>
                <c:pt idx="95">
                  <c:v>2010M12</c:v>
                </c:pt>
                <c:pt idx="96">
                  <c:v>2011M01</c:v>
                </c:pt>
              </c:strCache>
            </c:strRef>
          </c:cat>
          <c:val>
            <c:numRef>
              <c:f>Tabelle1!$B$11:$CT$11</c:f>
              <c:numCache>
                <c:formatCode>General</c:formatCode>
                <c:ptCount val="97"/>
                <c:pt idx="0">
                  <c:v>100.30057373968748</c:v>
                </c:pt>
                <c:pt idx="1">
                  <c:v>99.891853688155578</c:v>
                </c:pt>
                <c:pt idx="2">
                  <c:v>99.431304430730236</c:v>
                </c:pt>
                <c:pt idx="3">
                  <c:v>99.385628151137368</c:v>
                </c:pt>
                <c:pt idx="4">
                  <c:v>98.362689175119613</c:v>
                </c:pt>
                <c:pt idx="5">
                  <c:v>97.803714818058225</c:v>
                </c:pt>
                <c:pt idx="6">
                  <c:v>98.623309656477218</c:v>
                </c:pt>
                <c:pt idx="7">
                  <c:v>98.655766866899</c:v>
                </c:pt>
                <c:pt idx="8">
                  <c:v>98.593471729671208</c:v>
                </c:pt>
                <c:pt idx="9">
                  <c:v>98.388959600893074</c:v>
                </c:pt>
                <c:pt idx="10">
                  <c:v>98.583019867072323</c:v>
                </c:pt>
                <c:pt idx="11">
                  <c:v>98.362825106105959</c:v>
                </c:pt>
                <c:pt idx="12">
                  <c:v>98.744702733984369</c:v>
                </c:pt>
                <c:pt idx="13">
                  <c:v>99.094844747965226</c:v>
                </c:pt>
                <c:pt idx="14">
                  <c:v>99.576360524995678</c:v>
                </c:pt>
                <c:pt idx="15">
                  <c:v>99.46718870013882</c:v>
                </c:pt>
                <c:pt idx="16">
                  <c:v>99.768897540156658</c:v>
                </c:pt>
                <c:pt idx="17">
                  <c:v>99.658781160610559</c:v>
                </c:pt>
                <c:pt idx="18">
                  <c:v>100.05122549739197</c:v>
                </c:pt>
                <c:pt idx="19">
                  <c:v>99.819716426271711</c:v>
                </c:pt>
                <c:pt idx="20">
                  <c:v>100.0630843281016</c:v>
                </c:pt>
                <c:pt idx="21">
                  <c:v>99.966865360334467</c:v>
                </c:pt>
                <c:pt idx="22">
                  <c:v>100.74870210882794</c:v>
                </c:pt>
                <c:pt idx="23">
                  <c:v>101.56758883499764</c:v>
                </c:pt>
                <c:pt idx="24">
                  <c:v>102.76121085042634</c:v>
                </c:pt>
                <c:pt idx="25">
                  <c:v>103.97651716087694</c:v>
                </c:pt>
                <c:pt idx="26">
                  <c:v>104.07401947230757</c:v>
                </c:pt>
                <c:pt idx="27">
                  <c:v>104.27681226472156</c:v>
                </c:pt>
                <c:pt idx="28">
                  <c:v>104.36400101733045</c:v>
                </c:pt>
                <c:pt idx="29">
                  <c:v>104.59438548574927</c:v>
                </c:pt>
                <c:pt idx="30">
                  <c:v>105.17789063090945</c:v>
                </c:pt>
                <c:pt idx="31">
                  <c:v>105.42986436306732</c:v>
                </c:pt>
                <c:pt idx="32">
                  <c:v>105.78786971572312</c:v>
                </c:pt>
                <c:pt idx="33">
                  <c:v>105.80863396484989</c:v>
                </c:pt>
                <c:pt idx="34">
                  <c:v>106.19027368155012</c:v>
                </c:pt>
                <c:pt idx="35">
                  <c:v>106.53567520761719</c:v>
                </c:pt>
                <c:pt idx="36">
                  <c:v>107.92137843649766</c:v>
                </c:pt>
                <c:pt idx="37">
                  <c:v>109.15996586427302</c:v>
                </c:pt>
                <c:pt idx="38">
                  <c:v>108.93307998971095</c:v>
                </c:pt>
                <c:pt idx="39">
                  <c:v>108.92382404117961</c:v>
                </c:pt>
                <c:pt idx="40">
                  <c:v>109.14491382883102</c:v>
                </c:pt>
                <c:pt idx="41">
                  <c:v>108.49002548904315</c:v>
                </c:pt>
                <c:pt idx="42">
                  <c:v>108.75648798831072</c:v>
                </c:pt>
                <c:pt idx="43">
                  <c:v>109.06731881107928</c:v>
                </c:pt>
                <c:pt idx="44">
                  <c:v>108.82655697468073</c:v>
                </c:pt>
                <c:pt idx="45">
                  <c:v>109.36610397722302</c:v>
                </c:pt>
                <c:pt idx="46">
                  <c:v>110.55059482609963</c:v>
                </c:pt>
                <c:pt idx="47">
                  <c:v>111.25004462163039</c:v>
                </c:pt>
                <c:pt idx="48">
                  <c:v>112.39516931973647</c:v>
                </c:pt>
                <c:pt idx="49">
                  <c:v>112.33013124759285</c:v>
                </c:pt>
                <c:pt idx="50">
                  <c:v>111.92236375348205</c:v>
                </c:pt>
                <c:pt idx="51">
                  <c:v>112.32576862322225</c:v>
                </c:pt>
                <c:pt idx="52">
                  <c:v>113.17279564351725</c:v>
                </c:pt>
                <c:pt idx="53">
                  <c:v>113.67605815224425</c:v>
                </c:pt>
                <c:pt idx="54">
                  <c:v>115.56260894001456</c:v>
                </c:pt>
                <c:pt idx="55">
                  <c:v>115.86617404908053</c:v>
                </c:pt>
                <c:pt idx="56">
                  <c:v>115.91401853195917</c:v>
                </c:pt>
                <c:pt idx="57">
                  <c:v>116.66694750645145</c:v>
                </c:pt>
                <c:pt idx="58">
                  <c:v>116.61658025316875</c:v>
                </c:pt>
                <c:pt idx="59">
                  <c:v>116.85084940848397</c:v>
                </c:pt>
                <c:pt idx="60">
                  <c:v>117.46393265729006</c:v>
                </c:pt>
                <c:pt idx="61">
                  <c:v>118.07701162280655</c:v>
                </c:pt>
                <c:pt idx="62">
                  <c:v>117.79030174777807</c:v>
                </c:pt>
                <c:pt idx="63">
                  <c:v>119.11775390146202</c:v>
                </c:pt>
                <c:pt idx="64">
                  <c:v>119.12237598081325</c:v>
                </c:pt>
                <c:pt idx="65">
                  <c:v>119.38762001855453</c:v>
                </c:pt>
                <c:pt idx="66">
                  <c:v>120.90080201067754</c:v>
                </c:pt>
                <c:pt idx="67">
                  <c:v>121.39679931031428</c:v>
                </c:pt>
                <c:pt idx="68">
                  <c:v>121.07569554725355</c:v>
                </c:pt>
                <c:pt idx="69">
                  <c:v>120.19131081706225</c:v>
                </c:pt>
                <c:pt idx="70">
                  <c:v>119.56004955809911</c:v>
                </c:pt>
                <c:pt idx="71">
                  <c:v>118.37924870852534</c:v>
                </c:pt>
                <c:pt idx="72">
                  <c:v>117.82757217659882</c:v>
                </c:pt>
                <c:pt idx="73">
                  <c:v>116.89370585298792</c:v>
                </c:pt>
                <c:pt idx="74">
                  <c:v>116.44049627453053</c:v>
                </c:pt>
                <c:pt idx="75">
                  <c:v>116.75664601871347</c:v>
                </c:pt>
                <c:pt idx="76">
                  <c:v>116.68659134654735</c:v>
                </c:pt>
                <c:pt idx="77">
                  <c:v>116.32499100155131</c:v>
                </c:pt>
                <c:pt idx="78">
                  <c:v>116.91880140542581</c:v>
                </c:pt>
                <c:pt idx="79">
                  <c:v>116.57041954812513</c:v>
                </c:pt>
                <c:pt idx="80">
                  <c:v>116.28516846516804</c:v>
                </c:pt>
                <c:pt idx="81">
                  <c:v>115.72504121472434</c:v>
                </c:pt>
                <c:pt idx="82">
                  <c:v>115.61492433662538</c:v>
                </c:pt>
                <c:pt idx="83">
                  <c:v>115.58606670397678</c:v>
                </c:pt>
                <c:pt idx="84">
                  <c:v>117.38385364178239</c:v>
                </c:pt>
                <c:pt idx="85">
                  <c:v>117.27191098573654</c:v>
                </c:pt>
                <c:pt idx="86">
                  <c:v>117.21149358641622</c:v>
                </c:pt>
                <c:pt idx="87">
                  <c:v>117.09498227168218</c:v>
                </c:pt>
                <c:pt idx="88">
                  <c:v>116.55376337247033</c:v>
                </c:pt>
                <c:pt idx="89">
                  <c:v>115.982468141512</c:v>
                </c:pt>
                <c:pt idx="90">
                  <c:v>116.77505166884796</c:v>
                </c:pt>
                <c:pt idx="91">
                  <c:v>116.76513031659508</c:v>
                </c:pt>
                <c:pt idx="92">
                  <c:v>116.93756200829139</c:v>
                </c:pt>
                <c:pt idx="93">
                  <c:v>116.82483275653368</c:v>
                </c:pt>
                <c:pt idx="94">
                  <c:v>116.90083141315758</c:v>
                </c:pt>
                <c:pt idx="95">
                  <c:v>116.90282240238894</c:v>
                </c:pt>
              </c:numCache>
            </c:numRef>
          </c:val>
        </c:ser>
        <c:ser>
          <c:idx val="0"/>
          <c:order val="5"/>
          <c:tx>
            <c:strRef>
              <c:f>Tabelle1!$A$7</c:f>
              <c:strCache>
                <c:ptCount val="1"/>
                <c:pt idx="0">
                  <c:v>SEE-2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cat>
            <c:strRef>
              <c:f>Tabelle1!$B$1:$CT$1</c:f>
              <c:strCache>
                <c:ptCount val="97"/>
                <c:pt idx="0">
                  <c:v>2003M01</c:v>
                </c:pt>
                <c:pt idx="1">
                  <c:v>2003M02</c:v>
                </c:pt>
                <c:pt idx="2">
                  <c:v>2003M03</c:v>
                </c:pt>
                <c:pt idx="3">
                  <c:v>2003M04</c:v>
                </c:pt>
                <c:pt idx="4">
                  <c:v>2003M05</c:v>
                </c:pt>
                <c:pt idx="5">
                  <c:v>2003M06</c:v>
                </c:pt>
                <c:pt idx="6">
                  <c:v>2003M07</c:v>
                </c:pt>
                <c:pt idx="7">
                  <c:v>2003M08</c:v>
                </c:pt>
                <c:pt idx="8">
                  <c:v>2003M09</c:v>
                </c:pt>
                <c:pt idx="9">
                  <c:v>2003M10</c:v>
                </c:pt>
                <c:pt idx="10">
                  <c:v>2003M11</c:v>
                </c:pt>
                <c:pt idx="11">
                  <c:v>2003M12</c:v>
                </c:pt>
                <c:pt idx="12">
                  <c:v>2004M01</c:v>
                </c:pt>
                <c:pt idx="13">
                  <c:v>2004M02</c:v>
                </c:pt>
                <c:pt idx="14">
                  <c:v>2004M03</c:v>
                </c:pt>
                <c:pt idx="15">
                  <c:v>2004M04</c:v>
                </c:pt>
                <c:pt idx="16">
                  <c:v>2004M05</c:v>
                </c:pt>
                <c:pt idx="17">
                  <c:v>2004M06</c:v>
                </c:pt>
                <c:pt idx="18">
                  <c:v>2004M07</c:v>
                </c:pt>
                <c:pt idx="19">
                  <c:v>2004M08</c:v>
                </c:pt>
                <c:pt idx="20">
                  <c:v>2004M09</c:v>
                </c:pt>
                <c:pt idx="21">
                  <c:v>2004M10</c:v>
                </c:pt>
                <c:pt idx="22">
                  <c:v>2004M11</c:v>
                </c:pt>
                <c:pt idx="23">
                  <c:v>2004M12</c:v>
                </c:pt>
                <c:pt idx="24">
                  <c:v>2005M01</c:v>
                </c:pt>
                <c:pt idx="25">
                  <c:v>2005M02</c:v>
                </c:pt>
                <c:pt idx="26">
                  <c:v>2005M03</c:v>
                </c:pt>
                <c:pt idx="27">
                  <c:v>2005M04</c:v>
                </c:pt>
                <c:pt idx="28">
                  <c:v>2005M05</c:v>
                </c:pt>
                <c:pt idx="29">
                  <c:v>2005M06</c:v>
                </c:pt>
                <c:pt idx="30">
                  <c:v>2005M07</c:v>
                </c:pt>
                <c:pt idx="31">
                  <c:v>2005M08</c:v>
                </c:pt>
                <c:pt idx="32">
                  <c:v>2005M09</c:v>
                </c:pt>
                <c:pt idx="33">
                  <c:v>2005M10</c:v>
                </c:pt>
                <c:pt idx="34">
                  <c:v>2005M11</c:v>
                </c:pt>
                <c:pt idx="35">
                  <c:v>2005M12</c:v>
                </c:pt>
                <c:pt idx="36">
                  <c:v>2006M01</c:v>
                </c:pt>
                <c:pt idx="37">
                  <c:v>2006M02</c:v>
                </c:pt>
                <c:pt idx="38">
                  <c:v>2006M03</c:v>
                </c:pt>
                <c:pt idx="39">
                  <c:v>2006M04</c:v>
                </c:pt>
                <c:pt idx="40">
                  <c:v>2006M05</c:v>
                </c:pt>
                <c:pt idx="41">
                  <c:v>2006M06</c:v>
                </c:pt>
                <c:pt idx="42">
                  <c:v>2006M07</c:v>
                </c:pt>
                <c:pt idx="43">
                  <c:v>2006M08</c:v>
                </c:pt>
                <c:pt idx="44">
                  <c:v>2006M09</c:v>
                </c:pt>
                <c:pt idx="45">
                  <c:v>2006M10</c:v>
                </c:pt>
                <c:pt idx="46">
                  <c:v>2006M11</c:v>
                </c:pt>
                <c:pt idx="47">
                  <c:v>2006M12</c:v>
                </c:pt>
                <c:pt idx="48">
                  <c:v>2007M01</c:v>
                </c:pt>
                <c:pt idx="49">
                  <c:v>2007M02</c:v>
                </c:pt>
                <c:pt idx="50">
                  <c:v>2007M03</c:v>
                </c:pt>
                <c:pt idx="51">
                  <c:v>2007M04</c:v>
                </c:pt>
                <c:pt idx="52">
                  <c:v>2007M05</c:v>
                </c:pt>
                <c:pt idx="53">
                  <c:v>2007M06</c:v>
                </c:pt>
                <c:pt idx="54">
                  <c:v>2007M07</c:v>
                </c:pt>
                <c:pt idx="55">
                  <c:v>2007M08</c:v>
                </c:pt>
                <c:pt idx="56">
                  <c:v>2007M09</c:v>
                </c:pt>
                <c:pt idx="57">
                  <c:v>2007M10</c:v>
                </c:pt>
                <c:pt idx="58">
                  <c:v>2007M11</c:v>
                </c:pt>
                <c:pt idx="59">
                  <c:v>2007M12</c:v>
                </c:pt>
                <c:pt idx="60">
                  <c:v>2008M01</c:v>
                </c:pt>
                <c:pt idx="61">
                  <c:v>2008M02</c:v>
                </c:pt>
                <c:pt idx="62">
                  <c:v>2008M03</c:v>
                </c:pt>
                <c:pt idx="63">
                  <c:v>2008M04</c:v>
                </c:pt>
                <c:pt idx="64">
                  <c:v>2008M05</c:v>
                </c:pt>
                <c:pt idx="65">
                  <c:v>2008M06</c:v>
                </c:pt>
                <c:pt idx="66">
                  <c:v>2008M07</c:v>
                </c:pt>
                <c:pt idx="67">
                  <c:v>2008M08</c:v>
                </c:pt>
                <c:pt idx="68">
                  <c:v>2008M09</c:v>
                </c:pt>
                <c:pt idx="69">
                  <c:v>2008M10</c:v>
                </c:pt>
                <c:pt idx="70">
                  <c:v>2008M11</c:v>
                </c:pt>
                <c:pt idx="71">
                  <c:v>2008M12</c:v>
                </c:pt>
                <c:pt idx="72">
                  <c:v>2009M01</c:v>
                </c:pt>
                <c:pt idx="73">
                  <c:v>2009M02</c:v>
                </c:pt>
                <c:pt idx="74">
                  <c:v>2009M03</c:v>
                </c:pt>
                <c:pt idx="75">
                  <c:v>2009M04</c:v>
                </c:pt>
                <c:pt idx="76">
                  <c:v>2009M05</c:v>
                </c:pt>
                <c:pt idx="77">
                  <c:v>2009M06</c:v>
                </c:pt>
                <c:pt idx="78">
                  <c:v>2009M07</c:v>
                </c:pt>
                <c:pt idx="79">
                  <c:v>2009M08</c:v>
                </c:pt>
                <c:pt idx="80">
                  <c:v>2009M09</c:v>
                </c:pt>
                <c:pt idx="81">
                  <c:v>2009M10</c:v>
                </c:pt>
                <c:pt idx="82">
                  <c:v>2009M11</c:v>
                </c:pt>
                <c:pt idx="83">
                  <c:v>2009M12</c:v>
                </c:pt>
                <c:pt idx="84">
                  <c:v>2010M01</c:v>
                </c:pt>
                <c:pt idx="85">
                  <c:v>2010M02</c:v>
                </c:pt>
                <c:pt idx="86">
                  <c:v>2010M03</c:v>
                </c:pt>
                <c:pt idx="87">
                  <c:v>2010M04</c:v>
                </c:pt>
                <c:pt idx="88">
                  <c:v>2010M05</c:v>
                </c:pt>
                <c:pt idx="89">
                  <c:v>2010M06</c:v>
                </c:pt>
                <c:pt idx="90">
                  <c:v>2010M07</c:v>
                </c:pt>
                <c:pt idx="91">
                  <c:v>2010M08</c:v>
                </c:pt>
                <c:pt idx="92">
                  <c:v>2010M09</c:v>
                </c:pt>
                <c:pt idx="93">
                  <c:v>2010M10</c:v>
                </c:pt>
                <c:pt idx="94">
                  <c:v>2010M11</c:v>
                </c:pt>
                <c:pt idx="95">
                  <c:v>2010M12</c:v>
                </c:pt>
                <c:pt idx="96">
                  <c:v>2011M01</c:v>
                </c:pt>
              </c:strCache>
            </c:strRef>
          </c:cat>
          <c:val>
            <c:numRef>
              <c:f>Tabelle1!$B$7:$CT$7</c:f>
            </c:numRef>
          </c:val>
        </c:ser>
        <c:ser>
          <c:idx val="2"/>
          <c:order val="6"/>
          <c:tx>
            <c:strRef>
              <c:f>Tabelle1!$A$8</c:f>
              <c:strCache>
                <c:ptCount val="1"/>
                <c:pt idx="0">
                  <c:v>B-3</c:v>
                </c:pt>
              </c:strCache>
            </c:strRef>
          </c:tx>
          <c:spPr>
            <a:ln>
              <a:solidFill>
                <a:schemeClr val="accent5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Tabelle1!$B$1:$CT$1</c:f>
              <c:strCache>
                <c:ptCount val="97"/>
                <c:pt idx="0">
                  <c:v>2003M01</c:v>
                </c:pt>
                <c:pt idx="1">
                  <c:v>2003M02</c:v>
                </c:pt>
                <c:pt idx="2">
                  <c:v>2003M03</c:v>
                </c:pt>
                <c:pt idx="3">
                  <c:v>2003M04</c:v>
                </c:pt>
                <c:pt idx="4">
                  <c:v>2003M05</c:v>
                </c:pt>
                <c:pt idx="5">
                  <c:v>2003M06</c:v>
                </c:pt>
                <c:pt idx="6">
                  <c:v>2003M07</c:v>
                </c:pt>
                <c:pt idx="7">
                  <c:v>2003M08</c:v>
                </c:pt>
                <c:pt idx="8">
                  <c:v>2003M09</c:v>
                </c:pt>
                <c:pt idx="9">
                  <c:v>2003M10</c:v>
                </c:pt>
                <c:pt idx="10">
                  <c:v>2003M11</c:v>
                </c:pt>
                <c:pt idx="11">
                  <c:v>2003M12</c:v>
                </c:pt>
                <c:pt idx="12">
                  <c:v>2004M01</c:v>
                </c:pt>
                <c:pt idx="13">
                  <c:v>2004M02</c:v>
                </c:pt>
                <c:pt idx="14">
                  <c:v>2004M03</c:v>
                </c:pt>
                <c:pt idx="15">
                  <c:v>2004M04</c:v>
                </c:pt>
                <c:pt idx="16">
                  <c:v>2004M05</c:v>
                </c:pt>
                <c:pt idx="17">
                  <c:v>2004M06</c:v>
                </c:pt>
                <c:pt idx="18">
                  <c:v>2004M07</c:v>
                </c:pt>
                <c:pt idx="19">
                  <c:v>2004M08</c:v>
                </c:pt>
                <c:pt idx="20">
                  <c:v>2004M09</c:v>
                </c:pt>
                <c:pt idx="21">
                  <c:v>2004M10</c:v>
                </c:pt>
                <c:pt idx="22">
                  <c:v>2004M11</c:v>
                </c:pt>
                <c:pt idx="23">
                  <c:v>2004M12</c:v>
                </c:pt>
                <c:pt idx="24">
                  <c:v>2005M01</c:v>
                </c:pt>
                <c:pt idx="25">
                  <c:v>2005M02</c:v>
                </c:pt>
                <c:pt idx="26">
                  <c:v>2005M03</c:v>
                </c:pt>
                <c:pt idx="27">
                  <c:v>2005M04</c:v>
                </c:pt>
                <c:pt idx="28">
                  <c:v>2005M05</c:v>
                </c:pt>
                <c:pt idx="29">
                  <c:v>2005M06</c:v>
                </c:pt>
                <c:pt idx="30">
                  <c:v>2005M07</c:v>
                </c:pt>
                <c:pt idx="31">
                  <c:v>2005M08</c:v>
                </c:pt>
                <c:pt idx="32">
                  <c:v>2005M09</c:v>
                </c:pt>
                <c:pt idx="33">
                  <c:v>2005M10</c:v>
                </c:pt>
                <c:pt idx="34">
                  <c:v>2005M11</c:v>
                </c:pt>
                <c:pt idx="35">
                  <c:v>2005M12</c:v>
                </c:pt>
                <c:pt idx="36">
                  <c:v>2006M01</c:v>
                </c:pt>
                <c:pt idx="37">
                  <c:v>2006M02</c:v>
                </c:pt>
                <c:pt idx="38">
                  <c:v>2006M03</c:v>
                </c:pt>
                <c:pt idx="39">
                  <c:v>2006M04</c:v>
                </c:pt>
                <c:pt idx="40">
                  <c:v>2006M05</c:v>
                </c:pt>
                <c:pt idx="41">
                  <c:v>2006M06</c:v>
                </c:pt>
                <c:pt idx="42">
                  <c:v>2006M07</c:v>
                </c:pt>
                <c:pt idx="43">
                  <c:v>2006M08</c:v>
                </c:pt>
                <c:pt idx="44">
                  <c:v>2006M09</c:v>
                </c:pt>
                <c:pt idx="45">
                  <c:v>2006M10</c:v>
                </c:pt>
                <c:pt idx="46">
                  <c:v>2006M11</c:v>
                </c:pt>
                <c:pt idx="47">
                  <c:v>2006M12</c:v>
                </c:pt>
                <c:pt idx="48">
                  <c:v>2007M01</c:v>
                </c:pt>
                <c:pt idx="49">
                  <c:v>2007M02</c:v>
                </c:pt>
                <c:pt idx="50">
                  <c:v>2007M03</c:v>
                </c:pt>
                <c:pt idx="51">
                  <c:v>2007M04</c:v>
                </c:pt>
                <c:pt idx="52">
                  <c:v>2007M05</c:v>
                </c:pt>
                <c:pt idx="53">
                  <c:v>2007M06</c:v>
                </c:pt>
                <c:pt idx="54">
                  <c:v>2007M07</c:v>
                </c:pt>
                <c:pt idx="55">
                  <c:v>2007M08</c:v>
                </c:pt>
                <c:pt idx="56">
                  <c:v>2007M09</c:v>
                </c:pt>
                <c:pt idx="57">
                  <c:v>2007M10</c:v>
                </c:pt>
                <c:pt idx="58">
                  <c:v>2007M11</c:v>
                </c:pt>
                <c:pt idx="59">
                  <c:v>2007M12</c:v>
                </c:pt>
                <c:pt idx="60">
                  <c:v>2008M01</c:v>
                </c:pt>
                <c:pt idx="61">
                  <c:v>2008M02</c:v>
                </c:pt>
                <c:pt idx="62">
                  <c:v>2008M03</c:v>
                </c:pt>
                <c:pt idx="63">
                  <c:v>2008M04</c:v>
                </c:pt>
                <c:pt idx="64">
                  <c:v>2008M05</c:v>
                </c:pt>
                <c:pt idx="65">
                  <c:v>2008M06</c:v>
                </c:pt>
                <c:pt idx="66">
                  <c:v>2008M07</c:v>
                </c:pt>
                <c:pt idx="67">
                  <c:v>2008M08</c:v>
                </c:pt>
                <c:pt idx="68">
                  <c:v>2008M09</c:v>
                </c:pt>
                <c:pt idx="69">
                  <c:v>2008M10</c:v>
                </c:pt>
                <c:pt idx="70">
                  <c:v>2008M11</c:v>
                </c:pt>
                <c:pt idx="71">
                  <c:v>2008M12</c:v>
                </c:pt>
                <c:pt idx="72">
                  <c:v>2009M01</c:v>
                </c:pt>
                <c:pt idx="73">
                  <c:v>2009M02</c:v>
                </c:pt>
                <c:pt idx="74">
                  <c:v>2009M03</c:v>
                </c:pt>
                <c:pt idx="75">
                  <c:v>2009M04</c:v>
                </c:pt>
                <c:pt idx="76">
                  <c:v>2009M05</c:v>
                </c:pt>
                <c:pt idx="77">
                  <c:v>2009M06</c:v>
                </c:pt>
                <c:pt idx="78">
                  <c:v>2009M07</c:v>
                </c:pt>
                <c:pt idx="79">
                  <c:v>2009M08</c:v>
                </c:pt>
                <c:pt idx="80">
                  <c:v>2009M09</c:v>
                </c:pt>
                <c:pt idx="81">
                  <c:v>2009M10</c:v>
                </c:pt>
                <c:pt idx="82">
                  <c:v>2009M11</c:v>
                </c:pt>
                <c:pt idx="83">
                  <c:v>2009M12</c:v>
                </c:pt>
                <c:pt idx="84">
                  <c:v>2010M01</c:v>
                </c:pt>
                <c:pt idx="85">
                  <c:v>2010M02</c:v>
                </c:pt>
                <c:pt idx="86">
                  <c:v>2010M03</c:v>
                </c:pt>
                <c:pt idx="87">
                  <c:v>2010M04</c:v>
                </c:pt>
                <c:pt idx="88">
                  <c:v>2010M05</c:v>
                </c:pt>
                <c:pt idx="89">
                  <c:v>2010M06</c:v>
                </c:pt>
                <c:pt idx="90">
                  <c:v>2010M07</c:v>
                </c:pt>
                <c:pt idx="91">
                  <c:v>2010M08</c:v>
                </c:pt>
                <c:pt idx="92">
                  <c:v>2010M09</c:v>
                </c:pt>
                <c:pt idx="93">
                  <c:v>2010M10</c:v>
                </c:pt>
                <c:pt idx="94">
                  <c:v>2010M11</c:v>
                </c:pt>
                <c:pt idx="95">
                  <c:v>2010M12</c:v>
                </c:pt>
                <c:pt idx="96">
                  <c:v>2011M01</c:v>
                </c:pt>
              </c:strCache>
            </c:strRef>
          </c:cat>
          <c:val>
            <c:numRef>
              <c:f>Tabelle1!$B$8:$CT$8</c:f>
            </c:numRef>
          </c:val>
        </c:ser>
        <c:ser>
          <c:idx val="3"/>
          <c:order val="7"/>
          <c:tx>
            <c:strRef>
              <c:f>Tabelle1!$A$9</c:f>
              <c:strCache>
                <c:ptCount val="1"/>
                <c:pt idx="0">
                  <c:v>WB-6</c:v>
                </c:pt>
              </c:strCache>
            </c:strRef>
          </c:tx>
          <c:spPr>
            <a:ln>
              <a:solidFill>
                <a:srgbClr val="009E47"/>
              </a:solidFill>
            </a:ln>
          </c:spPr>
          <c:marker>
            <c:symbol val="none"/>
          </c:marker>
          <c:cat>
            <c:strRef>
              <c:f>Tabelle1!$B$1:$CT$1</c:f>
              <c:strCache>
                <c:ptCount val="97"/>
                <c:pt idx="0">
                  <c:v>2003M01</c:v>
                </c:pt>
                <c:pt idx="1">
                  <c:v>2003M02</c:v>
                </c:pt>
                <c:pt idx="2">
                  <c:v>2003M03</c:v>
                </c:pt>
                <c:pt idx="3">
                  <c:v>2003M04</c:v>
                </c:pt>
                <c:pt idx="4">
                  <c:v>2003M05</c:v>
                </c:pt>
                <c:pt idx="5">
                  <c:v>2003M06</c:v>
                </c:pt>
                <c:pt idx="6">
                  <c:v>2003M07</c:v>
                </c:pt>
                <c:pt idx="7">
                  <c:v>2003M08</c:v>
                </c:pt>
                <c:pt idx="8">
                  <c:v>2003M09</c:v>
                </c:pt>
                <c:pt idx="9">
                  <c:v>2003M10</c:v>
                </c:pt>
                <c:pt idx="10">
                  <c:v>2003M11</c:v>
                </c:pt>
                <c:pt idx="11">
                  <c:v>2003M12</c:v>
                </c:pt>
                <c:pt idx="12">
                  <c:v>2004M01</c:v>
                </c:pt>
                <c:pt idx="13">
                  <c:v>2004M02</c:v>
                </c:pt>
                <c:pt idx="14">
                  <c:v>2004M03</c:v>
                </c:pt>
                <c:pt idx="15">
                  <c:v>2004M04</c:v>
                </c:pt>
                <c:pt idx="16">
                  <c:v>2004M05</c:v>
                </c:pt>
                <c:pt idx="17">
                  <c:v>2004M06</c:v>
                </c:pt>
                <c:pt idx="18">
                  <c:v>2004M07</c:v>
                </c:pt>
                <c:pt idx="19">
                  <c:v>2004M08</c:v>
                </c:pt>
                <c:pt idx="20">
                  <c:v>2004M09</c:v>
                </c:pt>
                <c:pt idx="21">
                  <c:v>2004M10</c:v>
                </c:pt>
                <c:pt idx="22">
                  <c:v>2004M11</c:v>
                </c:pt>
                <c:pt idx="23">
                  <c:v>2004M12</c:v>
                </c:pt>
                <c:pt idx="24">
                  <c:v>2005M01</c:v>
                </c:pt>
                <c:pt idx="25">
                  <c:v>2005M02</c:v>
                </c:pt>
                <c:pt idx="26">
                  <c:v>2005M03</c:v>
                </c:pt>
                <c:pt idx="27">
                  <c:v>2005M04</c:v>
                </c:pt>
                <c:pt idx="28">
                  <c:v>2005M05</c:v>
                </c:pt>
                <c:pt idx="29">
                  <c:v>2005M06</c:v>
                </c:pt>
                <c:pt idx="30">
                  <c:v>2005M07</c:v>
                </c:pt>
                <c:pt idx="31">
                  <c:v>2005M08</c:v>
                </c:pt>
                <c:pt idx="32">
                  <c:v>2005M09</c:v>
                </c:pt>
                <c:pt idx="33">
                  <c:v>2005M10</c:v>
                </c:pt>
                <c:pt idx="34">
                  <c:v>2005M11</c:v>
                </c:pt>
                <c:pt idx="35">
                  <c:v>2005M12</c:v>
                </c:pt>
                <c:pt idx="36">
                  <c:v>2006M01</c:v>
                </c:pt>
                <c:pt idx="37">
                  <c:v>2006M02</c:v>
                </c:pt>
                <c:pt idx="38">
                  <c:v>2006M03</c:v>
                </c:pt>
                <c:pt idx="39">
                  <c:v>2006M04</c:v>
                </c:pt>
                <c:pt idx="40">
                  <c:v>2006M05</c:v>
                </c:pt>
                <c:pt idx="41">
                  <c:v>2006M06</c:v>
                </c:pt>
                <c:pt idx="42">
                  <c:v>2006M07</c:v>
                </c:pt>
                <c:pt idx="43">
                  <c:v>2006M08</c:v>
                </c:pt>
                <c:pt idx="44">
                  <c:v>2006M09</c:v>
                </c:pt>
                <c:pt idx="45">
                  <c:v>2006M10</c:v>
                </c:pt>
                <c:pt idx="46">
                  <c:v>2006M11</c:v>
                </c:pt>
                <c:pt idx="47">
                  <c:v>2006M12</c:v>
                </c:pt>
                <c:pt idx="48">
                  <c:v>2007M01</c:v>
                </c:pt>
                <c:pt idx="49">
                  <c:v>2007M02</c:v>
                </c:pt>
                <c:pt idx="50">
                  <c:v>2007M03</c:v>
                </c:pt>
                <c:pt idx="51">
                  <c:v>2007M04</c:v>
                </c:pt>
                <c:pt idx="52">
                  <c:v>2007M05</c:v>
                </c:pt>
                <c:pt idx="53">
                  <c:v>2007M06</c:v>
                </c:pt>
                <c:pt idx="54">
                  <c:v>2007M07</c:v>
                </c:pt>
                <c:pt idx="55">
                  <c:v>2007M08</c:v>
                </c:pt>
                <c:pt idx="56">
                  <c:v>2007M09</c:v>
                </c:pt>
                <c:pt idx="57">
                  <c:v>2007M10</c:v>
                </c:pt>
                <c:pt idx="58">
                  <c:v>2007M11</c:v>
                </c:pt>
                <c:pt idx="59">
                  <c:v>2007M12</c:v>
                </c:pt>
                <c:pt idx="60">
                  <c:v>2008M01</c:v>
                </c:pt>
                <c:pt idx="61">
                  <c:v>2008M02</c:v>
                </c:pt>
                <c:pt idx="62">
                  <c:v>2008M03</c:v>
                </c:pt>
                <c:pt idx="63">
                  <c:v>2008M04</c:v>
                </c:pt>
                <c:pt idx="64">
                  <c:v>2008M05</c:v>
                </c:pt>
                <c:pt idx="65">
                  <c:v>2008M06</c:v>
                </c:pt>
                <c:pt idx="66">
                  <c:v>2008M07</c:v>
                </c:pt>
                <c:pt idx="67">
                  <c:v>2008M08</c:v>
                </c:pt>
                <c:pt idx="68">
                  <c:v>2008M09</c:v>
                </c:pt>
                <c:pt idx="69">
                  <c:v>2008M10</c:v>
                </c:pt>
                <c:pt idx="70">
                  <c:v>2008M11</c:v>
                </c:pt>
                <c:pt idx="71">
                  <c:v>2008M12</c:v>
                </c:pt>
                <c:pt idx="72">
                  <c:v>2009M01</c:v>
                </c:pt>
                <c:pt idx="73">
                  <c:v>2009M02</c:v>
                </c:pt>
                <c:pt idx="74">
                  <c:v>2009M03</c:v>
                </c:pt>
                <c:pt idx="75">
                  <c:v>2009M04</c:v>
                </c:pt>
                <c:pt idx="76">
                  <c:v>2009M05</c:v>
                </c:pt>
                <c:pt idx="77">
                  <c:v>2009M06</c:v>
                </c:pt>
                <c:pt idx="78">
                  <c:v>2009M07</c:v>
                </c:pt>
                <c:pt idx="79">
                  <c:v>2009M08</c:v>
                </c:pt>
                <c:pt idx="80">
                  <c:v>2009M09</c:v>
                </c:pt>
                <c:pt idx="81">
                  <c:v>2009M10</c:v>
                </c:pt>
                <c:pt idx="82">
                  <c:v>2009M11</c:v>
                </c:pt>
                <c:pt idx="83">
                  <c:v>2009M12</c:v>
                </c:pt>
                <c:pt idx="84">
                  <c:v>2010M01</c:v>
                </c:pt>
                <c:pt idx="85">
                  <c:v>2010M02</c:v>
                </c:pt>
                <c:pt idx="86">
                  <c:v>2010M03</c:v>
                </c:pt>
                <c:pt idx="87">
                  <c:v>2010M04</c:v>
                </c:pt>
                <c:pt idx="88">
                  <c:v>2010M05</c:v>
                </c:pt>
                <c:pt idx="89">
                  <c:v>2010M06</c:v>
                </c:pt>
                <c:pt idx="90">
                  <c:v>2010M07</c:v>
                </c:pt>
                <c:pt idx="91">
                  <c:v>2010M08</c:v>
                </c:pt>
                <c:pt idx="92">
                  <c:v>2010M09</c:v>
                </c:pt>
                <c:pt idx="93">
                  <c:v>2010M10</c:v>
                </c:pt>
                <c:pt idx="94">
                  <c:v>2010M11</c:v>
                </c:pt>
                <c:pt idx="95">
                  <c:v>2010M12</c:v>
                </c:pt>
                <c:pt idx="96">
                  <c:v>2011M01</c:v>
                </c:pt>
              </c:strCache>
            </c:strRef>
          </c:cat>
          <c:val>
            <c:numRef>
              <c:f>Tabelle1!$B$9:$CT$9</c:f>
            </c:numRef>
          </c:val>
        </c:ser>
        <c:ser>
          <c:idx val="9"/>
          <c:order val="8"/>
          <c:tx>
            <c:strRef>
              <c:f>Tabelle1!$A$10</c:f>
              <c:strCache>
                <c:ptCount val="1"/>
                <c:pt idx="0">
                  <c:v>TR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Tabelle1!$B$1:$CT$1</c:f>
              <c:strCache>
                <c:ptCount val="97"/>
                <c:pt idx="0">
                  <c:v>2003M01</c:v>
                </c:pt>
                <c:pt idx="1">
                  <c:v>2003M02</c:v>
                </c:pt>
                <c:pt idx="2">
                  <c:v>2003M03</c:v>
                </c:pt>
                <c:pt idx="3">
                  <c:v>2003M04</c:v>
                </c:pt>
                <c:pt idx="4">
                  <c:v>2003M05</c:v>
                </c:pt>
                <c:pt idx="5">
                  <c:v>2003M06</c:v>
                </c:pt>
                <c:pt idx="6">
                  <c:v>2003M07</c:v>
                </c:pt>
                <c:pt idx="7">
                  <c:v>2003M08</c:v>
                </c:pt>
                <c:pt idx="8">
                  <c:v>2003M09</c:v>
                </c:pt>
                <c:pt idx="9">
                  <c:v>2003M10</c:v>
                </c:pt>
                <c:pt idx="10">
                  <c:v>2003M11</c:v>
                </c:pt>
                <c:pt idx="11">
                  <c:v>2003M12</c:v>
                </c:pt>
                <c:pt idx="12">
                  <c:v>2004M01</c:v>
                </c:pt>
                <c:pt idx="13">
                  <c:v>2004M02</c:v>
                </c:pt>
                <c:pt idx="14">
                  <c:v>2004M03</c:v>
                </c:pt>
                <c:pt idx="15">
                  <c:v>2004M04</c:v>
                </c:pt>
                <c:pt idx="16">
                  <c:v>2004M05</c:v>
                </c:pt>
                <c:pt idx="17">
                  <c:v>2004M06</c:v>
                </c:pt>
                <c:pt idx="18">
                  <c:v>2004M07</c:v>
                </c:pt>
                <c:pt idx="19">
                  <c:v>2004M08</c:v>
                </c:pt>
                <c:pt idx="20">
                  <c:v>2004M09</c:v>
                </c:pt>
                <c:pt idx="21">
                  <c:v>2004M10</c:v>
                </c:pt>
                <c:pt idx="22">
                  <c:v>2004M11</c:v>
                </c:pt>
                <c:pt idx="23">
                  <c:v>2004M12</c:v>
                </c:pt>
                <c:pt idx="24">
                  <c:v>2005M01</c:v>
                </c:pt>
                <c:pt idx="25">
                  <c:v>2005M02</c:v>
                </c:pt>
                <c:pt idx="26">
                  <c:v>2005M03</c:v>
                </c:pt>
                <c:pt idx="27">
                  <c:v>2005M04</c:v>
                </c:pt>
                <c:pt idx="28">
                  <c:v>2005M05</c:v>
                </c:pt>
                <c:pt idx="29">
                  <c:v>2005M06</c:v>
                </c:pt>
                <c:pt idx="30">
                  <c:v>2005M07</c:v>
                </c:pt>
                <c:pt idx="31">
                  <c:v>2005M08</c:v>
                </c:pt>
                <c:pt idx="32">
                  <c:v>2005M09</c:v>
                </c:pt>
                <c:pt idx="33">
                  <c:v>2005M10</c:v>
                </c:pt>
                <c:pt idx="34">
                  <c:v>2005M11</c:v>
                </c:pt>
                <c:pt idx="35">
                  <c:v>2005M12</c:v>
                </c:pt>
                <c:pt idx="36">
                  <c:v>2006M01</c:v>
                </c:pt>
                <c:pt idx="37">
                  <c:v>2006M02</c:v>
                </c:pt>
                <c:pt idx="38">
                  <c:v>2006M03</c:v>
                </c:pt>
                <c:pt idx="39">
                  <c:v>2006M04</c:v>
                </c:pt>
                <c:pt idx="40">
                  <c:v>2006M05</c:v>
                </c:pt>
                <c:pt idx="41">
                  <c:v>2006M06</c:v>
                </c:pt>
                <c:pt idx="42">
                  <c:v>2006M07</c:v>
                </c:pt>
                <c:pt idx="43">
                  <c:v>2006M08</c:v>
                </c:pt>
                <c:pt idx="44">
                  <c:v>2006M09</c:v>
                </c:pt>
                <c:pt idx="45">
                  <c:v>2006M10</c:v>
                </c:pt>
                <c:pt idx="46">
                  <c:v>2006M11</c:v>
                </c:pt>
                <c:pt idx="47">
                  <c:v>2006M12</c:v>
                </c:pt>
                <c:pt idx="48">
                  <c:v>2007M01</c:v>
                </c:pt>
                <c:pt idx="49">
                  <c:v>2007M02</c:v>
                </c:pt>
                <c:pt idx="50">
                  <c:v>2007M03</c:v>
                </c:pt>
                <c:pt idx="51">
                  <c:v>2007M04</c:v>
                </c:pt>
                <c:pt idx="52">
                  <c:v>2007M05</c:v>
                </c:pt>
                <c:pt idx="53">
                  <c:v>2007M06</c:v>
                </c:pt>
                <c:pt idx="54">
                  <c:v>2007M07</c:v>
                </c:pt>
                <c:pt idx="55">
                  <c:v>2007M08</c:v>
                </c:pt>
                <c:pt idx="56">
                  <c:v>2007M09</c:v>
                </c:pt>
                <c:pt idx="57">
                  <c:v>2007M10</c:v>
                </c:pt>
                <c:pt idx="58">
                  <c:v>2007M11</c:v>
                </c:pt>
                <c:pt idx="59">
                  <c:v>2007M12</c:v>
                </c:pt>
                <c:pt idx="60">
                  <c:v>2008M01</c:v>
                </c:pt>
                <c:pt idx="61">
                  <c:v>2008M02</c:v>
                </c:pt>
                <c:pt idx="62">
                  <c:v>2008M03</c:v>
                </c:pt>
                <c:pt idx="63">
                  <c:v>2008M04</c:v>
                </c:pt>
                <c:pt idx="64">
                  <c:v>2008M05</c:v>
                </c:pt>
                <c:pt idx="65">
                  <c:v>2008M06</c:v>
                </c:pt>
                <c:pt idx="66">
                  <c:v>2008M07</c:v>
                </c:pt>
                <c:pt idx="67">
                  <c:v>2008M08</c:v>
                </c:pt>
                <c:pt idx="68">
                  <c:v>2008M09</c:v>
                </c:pt>
                <c:pt idx="69">
                  <c:v>2008M10</c:v>
                </c:pt>
                <c:pt idx="70">
                  <c:v>2008M11</c:v>
                </c:pt>
                <c:pt idx="71">
                  <c:v>2008M12</c:v>
                </c:pt>
                <c:pt idx="72">
                  <c:v>2009M01</c:v>
                </c:pt>
                <c:pt idx="73">
                  <c:v>2009M02</c:v>
                </c:pt>
                <c:pt idx="74">
                  <c:v>2009M03</c:v>
                </c:pt>
                <c:pt idx="75">
                  <c:v>2009M04</c:v>
                </c:pt>
                <c:pt idx="76">
                  <c:v>2009M05</c:v>
                </c:pt>
                <c:pt idx="77">
                  <c:v>2009M06</c:v>
                </c:pt>
                <c:pt idx="78">
                  <c:v>2009M07</c:v>
                </c:pt>
                <c:pt idx="79">
                  <c:v>2009M08</c:v>
                </c:pt>
                <c:pt idx="80">
                  <c:v>2009M09</c:v>
                </c:pt>
                <c:pt idx="81">
                  <c:v>2009M10</c:v>
                </c:pt>
                <c:pt idx="82">
                  <c:v>2009M11</c:v>
                </c:pt>
                <c:pt idx="83">
                  <c:v>2009M12</c:v>
                </c:pt>
                <c:pt idx="84">
                  <c:v>2010M01</c:v>
                </c:pt>
                <c:pt idx="85">
                  <c:v>2010M02</c:v>
                </c:pt>
                <c:pt idx="86">
                  <c:v>2010M03</c:v>
                </c:pt>
                <c:pt idx="87">
                  <c:v>2010M04</c:v>
                </c:pt>
                <c:pt idx="88">
                  <c:v>2010M05</c:v>
                </c:pt>
                <c:pt idx="89">
                  <c:v>2010M06</c:v>
                </c:pt>
                <c:pt idx="90">
                  <c:v>2010M07</c:v>
                </c:pt>
                <c:pt idx="91">
                  <c:v>2010M08</c:v>
                </c:pt>
                <c:pt idx="92">
                  <c:v>2010M09</c:v>
                </c:pt>
                <c:pt idx="93">
                  <c:v>2010M10</c:v>
                </c:pt>
                <c:pt idx="94">
                  <c:v>2010M11</c:v>
                </c:pt>
                <c:pt idx="95">
                  <c:v>2010M12</c:v>
                </c:pt>
                <c:pt idx="96">
                  <c:v>2011M01</c:v>
                </c:pt>
              </c:strCache>
            </c:strRef>
          </c:cat>
          <c:val>
            <c:numRef>
              <c:f>Tabelle1!$B$10:$CT$10</c:f>
              <c:numCache>
                <c:formatCode>General</c:formatCode>
                <c:ptCount val="97"/>
                <c:pt idx="0">
                  <c:v>89.504538162182939</c:v>
                </c:pt>
                <c:pt idx="1">
                  <c:v>91.55474532416531</c:v>
                </c:pt>
                <c:pt idx="2">
                  <c:v>91.746992670393197</c:v>
                </c:pt>
                <c:pt idx="3">
                  <c:v>95.320784362440548</c:v>
                </c:pt>
                <c:pt idx="4">
                  <c:v>98.461354929294444</c:v>
                </c:pt>
                <c:pt idx="5">
                  <c:v>102.57790994127333</c:v>
                </c:pt>
                <c:pt idx="6">
                  <c:v>105.36446729307762</c:v>
                </c:pt>
                <c:pt idx="7">
                  <c:v>108.65942048487689</c:v>
                </c:pt>
                <c:pt idx="8">
                  <c:v>111.63139847907226</c:v>
                </c:pt>
                <c:pt idx="9">
                  <c:v>104.34850055201449</c:v>
                </c:pt>
                <c:pt idx="10">
                  <c:v>102.64006230081425</c:v>
                </c:pt>
                <c:pt idx="11">
                  <c:v>101.39370948135497</c:v>
                </c:pt>
                <c:pt idx="12">
                  <c:v>105.662438655494</c:v>
                </c:pt>
                <c:pt idx="13">
                  <c:v>107.33818211110795</c:v>
                </c:pt>
                <c:pt idx="14">
                  <c:v>111.79734404465272</c:v>
                </c:pt>
                <c:pt idx="15">
                  <c:v>111.40320184507699</c:v>
                </c:pt>
                <c:pt idx="16">
                  <c:v>100.11153467552772</c:v>
                </c:pt>
                <c:pt idx="17">
                  <c:v>99.728475247549639</c:v>
                </c:pt>
                <c:pt idx="18">
                  <c:v>102.01967648455391</c:v>
                </c:pt>
                <c:pt idx="19">
                  <c:v>101.54496467027479</c:v>
                </c:pt>
                <c:pt idx="20">
                  <c:v>100.19653826587128</c:v>
                </c:pt>
                <c:pt idx="21">
                  <c:v>100.80408902273797</c:v>
                </c:pt>
                <c:pt idx="22">
                  <c:v>101.17944215034012</c:v>
                </c:pt>
                <c:pt idx="23">
                  <c:v>101.56658826424579</c:v>
                </c:pt>
                <c:pt idx="24">
                  <c:v>108.8506320694889</c:v>
                </c:pt>
                <c:pt idx="25">
                  <c:v>113.17269874701275</c:v>
                </c:pt>
                <c:pt idx="26">
                  <c:v>111.49982320815273</c:v>
                </c:pt>
                <c:pt idx="27">
                  <c:v>110.23711069457323</c:v>
                </c:pt>
                <c:pt idx="28">
                  <c:v>112.65289493433444</c:v>
                </c:pt>
                <c:pt idx="29">
                  <c:v>118.84509977650511</c:v>
                </c:pt>
                <c:pt idx="30">
                  <c:v>122.04722304568594</c:v>
                </c:pt>
                <c:pt idx="31">
                  <c:v>119.68719098205271</c:v>
                </c:pt>
                <c:pt idx="32">
                  <c:v>121.6724201418204</c:v>
                </c:pt>
                <c:pt idx="33">
                  <c:v>124.47476682282837</c:v>
                </c:pt>
                <c:pt idx="34">
                  <c:v>128.54315474766574</c:v>
                </c:pt>
                <c:pt idx="35">
                  <c:v>128.70225181412914</c:v>
                </c:pt>
                <c:pt idx="36">
                  <c:v>129.29098646670892</c:v>
                </c:pt>
                <c:pt idx="37">
                  <c:v>131.78614546421403</c:v>
                </c:pt>
                <c:pt idx="38">
                  <c:v>129.68610718798732</c:v>
                </c:pt>
                <c:pt idx="39">
                  <c:v>127.78439410265547</c:v>
                </c:pt>
                <c:pt idx="40">
                  <c:v>116.11306033796404</c:v>
                </c:pt>
                <c:pt idx="41">
                  <c:v>108.94414808040267</c:v>
                </c:pt>
                <c:pt idx="42">
                  <c:v>109.21385433780564</c:v>
                </c:pt>
                <c:pt idx="43">
                  <c:v>113.81030202048292</c:v>
                </c:pt>
                <c:pt idx="44">
                  <c:v>114.6701154313308</c:v>
                </c:pt>
                <c:pt idx="45">
                  <c:v>117.72444972096332</c:v>
                </c:pt>
                <c:pt idx="46">
                  <c:v>118.09684315425388</c:v>
                </c:pt>
                <c:pt idx="47">
                  <c:v>117.17885524627025</c:v>
                </c:pt>
                <c:pt idx="48">
                  <c:v>121.20697760763871</c:v>
                </c:pt>
                <c:pt idx="49">
                  <c:v>123.23369073943684</c:v>
                </c:pt>
                <c:pt idx="50">
                  <c:v>121.01279524414493</c:v>
                </c:pt>
                <c:pt idx="51">
                  <c:v>123.58732212580891</c:v>
                </c:pt>
                <c:pt idx="52">
                  <c:v>125.92954500444202</c:v>
                </c:pt>
                <c:pt idx="53">
                  <c:v>127.8518164735482</c:v>
                </c:pt>
                <c:pt idx="54">
                  <c:v>128.22902610585638</c:v>
                </c:pt>
                <c:pt idx="55">
                  <c:v>125.5829132643269</c:v>
                </c:pt>
                <c:pt idx="56">
                  <c:v>129.42172465985675</c:v>
                </c:pt>
                <c:pt idx="57">
                  <c:v>134.94821220984412</c:v>
                </c:pt>
                <c:pt idx="58">
                  <c:v>133.45417095128141</c:v>
                </c:pt>
                <c:pt idx="59">
                  <c:v>136.00883854284447</c:v>
                </c:pt>
                <c:pt idx="60">
                  <c:v>136.02195817406658</c:v>
                </c:pt>
                <c:pt idx="61">
                  <c:v>134.62548701555508</c:v>
                </c:pt>
                <c:pt idx="62">
                  <c:v>123.08338208326607</c:v>
                </c:pt>
                <c:pt idx="63">
                  <c:v>117.19110233329663</c:v>
                </c:pt>
                <c:pt idx="64">
                  <c:v>124.86135979114924</c:v>
                </c:pt>
                <c:pt idx="65">
                  <c:v>125.36579367097339</c:v>
                </c:pt>
                <c:pt idx="66">
                  <c:v>126.56078292485275</c:v>
                </c:pt>
                <c:pt idx="67">
                  <c:v>136.90192697181561</c:v>
                </c:pt>
                <c:pt idx="68">
                  <c:v>135.87443726236631</c:v>
                </c:pt>
                <c:pt idx="69">
                  <c:v>125.63743826620103</c:v>
                </c:pt>
                <c:pt idx="70">
                  <c:v>123.639963970671</c:v>
                </c:pt>
                <c:pt idx="71">
                  <c:v>120.56664327715299</c:v>
                </c:pt>
                <c:pt idx="72">
                  <c:v>119.57391244564026</c:v>
                </c:pt>
                <c:pt idx="73">
                  <c:v>118.00067234471921</c:v>
                </c:pt>
                <c:pt idx="74">
                  <c:v>113.16013671934336</c:v>
                </c:pt>
                <c:pt idx="75">
                  <c:v>118.90844030608378</c:v>
                </c:pt>
                <c:pt idx="76">
                  <c:v>118.99840288972031</c:v>
                </c:pt>
                <c:pt idx="77">
                  <c:v>116.70255426897496</c:v>
                </c:pt>
                <c:pt idx="78">
                  <c:v>118.88611102345557</c:v>
                </c:pt>
                <c:pt idx="79">
                  <c:v>119.35931373666484</c:v>
                </c:pt>
                <c:pt idx="80">
                  <c:v>117.07017097733554</c:v>
                </c:pt>
                <c:pt idx="81">
                  <c:v>119.11131805021907</c:v>
                </c:pt>
                <c:pt idx="82">
                  <c:v>118.34354972075938</c:v>
                </c:pt>
                <c:pt idx="83">
                  <c:v>119.55585719668892</c:v>
                </c:pt>
                <c:pt idx="84">
                  <c:v>127.7705696243266</c:v>
                </c:pt>
                <c:pt idx="85">
                  <c:v>130.94108369846958</c:v>
                </c:pt>
                <c:pt idx="86">
                  <c:v>130.44772429203815</c:v>
                </c:pt>
                <c:pt idx="87">
                  <c:v>135.9632902105952</c:v>
                </c:pt>
                <c:pt idx="88">
                  <c:v>139.33705575074458</c:v>
                </c:pt>
                <c:pt idx="89">
                  <c:v>139.64606317236874</c:v>
                </c:pt>
                <c:pt idx="90">
                  <c:v>136.35322471526445</c:v>
                </c:pt>
                <c:pt idx="91">
                  <c:v>137.9897837152717</c:v>
                </c:pt>
                <c:pt idx="92">
                  <c:v>138.96834353808461</c:v>
                </c:pt>
                <c:pt idx="93">
                  <c:v>139.01804331541609</c:v>
                </c:pt>
                <c:pt idx="94">
                  <c:v>139.95783547272833</c:v>
                </c:pt>
                <c:pt idx="95">
                  <c:v>135.79368160121976</c:v>
                </c:pt>
              </c:numCache>
            </c:numRef>
          </c:val>
        </c:ser>
        <c:marker val="1"/>
        <c:axId val="229178752"/>
        <c:axId val="55067776"/>
      </c:lineChart>
      <c:catAx>
        <c:axId val="229178752"/>
        <c:scaling>
          <c:orientation val="minMax"/>
        </c:scaling>
        <c:axPos val="b"/>
        <c:numFmt formatCode="General" sourceLinked="1"/>
        <c:tickLblPos val="low"/>
        <c:txPr>
          <a:bodyPr rot="0" vert="horz"/>
          <a:lstStyle/>
          <a:p>
            <a:pPr>
              <a:defRPr lang="en-GB"/>
            </a:pPr>
            <a:endParaRPr lang="en-US"/>
          </a:p>
        </c:txPr>
        <c:crossAx val="55067776"/>
        <c:crosses val="autoZero"/>
        <c:auto val="1"/>
        <c:lblAlgn val="ctr"/>
        <c:lblOffset val="100"/>
        <c:tickLblSkip val="12"/>
        <c:tickMarkSkip val="1"/>
      </c:catAx>
      <c:valAx>
        <c:axId val="55067776"/>
        <c:scaling>
          <c:orientation val="minMax"/>
          <c:max val="140"/>
          <c:min val="80"/>
        </c:scaling>
        <c:axPos val="l"/>
        <c:majorGridlines/>
        <c:numFmt formatCode="0.0" sourceLinked="0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2291787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0556457438865265"/>
          <c:y val="2.4518571786973756E-2"/>
          <c:w val="0.83135812674926357"/>
          <c:h val="0.15512355599405767"/>
        </c:manualLayout>
      </c:layout>
      <c:txPr>
        <a:bodyPr/>
        <a:lstStyle/>
        <a:p>
          <a:pPr>
            <a:defRPr lang="en-GB"/>
          </a:pPr>
          <a:endParaRPr lang="en-US"/>
        </a:p>
      </c:txPr>
    </c:legend>
    <c:plotVisOnly val="1"/>
  </c:chart>
  <c:txPr>
    <a:bodyPr/>
    <a:lstStyle/>
    <a:p>
      <a:pPr>
        <a:defRPr sz="1400"/>
      </a:pPr>
      <a:endParaRPr lang="en-U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autoTitleDeleted val="1"/>
    <c:plotArea>
      <c:layout>
        <c:manualLayout>
          <c:layoutTarget val="inner"/>
          <c:xMode val="edge"/>
          <c:yMode val="edge"/>
          <c:x val="0.11010127137957312"/>
          <c:y val="4.7037275920867434E-2"/>
          <c:w val="0.79212291234680265"/>
          <c:h val="0.79675995379075881"/>
        </c:manualLayout>
      </c:layout>
      <c:scatterChart>
        <c:scatterStyle val="lineMarker"/>
        <c:ser>
          <c:idx val="0"/>
          <c:order val="0"/>
          <c:tx>
            <c:strRef>
              <c:f>other!$D$2</c:f>
              <c:strCache>
                <c:ptCount val="1"/>
                <c:pt idx="0">
                  <c:v>average CA/GDP 2004-2007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ARG</a:t>
                    </a:r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BRA</a:t>
                    </a:r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CHL</a:t>
                    </a:r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COL</a:t>
                    </a:r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ECU</a:t>
                    </a:r>
                  </a:p>
                </c:rich>
              </c:tx>
              <c:showVal val="1"/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MEX</a:t>
                    </a:r>
                  </a:p>
                </c:rich>
              </c:tx>
              <c:showVal val="1"/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PER</a:t>
                    </a:r>
                  </a:p>
                </c:rich>
              </c:tx>
              <c:showVal val="1"/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URY</a:t>
                    </a:r>
                  </a:p>
                </c:rich>
              </c:tx>
              <c:showVal val="1"/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IDN</a:t>
                    </a:r>
                  </a:p>
                </c:rich>
              </c:tx>
              <c:showVal val="1"/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KOR</a:t>
                    </a:r>
                  </a:p>
                </c:rich>
              </c:tx>
              <c:showVal val="1"/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MYS</a:t>
                    </a:r>
                  </a:p>
                </c:rich>
              </c:tx>
              <c:showVal val="1"/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PHL</a:t>
                    </a:r>
                  </a:p>
                </c:rich>
              </c:tx>
              <c:showVal val="1"/>
            </c:dLbl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TWN</a:t>
                    </a:r>
                  </a:p>
                </c:rich>
              </c:tx>
              <c:showVal val="1"/>
            </c:dLbl>
            <c:dLbl>
              <c:idx val="13"/>
              <c:tx>
                <c:rich>
                  <a:bodyPr/>
                  <a:lstStyle/>
                  <a:p>
                    <a:r>
                      <a:rPr lang="en-US"/>
                      <a:t>THA</a:t>
                    </a:r>
                  </a:p>
                </c:rich>
              </c:tx>
              <c:showVal val="1"/>
            </c:dLbl>
            <c:dLbl>
              <c:idx val="14"/>
              <c:tx>
                <c:rich>
                  <a:bodyPr/>
                  <a:lstStyle/>
                  <a:p>
                    <a:r>
                      <a:rPr lang="en-US"/>
                      <a:t>EGY</a:t>
                    </a:r>
                  </a:p>
                </c:rich>
              </c:tx>
              <c:showVal val="1"/>
            </c:dLbl>
            <c:dLbl>
              <c:idx val="15"/>
              <c:tx>
                <c:rich>
                  <a:bodyPr/>
                  <a:lstStyle/>
                  <a:p>
                    <a:r>
                      <a:rPr lang="en-US"/>
                      <a:t>JOR</a:t>
                    </a:r>
                  </a:p>
                </c:rich>
              </c:tx>
              <c:showVal val="1"/>
            </c:dLbl>
            <c:dLbl>
              <c:idx val="16"/>
              <c:tx>
                <c:rich>
                  <a:bodyPr/>
                  <a:lstStyle/>
                  <a:p>
                    <a:r>
                      <a:rPr lang="en-US"/>
                      <a:t>LBN</a:t>
                    </a:r>
                  </a:p>
                </c:rich>
              </c:tx>
              <c:showVal val="1"/>
            </c:dLbl>
            <c:dLbl>
              <c:idx val="17"/>
              <c:tx>
                <c:rich>
                  <a:bodyPr/>
                  <a:lstStyle/>
                  <a:p>
                    <a:r>
                      <a:rPr lang="en-US"/>
                      <a:t>MAR</a:t>
                    </a:r>
                  </a:p>
                </c:rich>
              </c:tx>
              <c:showVal val="1"/>
            </c:dLbl>
            <c:dLbl>
              <c:idx val="18"/>
              <c:tx>
                <c:rich>
                  <a:bodyPr/>
                  <a:lstStyle/>
                  <a:p>
                    <a:r>
                      <a:rPr lang="en-US"/>
                      <a:t>SYR</a:t>
                    </a:r>
                  </a:p>
                </c:rich>
              </c:tx>
              <c:showVal val="1"/>
            </c:dLbl>
            <c:dLbl>
              <c:idx val="19"/>
              <c:tx>
                <c:rich>
                  <a:bodyPr/>
                  <a:lstStyle/>
                  <a:p>
                    <a:r>
                      <a:rPr lang="en-US"/>
                      <a:t>TUN</a:t>
                    </a:r>
                  </a:p>
                </c:rich>
              </c:tx>
              <c:showVal val="1"/>
            </c:dLbl>
            <c:dLbl>
              <c:idx val="20"/>
              <c:tx>
                <c:rich>
                  <a:bodyPr/>
                  <a:lstStyle/>
                  <a:p>
                    <a:r>
                      <a:rPr lang="en-US"/>
                      <a:t>GRC</a:t>
                    </a:r>
                  </a:p>
                </c:rich>
              </c:tx>
              <c:showVal val="1"/>
            </c:dLbl>
            <c:dLbl>
              <c:idx val="21"/>
              <c:layout>
                <c:manualLayout>
                  <c:x val="7.7821011673151804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IRL</a:t>
                    </a:r>
                  </a:p>
                </c:rich>
              </c:tx>
              <c:showVal val="1"/>
            </c:dLbl>
            <c:dLbl>
              <c:idx val="22"/>
              <c:tx>
                <c:rich>
                  <a:bodyPr/>
                  <a:lstStyle/>
                  <a:p>
                    <a:r>
                      <a:rPr lang="en-US"/>
                      <a:t>PRT</a:t>
                    </a:r>
                  </a:p>
                </c:rich>
              </c:tx>
              <c:showVal val="1"/>
            </c:dLbl>
            <c:dLbl>
              <c:idx val="23"/>
              <c:tx>
                <c:rich>
                  <a:bodyPr/>
                  <a:lstStyle/>
                  <a:p>
                    <a:r>
                      <a:rPr lang="en-US"/>
                      <a:t>ESP</a:t>
                    </a:r>
                  </a:p>
                </c:rich>
              </c:tx>
              <c:showVal val="1"/>
            </c:dLbl>
            <c:dLbl>
              <c:idx val="24"/>
              <c:tx>
                <c:rich>
                  <a:bodyPr/>
                  <a:lstStyle/>
                  <a:p>
                    <a:r>
                      <a:t>CZE</a:t>
                    </a:r>
                  </a:p>
                </c:rich>
              </c:tx>
              <c:showVal val="1"/>
            </c:dLbl>
            <c:dLbl>
              <c:idx val="25"/>
              <c:tx>
                <c:rich>
                  <a:bodyPr/>
                  <a:lstStyle/>
                  <a:p>
                    <a:r>
                      <a:t>HUN</a:t>
                    </a:r>
                  </a:p>
                </c:rich>
              </c:tx>
              <c:showVal val="1"/>
            </c:dLbl>
            <c:dLbl>
              <c:idx val="26"/>
              <c:tx>
                <c:rich>
                  <a:bodyPr/>
                  <a:lstStyle/>
                  <a:p>
                    <a:r>
                      <a:t>POL</a:t>
                    </a:r>
                  </a:p>
                </c:rich>
              </c:tx>
              <c:showVal val="1"/>
            </c:dLbl>
            <c:dLbl>
              <c:idx val="27"/>
              <c:tx>
                <c:rich>
                  <a:bodyPr/>
                  <a:lstStyle/>
                  <a:p>
                    <a:r>
                      <a:t>SVK</a:t>
                    </a:r>
                  </a:p>
                </c:rich>
              </c:tx>
              <c:showVal val="1"/>
            </c:dLbl>
            <c:dLbl>
              <c:idx val="28"/>
              <c:tx>
                <c:rich>
                  <a:bodyPr/>
                  <a:lstStyle/>
                  <a:p>
                    <a:r>
                      <a:t>SVN</a:t>
                    </a:r>
                  </a:p>
                </c:rich>
              </c:tx>
              <c:showVal val="1"/>
            </c:dLbl>
            <c:dLbl>
              <c:idx val="29"/>
              <c:tx>
                <c:rich>
                  <a:bodyPr/>
                  <a:lstStyle/>
                  <a:p>
                    <a:r>
                      <a:t>BGR</a:t>
                    </a:r>
                  </a:p>
                </c:rich>
              </c:tx>
              <c:showVal val="1"/>
            </c:dLbl>
            <c:dLbl>
              <c:idx val="30"/>
              <c:tx>
                <c:rich>
                  <a:bodyPr/>
                  <a:lstStyle/>
                  <a:p>
                    <a:r>
                      <a:t>ROU</a:t>
                    </a:r>
                  </a:p>
                </c:rich>
              </c:tx>
              <c:showVal val="1"/>
            </c:dLbl>
            <c:dLbl>
              <c:idx val="31"/>
              <c:tx>
                <c:rich>
                  <a:bodyPr/>
                  <a:lstStyle/>
                  <a:p>
                    <a:r>
                      <a:t>EST</a:t>
                    </a:r>
                  </a:p>
                </c:rich>
              </c:tx>
              <c:showVal val="1"/>
            </c:dLbl>
            <c:dLbl>
              <c:idx val="32"/>
              <c:tx>
                <c:rich>
                  <a:bodyPr/>
                  <a:lstStyle/>
                  <a:p>
                    <a:r>
                      <a:t>LVA</a:t>
                    </a:r>
                  </a:p>
                </c:rich>
              </c:tx>
              <c:showVal val="1"/>
            </c:dLbl>
            <c:dLbl>
              <c:idx val="33"/>
              <c:tx>
                <c:rich>
                  <a:bodyPr/>
                  <a:lstStyle/>
                  <a:p>
                    <a:r>
                      <a:t>LTU</a:t>
                    </a:r>
                  </a:p>
                </c:rich>
              </c:tx>
              <c:showVal val="1"/>
            </c:dLbl>
            <c:dLbl>
              <c:idx val="34"/>
              <c:tx>
                <c:rich>
                  <a:bodyPr/>
                  <a:lstStyle/>
                  <a:p>
                    <a:r>
                      <a:t>ALB</a:t>
                    </a:r>
                  </a:p>
                </c:rich>
              </c:tx>
              <c:showVal val="1"/>
            </c:dLbl>
            <c:dLbl>
              <c:idx val="35"/>
              <c:tx>
                <c:rich>
                  <a:bodyPr/>
                  <a:lstStyle/>
                  <a:p>
                    <a:r>
                      <a:t>BIH</a:t>
                    </a:r>
                  </a:p>
                </c:rich>
              </c:tx>
              <c:showVal val="1"/>
            </c:dLbl>
            <c:dLbl>
              <c:idx val="36"/>
              <c:tx>
                <c:rich>
                  <a:bodyPr/>
                  <a:lstStyle/>
                  <a:p>
                    <a:r>
                      <a:t>HRV</a:t>
                    </a:r>
                  </a:p>
                </c:rich>
              </c:tx>
              <c:showVal val="1"/>
            </c:dLbl>
            <c:dLbl>
              <c:idx val="37"/>
              <c:tx>
                <c:rich>
                  <a:bodyPr/>
                  <a:lstStyle/>
                  <a:p>
                    <a:r>
                      <a:t>MKD</a:t>
                    </a:r>
                  </a:p>
                </c:rich>
              </c:tx>
              <c:showVal val="1"/>
            </c:dLbl>
            <c:dLbl>
              <c:idx val="38"/>
              <c:tx>
                <c:rich>
                  <a:bodyPr/>
                  <a:lstStyle/>
                  <a:p>
                    <a:r>
                      <a:t>MNE</a:t>
                    </a:r>
                  </a:p>
                </c:rich>
              </c:tx>
              <c:showVal val="1"/>
            </c:dLbl>
            <c:dLbl>
              <c:idx val="39"/>
              <c:tx>
                <c:rich>
                  <a:bodyPr/>
                  <a:lstStyle/>
                  <a:p>
                    <a:r>
                      <a:t>SRB</a:t>
                    </a:r>
                  </a:p>
                </c:rich>
              </c:tx>
              <c:showVal val="1"/>
            </c:dLbl>
            <c:dLbl>
              <c:idx val="40"/>
              <c:tx>
                <c:rich>
                  <a:bodyPr/>
                  <a:lstStyle/>
                  <a:p>
                    <a:r>
                      <a:t>TUR</a:t>
                    </a:r>
                  </a:p>
                </c:rich>
              </c:tx>
              <c:showVal val="1"/>
            </c:dLbl>
            <c:delete val="1"/>
          </c:dLbls>
          <c:xVal>
            <c:numRef>
              <c:f>other!$C$3:$C$26</c:f>
              <c:numCache>
                <c:formatCode>0.0</c:formatCode>
                <c:ptCount val="24"/>
                <c:pt idx="0">
                  <c:v>3.6276806493288407</c:v>
                </c:pt>
                <c:pt idx="1">
                  <c:v>27.806261647868247</c:v>
                </c:pt>
                <c:pt idx="2">
                  <c:v>14.958061703190348</c:v>
                </c:pt>
                <c:pt idx="3">
                  <c:v>16.894171772357925</c:v>
                </c:pt>
                <c:pt idx="4">
                  <c:v>7.3612208098070866</c:v>
                </c:pt>
                <c:pt idx="5">
                  <c:v>10.283346554529524</c:v>
                </c:pt>
                <c:pt idx="6">
                  <c:v>2.7368608082094248</c:v>
                </c:pt>
                <c:pt idx="7">
                  <c:v>-4.2493059592832338</c:v>
                </c:pt>
                <c:pt idx="8">
                  <c:v>0.88285994582792693</c:v>
                </c:pt>
                <c:pt idx="9">
                  <c:v>14.507102650795687</c:v>
                </c:pt>
                <c:pt idx="10">
                  <c:v>-13.05865036378632</c:v>
                </c:pt>
                <c:pt idx="11">
                  <c:v>-9.6776212425559685</c:v>
                </c:pt>
                <c:pt idx="12">
                  <c:v>0</c:v>
                </c:pt>
                <c:pt idx="13">
                  <c:v>-19.973081512003859</c:v>
                </c:pt>
                <c:pt idx="14">
                  <c:v>-17.055376456654891</c:v>
                </c:pt>
                <c:pt idx="15">
                  <c:v>17.465429019761665</c:v>
                </c:pt>
                <c:pt idx="16">
                  <c:v>-2.2787697597300602</c:v>
                </c:pt>
                <c:pt idx="17">
                  <c:v>35.406303994143414</c:v>
                </c:pt>
                <c:pt idx="18">
                  <c:v>6.8070666017596864</c:v>
                </c:pt>
                <c:pt idx="19">
                  <c:v>-0.71168432345164945</c:v>
                </c:pt>
                <c:pt idx="20">
                  <c:v>22.767186825846366</c:v>
                </c:pt>
                <c:pt idx="21">
                  <c:v>65.340121708249427</c:v>
                </c:pt>
                <c:pt idx="22">
                  <c:v>26.73471087543496</c:v>
                </c:pt>
                <c:pt idx="23">
                  <c:v>62.858902853082363</c:v>
                </c:pt>
              </c:numCache>
            </c:numRef>
          </c:xVal>
          <c:yVal>
            <c:numRef>
              <c:f>other!$D$3:$D$26</c:f>
              <c:numCache>
                <c:formatCode>0.0</c:formatCode>
                <c:ptCount val="24"/>
                <c:pt idx="0">
                  <c:v>2.4324999999999841</c:v>
                </c:pt>
                <c:pt idx="1">
                  <c:v>1.1719999999999939</c:v>
                </c:pt>
                <c:pt idx="2">
                  <c:v>3.2029999999999998</c:v>
                </c:pt>
                <c:pt idx="3">
                  <c:v>-1.6859999999999939</c:v>
                </c:pt>
                <c:pt idx="4">
                  <c:v>1.7194999999999914</c:v>
                </c:pt>
                <c:pt idx="5">
                  <c:v>-0.62775000000000392</c:v>
                </c:pt>
                <c:pt idx="6">
                  <c:v>1.4594999999999914</c:v>
                </c:pt>
                <c:pt idx="7">
                  <c:v>-0.65825000000000333</c:v>
                </c:pt>
                <c:pt idx="8">
                  <c:v>1.5287500000000001</c:v>
                </c:pt>
                <c:pt idx="9">
                  <c:v>1.70025</c:v>
                </c:pt>
                <c:pt idx="10">
                  <c:v>14.860500000000057</c:v>
                </c:pt>
                <c:pt idx="11">
                  <c:v>3.3427499999999832</c:v>
                </c:pt>
                <c:pt idx="12">
                  <c:v>6.6377500000000005</c:v>
                </c:pt>
                <c:pt idx="13">
                  <c:v>1.2112499999999939</c:v>
                </c:pt>
                <c:pt idx="14">
                  <c:v>2.7795000000000001</c:v>
                </c:pt>
                <c:pt idx="15">
                  <c:v>-11.46625</c:v>
                </c:pt>
                <c:pt idx="16">
                  <c:v>-10.179750000000002</c:v>
                </c:pt>
                <c:pt idx="17">
                  <c:v>1.385</c:v>
                </c:pt>
                <c:pt idx="18">
                  <c:v>-1.9780000000000069</c:v>
                </c:pt>
                <c:pt idx="19">
                  <c:v>-1.8817500000000003</c:v>
                </c:pt>
                <c:pt idx="20">
                  <c:v>-9.7160000000000011</c:v>
                </c:pt>
                <c:pt idx="21">
                  <c:v>-3.2469999999999999</c:v>
                </c:pt>
                <c:pt idx="22">
                  <c:v>-8.7527500000000042</c:v>
                </c:pt>
                <c:pt idx="23">
                  <c:v>-7.8929999999999945</c:v>
                </c:pt>
              </c:numCache>
            </c:numRef>
          </c:yVal>
        </c:ser>
        <c:axId val="108838272"/>
        <c:axId val="109290624"/>
      </c:scatterChart>
      <c:valAx>
        <c:axId val="108838272"/>
        <c:scaling>
          <c:orientation val="minMax"/>
          <c:min val="-60"/>
        </c:scaling>
        <c:axPos val="b"/>
        <c:numFmt formatCode="0.0" sourceLinked="1"/>
        <c:majorTickMark val="none"/>
        <c:tickLblPos val="none"/>
        <c:spPr>
          <a:ln w="19050">
            <a:noFill/>
          </a:ln>
        </c:spPr>
        <c:txPr>
          <a:bodyPr/>
          <a:lstStyle/>
          <a:p>
            <a:pPr>
              <a:defRPr lang="en-US"/>
            </a:pPr>
            <a:endParaRPr lang="en-US"/>
          </a:p>
        </c:txPr>
        <c:crossAx val="109290624"/>
        <c:crosses val="autoZero"/>
        <c:crossBetween val="midCat"/>
      </c:valAx>
      <c:valAx>
        <c:axId val="109290624"/>
        <c:scaling>
          <c:orientation val="minMax"/>
          <c:max val="20"/>
          <c:min val="-20"/>
        </c:scaling>
        <c:axPos val="l"/>
        <c:numFmt formatCode="0.0" sourceLinked="1"/>
        <c:tickLblPos val="none"/>
        <c:spPr>
          <a:ln>
            <a:noFill/>
          </a:ln>
        </c:spPr>
        <c:txPr>
          <a:bodyPr/>
          <a:lstStyle/>
          <a:p>
            <a:pPr>
              <a:defRPr lang="en-US"/>
            </a:pPr>
            <a:endParaRPr lang="en-US"/>
          </a:p>
        </c:txPr>
        <c:crossAx val="108838272"/>
        <c:crosses val="autoZero"/>
        <c:crossBetween val="midCat"/>
      </c:valAx>
      <c:spPr>
        <a:noFill/>
        <a:ln w="25400">
          <a:noFill/>
        </a:ln>
      </c:spPr>
    </c:plotArea>
    <c:plotVisOnly val="1"/>
  </c:chart>
  <c:spPr>
    <a:noFill/>
  </c:sp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>
        <c:manualLayout>
          <c:layoutTarget val="inner"/>
          <c:xMode val="edge"/>
          <c:yMode val="edge"/>
          <c:x val="8.5892328064024831E-2"/>
          <c:y val="0.21171638372551058"/>
          <c:w val="0.86917286468368604"/>
          <c:h val="0.54954309690577585"/>
        </c:manualLayout>
      </c:layout>
      <c:lineChart>
        <c:grouping val="standard"/>
        <c:ser>
          <c:idx val="5"/>
          <c:order val="0"/>
          <c:tx>
            <c:strRef>
              <c:f>Tabelle1!$A$2</c:f>
              <c:strCache>
                <c:ptCount val="1"/>
                <c:pt idx="0">
                  <c:v>LATAM-8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Tabelle1!$B$1:$CT$1</c:f>
              <c:strCache>
                <c:ptCount val="97"/>
                <c:pt idx="0">
                  <c:v>2003M01</c:v>
                </c:pt>
                <c:pt idx="1">
                  <c:v>2003M02</c:v>
                </c:pt>
                <c:pt idx="2">
                  <c:v>2003M03</c:v>
                </c:pt>
                <c:pt idx="3">
                  <c:v>2003M04</c:v>
                </c:pt>
                <c:pt idx="4">
                  <c:v>2003M05</c:v>
                </c:pt>
                <c:pt idx="5">
                  <c:v>2003M06</c:v>
                </c:pt>
                <c:pt idx="6">
                  <c:v>2003M07</c:v>
                </c:pt>
                <c:pt idx="7">
                  <c:v>2003M08</c:v>
                </c:pt>
                <c:pt idx="8">
                  <c:v>2003M09</c:v>
                </c:pt>
                <c:pt idx="9">
                  <c:v>2003M10</c:v>
                </c:pt>
                <c:pt idx="10">
                  <c:v>2003M11</c:v>
                </c:pt>
                <c:pt idx="11">
                  <c:v>2003M12</c:v>
                </c:pt>
                <c:pt idx="12">
                  <c:v>2004M01</c:v>
                </c:pt>
                <c:pt idx="13">
                  <c:v>2004M02</c:v>
                </c:pt>
                <c:pt idx="14">
                  <c:v>2004M03</c:v>
                </c:pt>
                <c:pt idx="15">
                  <c:v>2004M04</c:v>
                </c:pt>
                <c:pt idx="16">
                  <c:v>2004M05</c:v>
                </c:pt>
                <c:pt idx="17">
                  <c:v>2004M06</c:v>
                </c:pt>
                <c:pt idx="18">
                  <c:v>2004M07</c:v>
                </c:pt>
                <c:pt idx="19">
                  <c:v>2004M08</c:v>
                </c:pt>
                <c:pt idx="20">
                  <c:v>2004M09</c:v>
                </c:pt>
                <c:pt idx="21">
                  <c:v>2004M10</c:v>
                </c:pt>
                <c:pt idx="22">
                  <c:v>2004M11</c:v>
                </c:pt>
                <c:pt idx="23">
                  <c:v>2004M12</c:v>
                </c:pt>
                <c:pt idx="24">
                  <c:v>2005M01</c:v>
                </c:pt>
                <c:pt idx="25">
                  <c:v>2005M02</c:v>
                </c:pt>
                <c:pt idx="26">
                  <c:v>2005M03</c:v>
                </c:pt>
                <c:pt idx="27">
                  <c:v>2005M04</c:v>
                </c:pt>
                <c:pt idx="28">
                  <c:v>2005M05</c:v>
                </c:pt>
                <c:pt idx="29">
                  <c:v>2005M06</c:v>
                </c:pt>
                <c:pt idx="30">
                  <c:v>2005M07</c:v>
                </c:pt>
                <c:pt idx="31">
                  <c:v>2005M08</c:v>
                </c:pt>
                <c:pt idx="32">
                  <c:v>2005M09</c:v>
                </c:pt>
                <c:pt idx="33">
                  <c:v>2005M10</c:v>
                </c:pt>
                <c:pt idx="34">
                  <c:v>2005M11</c:v>
                </c:pt>
                <c:pt idx="35">
                  <c:v>2005M12</c:v>
                </c:pt>
                <c:pt idx="36">
                  <c:v>2006M01</c:v>
                </c:pt>
                <c:pt idx="37">
                  <c:v>2006M02</c:v>
                </c:pt>
                <c:pt idx="38">
                  <c:v>2006M03</c:v>
                </c:pt>
                <c:pt idx="39">
                  <c:v>2006M04</c:v>
                </c:pt>
                <c:pt idx="40">
                  <c:v>2006M05</c:v>
                </c:pt>
                <c:pt idx="41">
                  <c:v>2006M06</c:v>
                </c:pt>
                <c:pt idx="42">
                  <c:v>2006M07</c:v>
                </c:pt>
                <c:pt idx="43">
                  <c:v>2006M08</c:v>
                </c:pt>
                <c:pt idx="44">
                  <c:v>2006M09</c:v>
                </c:pt>
                <c:pt idx="45">
                  <c:v>2006M10</c:v>
                </c:pt>
                <c:pt idx="46">
                  <c:v>2006M11</c:v>
                </c:pt>
                <c:pt idx="47">
                  <c:v>2006M12</c:v>
                </c:pt>
                <c:pt idx="48">
                  <c:v>2007M01</c:v>
                </c:pt>
                <c:pt idx="49">
                  <c:v>2007M02</c:v>
                </c:pt>
                <c:pt idx="50">
                  <c:v>2007M03</c:v>
                </c:pt>
                <c:pt idx="51">
                  <c:v>2007M04</c:v>
                </c:pt>
                <c:pt idx="52">
                  <c:v>2007M05</c:v>
                </c:pt>
                <c:pt idx="53">
                  <c:v>2007M06</c:v>
                </c:pt>
                <c:pt idx="54">
                  <c:v>2007M07</c:v>
                </c:pt>
                <c:pt idx="55">
                  <c:v>2007M08</c:v>
                </c:pt>
                <c:pt idx="56">
                  <c:v>2007M09</c:v>
                </c:pt>
                <c:pt idx="57">
                  <c:v>2007M10</c:v>
                </c:pt>
                <c:pt idx="58">
                  <c:v>2007M11</c:v>
                </c:pt>
                <c:pt idx="59">
                  <c:v>2007M12</c:v>
                </c:pt>
                <c:pt idx="60">
                  <c:v>2008M01</c:v>
                </c:pt>
                <c:pt idx="61">
                  <c:v>2008M02</c:v>
                </c:pt>
                <c:pt idx="62">
                  <c:v>2008M03</c:v>
                </c:pt>
                <c:pt idx="63">
                  <c:v>2008M04</c:v>
                </c:pt>
                <c:pt idx="64">
                  <c:v>2008M05</c:v>
                </c:pt>
                <c:pt idx="65">
                  <c:v>2008M06</c:v>
                </c:pt>
                <c:pt idx="66">
                  <c:v>2008M07</c:v>
                </c:pt>
                <c:pt idx="67">
                  <c:v>2008M08</c:v>
                </c:pt>
                <c:pt idx="68">
                  <c:v>2008M09</c:v>
                </c:pt>
                <c:pt idx="69">
                  <c:v>2008M10</c:v>
                </c:pt>
                <c:pt idx="70">
                  <c:v>2008M11</c:v>
                </c:pt>
                <c:pt idx="71">
                  <c:v>2008M12</c:v>
                </c:pt>
                <c:pt idx="72">
                  <c:v>2009M01</c:v>
                </c:pt>
                <c:pt idx="73">
                  <c:v>2009M02</c:v>
                </c:pt>
                <c:pt idx="74">
                  <c:v>2009M03</c:v>
                </c:pt>
                <c:pt idx="75">
                  <c:v>2009M04</c:v>
                </c:pt>
                <c:pt idx="76">
                  <c:v>2009M05</c:v>
                </c:pt>
                <c:pt idx="77">
                  <c:v>2009M06</c:v>
                </c:pt>
                <c:pt idx="78">
                  <c:v>2009M07</c:v>
                </c:pt>
                <c:pt idx="79">
                  <c:v>2009M08</c:v>
                </c:pt>
                <c:pt idx="80">
                  <c:v>2009M09</c:v>
                </c:pt>
                <c:pt idx="81">
                  <c:v>2009M10</c:v>
                </c:pt>
                <c:pt idx="82">
                  <c:v>2009M11</c:v>
                </c:pt>
                <c:pt idx="83">
                  <c:v>2009M12</c:v>
                </c:pt>
                <c:pt idx="84">
                  <c:v>2010M01</c:v>
                </c:pt>
                <c:pt idx="85">
                  <c:v>2010M02</c:v>
                </c:pt>
                <c:pt idx="86">
                  <c:v>2010M03</c:v>
                </c:pt>
                <c:pt idx="87">
                  <c:v>2010M04</c:v>
                </c:pt>
                <c:pt idx="88">
                  <c:v>2010M05</c:v>
                </c:pt>
                <c:pt idx="89">
                  <c:v>2010M06</c:v>
                </c:pt>
                <c:pt idx="90">
                  <c:v>2010M07</c:v>
                </c:pt>
                <c:pt idx="91">
                  <c:v>2010M08</c:v>
                </c:pt>
                <c:pt idx="92">
                  <c:v>2010M09</c:v>
                </c:pt>
                <c:pt idx="93">
                  <c:v>2010M10</c:v>
                </c:pt>
                <c:pt idx="94">
                  <c:v>2010M11</c:v>
                </c:pt>
                <c:pt idx="95">
                  <c:v>2010M12</c:v>
                </c:pt>
                <c:pt idx="96">
                  <c:v>2011M01</c:v>
                </c:pt>
              </c:strCache>
            </c:strRef>
          </c:cat>
          <c:val>
            <c:numRef>
              <c:f>Tabelle1!$B$2:$CT$2</c:f>
              <c:numCache>
                <c:formatCode>General</c:formatCode>
                <c:ptCount val="97"/>
                <c:pt idx="0">
                  <c:v>22.828979737027542</c:v>
                </c:pt>
                <c:pt idx="1">
                  <c:v>18.742736350733633</c:v>
                </c:pt>
                <c:pt idx="2">
                  <c:v>18.960466225537719</c:v>
                </c:pt>
                <c:pt idx="3">
                  <c:v>15.354155052012183</c:v>
                </c:pt>
                <c:pt idx="4">
                  <c:v>13.346520212621074</c:v>
                </c:pt>
                <c:pt idx="5">
                  <c:v>12.714064499766435</c:v>
                </c:pt>
                <c:pt idx="6">
                  <c:v>10.912358147151821</c:v>
                </c:pt>
                <c:pt idx="7">
                  <c:v>10.234397315220098</c:v>
                </c:pt>
                <c:pt idx="8">
                  <c:v>9.4495992050787567</c:v>
                </c:pt>
                <c:pt idx="9">
                  <c:v>9.275708733911145</c:v>
                </c:pt>
                <c:pt idx="10">
                  <c:v>7.7700544816614414</c:v>
                </c:pt>
                <c:pt idx="11">
                  <c:v>7.6453172399827745</c:v>
                </c:pt>
                <c:pt idx="12">
                  <c:v>8.0653503852700918</c:v>
                </c:pt>
                <c:pt idx="13">
                  <c:v>9.1241808856731339</c:v>
                </c:pt>
                <c:pt idx="14">
                  <c:v>9.9001491040979896</c:v>
                </c:pt>
                <c:pt idx="15">
                  <c:v>8.2455197563813876</c:v>
                </c:pt>
                <c:pt idx="16">
                  <c:v>7.8743108998913485</c:v>
                </c:pt>
                <c:pt idx="17">
                  <c:v>7.660119562743982</c:v>
                </c:pt>
                <c:pt idx="18">
                  <c:v>7.2736816605987311</c:v>
                </c:pt>
                <c:pt idx="19">
                  <c:v>2.9487479264574392</c:v>
                </c:pt>
                <c:pt idx="20">
                  <c:v>3.2179386884303693</c:v>
                </c:pt>
                <c:pt idx="21">
                  <c:v>2.8041761794967797</c:v>
                </c:pt>
                <c:pt idx="22">
                  <c:v>2.9886742094166672</c:v>
                </c:pt>
                <c:pt idx="23">
                  <c:v>3.3270995558547884</c:v>
                </c:pt>
                <c:pt idx="24">
                  <c:v>3.3563927652289429</c:v>
                </c:pt>
                <c:pt idx="25">
                  <c:v>3.6882668939038168</c:v>
                </c:pt>
                <c:pt idx="26">
                  <c:v>3.7893854351681338</c:v>
                </c:pt>
                <c:pt idx="27">
                  <c:v>4.0178753748696359</c:v>
                </c:pt>
                <c:pt idx="28">
                  <c:v>4.6674100209703457</c:v>
                </c:pt>
                <c:pt idx="29">
                  <c:v>5.2881764298763461</c:v>
                </c:pt>
                <c:pt idx="30">
                  <c:v>4.8692129115099165</c:v>
                </c:pt>
                <c:pt idx="31">
                  <c:v>5.2961488111673996</c:v>
                </c:pt>
                <c:pt idx="32">
                  <c:v>4.8258436126233724</c:v>
                </c:pt>
                <c:pt idx="33">
                  <c:v>4.6132304347259669</c:v>
                </c:pt>
                <c:pt idx="34">
                  <c:v>4.8666122337879765</c:v>
                </c:pt>
                <c:pt idx="35">
                  <c:v>4.8081014243854066</c:v>
                </c:pt>
                <c:pt idx="36">
                  <c:v>4.3298085396212445</c:v>
                </c:pt>
                <c:pt idx="37">
                  <c:v>3.8539529726993131</c:v>
                </c:pt>
                <c:pt idx="38">
                  <c:v>4.4790491589298389</c:v>
                </c:pt>
                <c:pt idx="39">
                  <c:v>4.3472434207626831</c:v>
                </c:pt>
                <c:pt idx="40">
                  <c:v>4.0034759120483407</c:v>
                </c:pt>
                <c:pt idx="41">
                  <c:v>3.9740752367456778</c:v>
                </c:pt>
                <c:pt idx="42">
                  <c:v>3.9322206380136127</c:v>
                </c:pt>
                <c:pt idx="43">
                  <c:v>3.5023133747586517</c:v>
                </c:pt>
                <c:pt idx="44">
                  <c:v>4.0801445459217156</c:v>
                </c:pt>
                <c:pt idx="45">
                  <c:v>4.5216171648734313</c:v>
                </c:pt>
                <c:pt idx="46">
                  <c:v>4.4897501221838123</c:v>
                </c:pt>
                <c:pt idx="47">
                  <c:v>4.4231392606554651</c:v>
                </c:pt>
                <c:pt idx="48">
                  <c:v>4.4677211686910026</c:v>
                </c:pt>
                <c:pt idx="49">
                  <c:v>4.733874388245507</c:v>
                </c:pt>
                <c:pt idx="50">
                  <c:v>4.6925544178553968</c:v>
                </c:pt>
                <c:pt idx="51">
                  <c:v>4.2852400118037934</c:v>
                </c:pt>
                <c:pt idx="52">
                  <c:v>4.4349504391407297</c:v>
                </c:pt>
                <c:pt idx="53">
                  <c:v>4.5786179763476955</c:v>
                </c:pt>
                <c:pt idx="54">
                  <c:v>4.6624607836085392</c:v>
                </c:pt>
                <c:pt idx="55">
                  <c:v>4.7754095678496036</c:v>
                </c:pt>
                <c:pt idx="56">
                  <c:v>4.4494022291245914</c:v>
                </c:pt>
                <c:pt idx="57">
                  <c:v>3.7718394788941829</c:v>
                </c:pt>
                <c:pt idx="58">
                  <c:v>3.5541111114401382</c:v>
                </c:pt>
                <c:pt idx="59">
                  <c:v>3.2791716105080191</c:v>
                </c:pt>
                <c:pt idx="60">
                  <c:v>3.3827384952252388</c:v>
                </c:pt>
                <c:pt idx="61">
                  <c:v>2.8817537732683332</c:v>
                </c:pt>
                <c:pt idx="62">
                  <c:v>2.8531265096429252</c:v>
                </c:pt>
                <c:pt idx="63">
                  <c:v>2.8248155877921932</c:v>
                </c:pt>
                <c:pt idx="64">
                  <c:v>2.3860909602828784</c:v>
                </c:pt>
                <c:pt idx="65">
                  <c:v>1.9821179620802802</c:v>
                </c:pt>
                <c:pt idx="66">
                  <c:v>1.8978393865555698</c:v>
                </c:pt>
                <c:pt idx="67">
                  <c:v>1.5982344384003166</c:v>
                </c:pt>
                <c:pt idx="68">
                  <c:v>1.7694477288316661</c:v>
                </c:pt>
                <c:pt idx="69">
                  <c:v>2.6631498478715887</c:v>
                </c:pt>
                <c:pt idx="70">
                  <c:v>2.9940915740327796</c:v>
                </c:pt>
                <c:pt idx="71">
                  <c:v>3.1130176416126063</c:v>
                </c:pt>
                <c:pt idx="72">
                  <c:v>3.1494792379698677</c:v>
                </c:pt>
                <c:pt idx="73">
                  <c:v>3.1322609090107161</c:v>
                </c:pt>
                <c:pt idx="74">
                  <c:v>3.0271244438554921</c:v>
                </c:pt>
                <c:pt idx="75">
                  <c:v>3.3796074882932543</c:v>
                </c:pt>
                <c:pt idx="76">
                  <c:v>3.8654623000723376</c:v>
                </c:pt>
                <c:pt idx="77">
                  <c:v>4.2715881723707874</c:v>
                </c:pt>
                <c:pt idx="78">
                  <c:v>4.8157235760775645</c:v>
                </c:pt>
                <c:pt idx="79">
                  <c:v>5.1706834496256304</c:v>
                </c:pt>
                <c:pt idx="80">
                  <c:v>5.3397421775592537</c:v>
                </c:pt>
                <c:pt idx="81">
                  <c:v>6.253529674558763</c:v>
                </c:pt>
                <c:pt idx="82">
                  <c:v>6.9451918937877704</c:v>
                </c:pt>
                <c:pt idx="83">
                  <c:v>6.764712909343638</c:v>
                </c:pt>
                <c:pt idx="84">
                  <c:v>6.0427020690260758</c:v>
                </c:pt>
                <c:pt idx="85">
                  <c:v>5.0395683580949182</c:v>
                </c:pt>
                <c:pt idx="86">
                  <c:v>4.780518113861282</c:v>
                </c:pt>
                <c:pt idx="87">
                  <c:v>4.457895794117352</c:v>
                </c:pt>
                <c:pt idx="88">
                  <c:v>4.154980126099038</c:v>
                </c:pt>
                <c:pt idx="89">
                  <c:v>4.2353476726020434</c:v>
                </c:pt>
                <c:pt idx="90">
                  <c:v>4.0690557716214375</c:v>
                </c:pt>
                <c:pt idx="91">
                  <c:v>4.2643573970208788</c:v>
                </c:pt>
                <c:pt idx="92">
                  <c:v>4.597600871074544</c:v>
                </c:pt>
                <c:pt idx="93">
                  <c:v>4.4750399155944924</c:v>
                </c:pt>
                <c:pt idx="94">
                  <c:v>3.4364604458932386</c:v>
                </c:pt>
              </c:numCache>
            </c:numRef>
          </c:val>
        </c:ser>
        <c:ser>
          <c:idx val="6"/>
          <c:order val="1"/>
          <c:tx>
            <c:strRef>
              <c:f>Tabelle1!$A$3</c:f>
              <c:strCache>
                <c:ptCount val="1"/>
                <c:pt idx="0">
                  <c:v>ASIA-6</c:v>
                </c:pt>
              </c:strCache>
            </c:strRef>
          </c:tx>
          <c:spPr>
            <a:ln>
              <a:solidFill>
                <a:srgbClr val="9933FF"/>
              </a:solidFill>
            </a:ln>
          </c:spPr>
          <c:marker>
            <c:symbol val="none"/>
          </c:marker>
          <c:cat>
            <c:strRef>
              <c:f>Tabelle1!$B$1:$CT$1</c:f>
              <c:strCache>
                <c:ptCount val="97"/>
                <c:pt idx="0">
                  <c:v>2003M01</c:v>
                </c:pt>
                <c:pt idx="1">
                  <c:v>2003M02</c:v>
                </c:pt>
                <c:pt idx="2">
                  <c:v>2003M03</c:v>
                </c:pt>
                <c:pt idx="3">
                  <c:v>2003M04</c:v>
                </c:pt>
                <c:pt idx="4">
                  <c:v>2003M05</c:v>
                </c:pt>
                <c:pt idx="5">
                  <c:v>2003M06</c:v>
                </c:pt>
                <c:pt idx="6">
                  <c:v>2003M07</c:v>
                </c:pt>
                <c:pt idx="7">
                  <c:v>2003M08</c:v>
                </c:pt>
                <c:pt idx="8">
                  <c:v>2003M09</c:v>
                </c:pt>
                <c:pt idx="9">
                  <c:v>2003M10</c:v>
                </c:pt>
                <c:pt idx="10">
                  <c:v>2003M11</c:v>
                </c:pt>
                <c:pt idx="11">
                  <c:v>2003M12</c:v>
                </c:pt>
                <c:pt idx="12">
                  <c:v>2004M01</c:v>
                </c:pt>
                <c:pt idx="13">
                  <c:v>2004M02</c:v>
                </c:pt>
                <c:pt idx="14">
                  <c:v>2004M03</c:v>
                </c:pt>
                <c:pt idx="15">
                  <c:v>2004M04</c:v>
                </c:pt>
                <c:pt idx="16">
                  <c:v>2004M05</c:v>
                </c:pt>
                <c:pt idx="17">
                  <c:v>2004M06</c:v>
                </c:pt>
                <c:pt idx="18">
                  <c:v>2004M07</c:v>
                </c:pt>
                <c:pt idx="19">
                  <c:v>2004M08</c:v>
                </c:pt>
                <c:pt idx="20">
                  <c:v>2004M09</c:v>
                </c:pt>
                <c:pt idx="21">
                  <c:v>2004M10</c:v>
                </c:pt>
                <c:pt idx="22">
                  <c:v>2004M11</c:v>
                </c:pt>
                <c:pt idx="23">
                  <c:v>2004M12</c:v>
                </c:pt>
                <c:pt idx="24">
                  <c:v>2005M01</c:v>
                </c:pt>
                <c:pt idx="25">
                  <c:v>2005M02</c:v>
                </c:pt>
                <c:pt idx="26">
                  <c:v>2005M03</c:v>
                </c:pt>
                <c:pt idx="27">
                  <c:v>2005M04</c:v>
                </c:pt>
                <c:pt idx="28">
                  <c:v>2005M05</c:v>
                </c:pt>
                <c:pt idx="29">
                  <c:v>2005M06</c:v>
                </c:pt>
                <c:pt idx="30">
                  <c:v>2005M07</c:v>
                </c:pt>
                <c:pt idx="31">
                  <c:v>2005M08</c:v>
                </c:pt>
                <c:pt idx="32">
                  <c:v>2005M09</c:v>
                </c:pt>
                <c:pt idx="33">
                  <c:v>2005M10</c:v>
                </c:pt>
                <c:pt idx="34">
                  <c:v>2005M11</c:v>
                </c:pt>
                <c:pt idx="35">
                  <c:v>2005M12</c:v>
                </c:pt>
                <c:pt idx="36">
                  <c:v>2006M01</c:v>
                </c:pt>
                <c:pt idx="37">
                  <c:v>2006M02</c:v>
                </c:pt>
                <c:pt idx="38">
                  <c:v>2006M03</c:v>
                </c:pt>
                <c:pt idx="39">
                  <c:v>2006M04</c:v>
                </c:pt>
                <c:pt idx="40">
                  <c:v>2006M05</c:v>
                </c:pt>
                <c:pt idx="41">
                  <c:v>2006M06</c:v>
                </c:pt>
                <c:pt idx="42">
                  <c:v>2006M07</c:v>
                </c:pt>
                <c:pt idx="43">
                  <c:v>2006M08</c:v>
                </c:pt>
                <c:pt idx="44">
                  <c:v>2006M09</c:v>
                </c:pt>
                <c:pt idx="45">
                  <c:v>2006M10</c:v>
                </c:pt>
                <c:pt idx="46">
                  <c:v>2006M11</c:v>
                </c:pt>
                <c:pt idx="47">
                  <c:v>2006M12</c:v>
                </c:pt>
                <c:pt idx="48">
                  <c:v>2007M01</c:v>
                </c:pt>
                <c:pt idx="49">
                  <c:v>2007M02</c:v>
                </c:pt>
                <c:pt idx="50">
                  <c:v>2007M03</c:v>
                </c:pt>
                <c:pt idx="51">
                  <c:v>2007M04</c:v>
                </c:pt>
                <c:pt idx="52">
                  <c:v>2007M05</c:v>
                </c:pt>
                <c:pt idx="53">
                  <c:v>2007M06</c:v>
                </c:pt>
                <c:pt idx="54">
                  <c:v>2007M07</c:v>
                </c:pt>
                <c:pt idx="55">
                  <c:v>2007M08</c:v>
                </c:pt>
                <c:pt idx="56">
                  <c:v>2007M09</c:v>
                </c:pt>
                <c:pt idx="57">
                  <c:v>2007M10</c:v>
                </c:pt>
                <c:pt idx="58">
                  <c:v>2007M11</c:v>
                </c:pt>
                <c:pt idx="59">
                  <c:v>2007M12</c:v>
                </c:pt>
                <c:pt idx="60">
                  <c:v>2008M01</c:v>
                </c:pt>
                <c:pt idx="61">
                  <c:v>2008M02</c:v>
                </c:pt>
                <c:pt idx="62">
                  <c:v>2008M03</c:v>
                </c:pt>
                <c:pt idx="63">
                  <c:v>2008M04</c:v>
                </c:pt>
                <c:pt idx="64">
                  <c:v>2008M05</c:v>
                </c:pt>
                <c:pt idx="65">
                  <c:v>2008M06</c:v>
                </c:pt>
                <c:pt idx="66">
                  <c:v>2008M07</c:v>
                </c:pt>
                <c:pt idx="67">
                  <c:v>2008M08</c:v>
                </c:pt>
                <c:pt idx="68">
                  <c:v>2008M09</c:v>
                </c:pt>
                <c:pt idx="69">
                  <c:v>2008M10</c:v>
                </c:pt>
                <c:pt idx="70">
                  <c:v>2008M11</c:v>
                </c:pt>
                <c:pt idx="71">
                  <c:v>2008M12</c:v>
                </c:pt>
                <c:pt idx="72">
                  <c:v>2009M01</c:v>
                </c:pt>
                <c:pt idx="73">
                  <c:v>2009M02</c:v>
                </c:pt>
                <c:pt idx="74">
                  <c:v>2009M03</c:v>
                </c:pt>
                <c:pt idx="75">
                  <c:v>2009M04</c:v>
                </c:pt>
                <c:pt idx="76">
                  <c:v>2009M05</c:v>
                </c:pt>
                <c:pt idx="77">
                  <c:v>2009M06</c:v>
                </c:pt>
                <c:pt idx="78">
                  <c:v>2009M07</c:v>
                </c:pt>
                <c:pt idx="79">
                  <c:v>2009M08</c:v>
                </c:pt>
                <c:pt idx="80">
                  <c:v>2009M09</c:v>
                </c:pt>
                <c:pt idx="81">
                  <c:v>2009M10</c:v>
                </c:pt>
                <c:pt idx="82">
                  <c:v>2009M11</c:v>
                </c:pt>
                <c:pt idx="83">
                  <c:v>2009M12</c:v>
                </c:pt>
                <c:pt idx="84">
                  <c:v>2010M01</c:v>
                </c:pt>
                <c:pt idx="85">
                  <c:v>2010M02</c:v>
                </c:pt>
                <c:pt idx="86">
                  <c:v>2010M03</c:v>
                </c:pt>
                <c:pt idx="87">
                  <c:v>2010M04</c:v>
                </c:pt>
                <c:pt idx="88">
                  <c:v>2010M05</c:v>
                </c:pt>
                <c:pt idx="89">
                  <c:v>2010M06</c:v>
                </c:pt>
                <c:pt idx="90">
                  <c:v>2010M07</c:v>
                </c:pt>
                <c:pt idx="91">
                  <c:v>2010M08</c:v>
                </c:pt>
                <c:pt idx="92">
                  <c:v>2010M09</c:v>
                </c:pt>
                <c:pt idx="93">
                  <c:v>2010M10</c:v>
                </c:pt>
                <c:pt idx="94">
                  <c:v>2010M11</c:v>
                </c:pt>
                <c:pt idx="95">
                  <c:v>2010M12</c:v>
                </c:pt>
                <c:pt idx="96">
                  <c:v>2011M01</c:v>
                </c:pt>
              </c:strCache>
            </c:strRef>
          </c:cat>
          <c:val>
            <c:numRef>
              <c:f>Tabelle1!$B$3:$CT$3</c:f>
              <c:numCache>
                <c:formatCode>General</c:formatCode>
                <c:ptCount val="97"/>
                <c:pt idx="0">
                  <c:v>5.3981814318522225</c:v>
                </c:pt>
                <c:pt idx="1">
                  <c:v>5.4241841400066599</c:v>
                </c:pt>
                <c:pt idx="2">
                  <c:v>4.9555207898675633</c:v>
                </c:pt>
                <c:pt idx="3">
                  <c:v>5.2372769665847754</c:v>
                </c:pt>
                <c:pt idx="4">
                  <c:v>5.1237092964884745</c:v>
                </c:pt>
                <c:pt idx="5">
                  <c:v>4.0436508760053655</c:v>
                </c:pt>
                <c:pt idx="6">
                  <c:v>4.3833288999256412</c:v>
                </c:pt>
                <c:pt idx="7">
                  <c:v>4.6272985039172045</c:v>
                </c:pt>
                <c:pt idx="8">
                  <c:v>5.0099798783776297</c:v>
                </c:pt>
                <c:pt idx="9">
                  <c:v>4.3291298525031916</c:v>
                </c:pt>
                <c:pt idx="10">
                  <c:v>4.7856403363684787</c:v>
                </c:pt>
                <c:pt idx="11">
                  <c:v>5.1185405858026414</c:v>
                </c:pt>
                <c:pt idx="12">
                  <c:v>5.6528967857468473</c:v>
                </c:pt>
                <c:pt idx="13">
                  <c:v>5.8231890796787118</c:v>
                </c:pt>
                <c:pt idx="14">
                  <c:v>6.2290424723368911</c:v>
                </c:pt>
                <c:pt idx="15">
                  <c:v>6.5557140441318777</c:v>
                </c:pt>
                <c:pt idx="16">
                  <c:v>6.5602651901917124</c:v>
                </c:pt>
                <c:pt idx="17">
                  <c:v>5.2161182337025664</c:v>
                </c:pt>
                <c:pt idx="18">
                  <c:v>4.6983804796485655</c:v>
                </c:pt>
                <c:pt idx="19">
                  <c:v>4.6335015527505155</c:v>
                </c:pt>
                <c:pt idx="20">
                  <c:v>4.9314580210524124</c:v>
                </c:pt>
                <c:pt idx="21">
                  <c:v>5.0846121710605727</c:v>
                </c:pt>
                <c:pt idx="22">
                  <c:v>5.2086682688116834</c:v>
                </c:pt>
                <c:pt idx="23">
                  <c:v>5.3020134905510528</c:v>
                </c:pt>
                <c:pt idx="24">
                  <c:v>4.0955477609348234</c:v>
                </c:pt>
                <c:pt idx="25">
                  <c:v>3.9678947670983846</c:v>
                </c:pt>
                <c:pt idx="26">
                  <c:v>3.6780438389841787</c:v>
                </c:pt>
                <c:pt idx="27">
                  <c:v>3.6561756924011677</c:v>
                </c:pt>
                <c:pt idx="28">
                  <c:v>2.8358203676928726</c:v>
                </c:pt>
                <c:pt idx="29">
                  <c:v>2.9384688221880131</c:v>
                </c:pt>
                <c:pt idx="30">
                  <c:v>2.8744586885757268</c:v>
                </c:pt>
                <c:pt idx="31">
                  <c:v>2.906738495847017</c:v>
                </c:pt>
                <c:pt idx="32">
                  <c:v>2.6740800156999285</c:v>
                </c:pt>
                <c:pt idx="33">
                  <c:v>1.4618516860821833</c:v>
                </c:pt>
                <c:pt idx="34">
                  <c:v>1.7133797687223971</c:v>
                </c:pt>
                <c:pt idx="35">
                  <c:v>1.1543183757885684</c:v>
                </c:pt>
                <c:pt idx="36">
                  <c:v>1.1401645734907779</c:v>
                </c:pt>
                <c:pt idx="37">
                  <c:v>1.1256560504014879</c:v>
                </c:pt>
                <c:pt idx="38">
                  <c:v>1.5144300318586521</c:v>
                </c:pt>
                <c:pt idx="39">
                  <c:v>1.5251787876972078</c:v>
                </c:pt>
                <c:pt idx="40">
                  <c:v>1.219532857608951</c:v>
                </c:pt>
                <c:pt idx="41">
                  <c:v>1.4496647844368256</c:v>
                </c:pt>
                <c:pt idx="42">
                  <c:v>1.8822607480105944</c:v>
                </c:pt>
                <c:pt idx="43">
                  <c:v>2.1647988733319212</c:v>
                </c:pt>
                <c:pt idx="44">
                  <c:v>2.5202694191813522</c:v>
                </c:pt>
                <c:pt idx="45">
                  <c:v>4.0606002206572755</c:v>
                </c:pt>
                <c:pt idx="46">
                  <c:v>4.1464715188849395</c:v>
                </c:pt>
                <c:pt idx="47">
                  <c:v>4.6019748630070048</c:v>
                </c:pt>
                <c:pt idx="48">
                  <c:v>4.392350134660771</c:v>
                </c:pt>
                <c:pt idx="49">
                  <c:v>4.2938540901046434</c:v>
                </c:pt>
                <c:pt idx="50">
                  <c:v>4.2677780015940838</c:v>
                </c:pt>
                <c:pt idx="51">
                  <c:v>4.1752482728593074</c:v>
                </c:pt>
                <c:pt idx="52">
                  <c:v>4.4406788587977815</c:v>
                </c:pt>
                <c:pt idx="53">
                  <c:v>4.5655991521562855</c:v>
                </c:pt>
                <c:pt idx="54">
                  <c:v>4.8366452993690334</c:v>
                </c:pt>
                <c:pt idx="55">
                  <c:v>5.0757531373281823</c:v>
                </c:pt>
                <c:pt idx="56">
                  <c:v>4.7926083033030524</c:v>
                </c:pt>
                <c:pt idx="57">
                  <c:v>4.4676979921224964</c:v>
                </c:pt>
                <c:pt idx="58">
                  <c:v>3.9491551251850767</c:v>
                </c:pt>
                <c:pt idx="59">
                  <c:v>3.5775239418090212</c:v>
                </c:pt>
                <c:pt idx="60">
                  <c:v>2.9836058633421914</c:v>
                </c:pt>
                <c:pt idx="61">
                  <c:v>2.4536415266135427</c:v>
                </c:pt>
                <c:pt idx="62">
                  <c:v>2.0724779241885249</c:v>
                </c:pt>
                <c:pt idx="63">
                  <c:v>1.1478161351404566</c:v>
                </c:pt>
                <c:pt idx="64">
                  <c:v>0.15701374656571676</c:v>
                </c:pt>
                <c:pt idx="65">
                  <c:v>-0.49272833422238038</c:v>
                </c:pt>
                <c:pt idx="66">
                  <c:v>-1.0059687142411378</c:v>
                </c:pt>
                <c:pt idx="67">
                  <c:v>-6.0973484357273934E-2</c:v>
                </c:pt>
                <c:pt idx="68">
                  <c:v>0.32479805472617879</c:v>
                </c:pt>
                <c:pt idx="69">
                  <c:v>0.87192436625820247</c:v>
                </c:pt>
                <c:pt idx="70">
                  <c:v>1.7963190748369102</c:v>
                </c:pt>
                <c:pt idx="71">
                  <c:v>2.4134074750078129</c:v>
                </c:pt>
                <c:pt idx="72">
                  <c:v>2.7362330954382927</c:v>
                </c:pt>
                <c:pt idx="73">
                  <c:v>2.5693437835151571</c:v>
                </c:pt>
                <c:pt idx="74">
                  <c:v>2.7554365305647734</c:v>
                </c:pt>
                <c:pt idx="75">
                  <c:v>2.6827320865119284</c:v>
                </c:pt>
                <c:pt idx="76">
                  <c:v>4.0276431453434034</c:v>
                </c:pt>
                <c:pt idx="77">
                  <c:v>4.4671688385668755</c:v>
                </c:pt>
                <c:pt idx="78">
                  <c:v>5.0570040547600765</c:v>
                </c:pt>
                <c:pt idx="79">
                  <c:v>4.2207388578028455</c:v>
                </c:pt>
                <c:pt idx="80">
                  <c:v>4.0825082390363345</c:v>
                </c:pt>
                <c:pt idx="81">
                  <c:v>3.7341836503106252</c:v>
                </c:pt>
                <c:pt idx="82">
                  <c:v>3.0280636604167972</c:v>
                </c:pt>
                <c:pt idx="83">
                  <c:v>1.5006458371940539</c:v>
                </c:pt>
                <c:pt idx="84">
                  <c:v>0.83536947053430688</c:v>
                </c:pt>
                <c:pt idx="85">
                  <c:v>0.60663833630310082</c:v>
                </c:pt>
                <c:pt idx="86">
                  <c:v>0.84798275543449564</c:v>
                </c:pt>
                <c:pt idx="87">
                  <c:v>0.65376809626527999</c:v>
                </c:pt>
                <c:pt idx="88">
                  <c:v>0.7441359359500439</c:v>
                </c:pt>
                <c:pt idx="89">
                  <c:v>0.81144634938048055</c:v>
                </c:pt>
                <c:pt idx="90">
                  <c:v>-0.40100799195598136</c:v>
                </c:pt>
                <c:pt idx="91">
                  <c:v>-0.53189232299051525</c:v>
                </c:pt>
                <c:pt idx="92">
                  <c:v>-0.65668507364841566</c:v>
                </c:pt>
                <c:pt idx="93">
                  <c:v>-1.0992349094297225</c:v>
                </c:pt>
                <c:pt idx="94">
                  <c:v>-1.074176105672902</c:v>
                </c:pt>
                <c:pt idx="95">
                  <c:v>-1.239410399432711</c:v>
                </c:pt>
              </c:numCache>
            </c:numRef>
          </c:val>
        </c:ser>
        <c:ser>
          <c:idx val="7"/>
          <c:order val="2"/>
          <c:tx>
            <c:strRef>
              <c:f>Tabelle1!$A$4</c:f>
              <c:strCache>
                <c:ptCount val="1"/>
                <c:pt idx="0">
                  <c:v>MENA-6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Tabelle1!$B$1:$CT$1</c:f>
              <c:strCache>
                <c:ptCount val="97"/>
                <c:pt idx="0">
                  <c:v>2003M01</c:v>
                </c:pt>
                <c:pt idx="1">
                  <c:v>2003M02</c:v>
                </c:pt>
                <c:pt idx="2">
                  <c:v>2003M03</c:v>
                </c:pt>
                <c:pt idx="3">
                  <c:v>2003M04</c:v>
                </c:pt>
                <c:pt idx="4">
                  <c:v>2003M05</c:v>
                </c:pt>
                <c:pt idx="5">
                  <c:v>2003M06</c:v>
                </c:pt>
                <c:pt idx="6">
                  <c:v>2003M07</c:v>
                </c:pt>
                <c:pt idx="7">
                  <c:v>2003M08</c:v>
                </c:pt>
                <c:pt idx="8">
                  <c:v>2003M09</c:v>
                </c:pt>
                <c:pt idx="9">
                  <c:v>2003M10</c:v>
                </c:pt>
                <c:pt idx="10">
                  <c:v>2003M11</c:v>
                </c:pt>
                <c:pt idx="11">
                  <c:v>2003M12</c:v>
                </c:pt>
                <c:pt idx="12">
                  <c:v>2004M01</c:v>
                </c:pt>
                <c:pt idx="13">
                  <c:v>2004M02</c:v>
                </c:pt>
                <c:pt idx="14">
                  <c:v>2004M03</c:v>
                </c:pt>
                <c:pt idx="15">
                  <c:v>2004M04</c:v>
                </c:pt>
                <c:pt idx="16">
                  <c:v>2004M05</c:v>
                </c:pt>
                <c:pt idx="17">
                  <c:v>2004M06</c:v>
                </c:pt>
                <c:pt idx="18">
                  <c:v>2004M07</c:v>
                </c:pt>
                <c:pt idx="19">
                  <c:v>2004M08</c:v>
                </c:pt>
                <c:pt idx="20">
                  <c:v>2004M09</c:v>
                </c:pt>
                <c:pt idx="21">
                  <c:v>2004M10</c:v>
                </c:pt>
                <c:pt idx="22">
                  <c:v>2004M11</c:v>
                </c:pt>
                <c:pt idx="23">
                  <c:v>2004M12</c:v>
                </c:pt>
                <c:pt idx="24">
                  <c:v>2005M01</c:v>
                </c:pt>
                <c:pt idx="25">
                  <c:v>2005M02</c:v>
                </c:pt>
                <c:pt idx="26">
                  <c:v>2005M03</c:v>
                </c:pt>
                <c:pt idx="27">
                  <c:v>2005M04</c:v>
                </c:pt>
                <c:pt idx="28">
                  <c:v>2005M05</c:v>
                </c:pt>
                <c:pt idx="29">
                  <c:v>2005M06</c:v>
                </c:pt>
                <c:pt idx="30">
                  <c:v>2005M07</c:v>
                </c:pt>
                <c:pt idx="31">
                  <c:v>2005M08</c:v>
                </c:pt>
                <c:pt idx="32">
                  <c:v>2005M09</c:v>
                </c:pt>
                <c:pt idx="33">
                  <c:v>2005M10</c:v>
                </c:pt>
                <c:pt idx="34">
                  <c:v>2005M11</c:v>
                </c:pt>
                <c:pt idx="35">
                  <c:v>2005M12</c:v>
                </c:pt>
                <c:pt idx="36">
                  <c:v>2006M01</c:v>
                </c:pt>
                <c:pt idx="37">
                  <c:v>2006M02</c:v>
                </c:pt>
                <c:pt idx="38">
                  <c:v>2006M03</c:v>
                </c:pt>
                <c:pt idx="39">
                  <c:v>2006M04</c:v>
                </c:pt>
                <c:pt idx="40">
                  <c:v>2006M05</c:v>
                </c:pt>
                <c:pt idx="41">
                  <c:v>2006M06</c:v>
                </c:pt>
                <c:pt idx="42">
                  <c:v>2006M07</c:v>
                </c:pt>
                <c:pt idx="43">
                  <c:v>2006M08</c:v>
                </c:pt>
                <c:pt idx="44">
                  <c:v>2006M09</c:v>
                </c:pt>
                <c:pt idx="45">
                  <c:v>2006M10</c:v>
                </c:pt>
                <c:pt idx="46">
                  <c:v>2006M11</c:v>
                </c:pt>
                <c:pt idx="47">
                  <c:v>2006M12</c:v>
                </c:pt>
                <c:pt idx="48">
                  <c:v>2007M01</c:v>
                </c:pt>
                <c:pt idx="49">
                  <c:v>2007M02</c:v>
                </c:pt>
                <c:pt idx="50">
                  <c:v>2007M03</c:v>
                </c:pt>
                <c:pt idx="51">
                  <c:v>2007M04</c:v>
                </c:pt>
                <c:pt idx="52">
                  <c:v>2007M05</c:v>
                </c:pt>
                <c:pt idx="53">
                  <c:v>2007M06</c:v>
                </c:pt>
                <c:pt idx="54">
                  <c:v>2007M07</c:v>
                </c:pt>
                <c:pt idx="55">
                  <c:v>2007M08</c:v>
                </c:pt>
                <c:pt idx="56">
                  <c:v>2007M09</c:v>
                </c:pt>
                <c:pt idx="57">
                  <c:v>2007M10</c:v>
                </c:pt>
                <c:pt idx="58">
                  <c:v>2007M11</c:v>
                </c:pt>
                <c:pt idx="59">
                  <c:v>2007M12</c:v>
                </c:pt>
                <c:pt idx="60">
                  <c:v>2008M01</c:v>
                </c:pt>
                <c:pt idx="61">
                  <c:v>2008M02</c:v>
                </c:pt>
                <c:pt idx="62">
                  <c:v>2008M03</c:v>
                </c:pt>
                <c:pt idx="63">
                  <c:v>2008M04</c:v>
                </c:pt>
                <c:pt idx="64">
                  <c:v>2008M05</c:v>
                </c:pt>
                <c:pt idx="65">
                  <c:v>2008M06</c:v>
                </c:pt>
                <c:pt idx="66">
                  <c:v>2008M07</c:v>
                </c:pt>
                <c:pt idx="67">
                  <c:v>2008M08</c:v>
                </c:pt>
                <c:pt idx="68">
                  <c:v>2008M09</c:v>
                </c:pt>
                <c:pt idx="69">
                  <c:v>2008M10</c:v>
                </c:pt>
                <c:pt idx="70">
                  <c:v>2008M11</c:v>
                </c:pt>
                <c:pt idx="71">
                  <c:v>2008M12</c:v>
                </c:pt>
                <c:pt idx="72">
                  <c:v>2009M01</c:v>
                </c:pt>
                <c:pt idx="73">
                  <c:v>2009M02</c:v>
                </c:pt>
                <c:pt idx="74">
                  <c:v>2009M03</c:v>
                </c:pt>
                <c:pt idx="75">
                  <c:v>2009M04</c:v>
                </c:pt>
                <c:pt idx="76">
                  <c:v>2009M05</c:v>
                </c:pt>
                <c:pt idx="77">
                  <c:v>2009M06</c:v>
                </c:pt>
                <c:pt idx="78">
                  <c:v>2009M07</c:v>
                </c:pt>
                <c:pt idx="79">
                  <c:v>2009M08</c:v>
                </c:pt>
                <c:pt idx="80">
                  <c:v>2009M09</c:v>
                </c:pt>
                <c:pt idx="81">
                  <c:v>2009M10</c:v>
                </c:pt>
                <c:pt idx="82">
                  <c:v>2009M11</c:v>
                </c:pt>
                <c:pt idx="83">
                  <c:v>2009M12</c:v>
                </c:pt>
                <c:pt idx="84">
                  <c:v>2010M01</c:v>
                </c:pt>
                <c:pt idx="85">
                  <c:v>2010M02</c:v>
                </c:pt>
                <c:pt idx="86">
                  <c:v>2010M03</c:v>
                </c:pt>
                <c:pt idx="87">
                  <c:v>2010M04</c:v>
                </c:pt>
                <c:pt idx="88">
                  <c:v>2010M05</c:v>
                </c:pt>
                <c:pt idx="89">
                  <c:v>2010M06</c:v>
                </c:pt>
                <c:pt idx="90">
                  <c:v>2010M07</c:v>
                </c:pt>
                <c:pt idx="91">
                  <c:v>2010M08</c:v>
                </c:pt>
                <c:pt idx="92">
                  <c:v>2010M09</c:v>
                </c:pt>
                <c:pt idx="93">
                  <c:v>2010M10</c:v>
                </c:pt>
                <c:pt idx="94">
                  <c:v>2010M11</c:v>
                </c:pt>
                <c:pt idx="95">
                  <c:v>2010M12</c:v>
                </c:pt>
                <c:pt idx="96">
                  <c:v>2011M01</c:v>
                </c:pt>
              </c:strCache>
            </c:strRef>
          </c:cat>
          <c:val>
            <c:numRef>
              <c:f>Tabelle1!$B$4:$CT$4</c:f>
            </c:numRef>
          </c:val>
        </c:ser>
        <c:ser>
          <c:idx val="4"/>
          <c:order val="3"/>
          <c:tx>
            <c:strRef>
              <c:f>Tabelle1!$A$5</c:f>
              <c:strCache>
                <c:ptCount val="1"/>
                <c:pt idx="0">
                  <c:v>EU-COH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strRef>
              <c:f>Tabelle1!$B$1:$CT$1</c:f>
              <c:strCache>
                <c:ptCount val="97"/>
                <c:pt idx="0">
                  <c:v>2003M01</c:v>
                </c:pt>
                <c:pt idx="1">
                  <c:v>2003M02</c:v>
                </c:pt>
                <c:pt idx="2">
                  <c:v>2003M03</c:v>
                </c:pt>
                <c:pt idx="3">
                  <c:v>2003M04</c:v>
                </c:pt>
                <c:pt idx="4">
                  <c:v>2003M05</c:v>
                </c:pt>
                <c:pt idx="5">
                  <c:v>2003M06</c:v>
                </c:pt>
                <c:pt idx="6">
                  <c:v>2003M07</c:v>
                </c:pt>
                <c:pt idx="7">
                  <c:v>2003M08</c:v>
                </c:pt>
                <c:pt idx="8">
                  <c:v>2003M09</c:v>
                </c:pt>
                <c:pt idx="9">
                  <c:v>2003M10</c:v>
                </c:pt>
                <c:pt idx="10">
                  <c:v>2003M11</c:v>
                </c:pt>
                <c:pt idx="11">
                  <c:v>2003M12</c:v>
                </c:pt>
                <c:pt idx="12">
                  <c:v>2004M01</c:v>
                </c:pt>
                <c:pt idx="13">
                  <c:v>2004M02</c:v>
                </c:pt>
                <c:pt idx="14">
                  <c:v>2004M03</c:v>
                </c:pt>
                <c:pt idx="15">
                  <c:v>2004M04</c:v>
                </c:pt>
                <c:pt idx="16">
                  <c:v>2004M05</c:v>
                </c:pt>
                <c:pt idx="17">
                  <c:v>2004M06</c:v>
                </c:pt>
                <c:pt idx="18">
                  <c:v>2004M07</c:v>
                </c:pt>
                <c:pt idx="19">
                  <c:v>2004M08</c:v>
                </c:pt>
                <c:pt idx="20">
                  <c:v>2004M09</c:v>
                </c:pt>
                <c:pt idx="21">
                  <c:v>2004M10</c:v>
                </c:pt>
                <c:pt idx="22">
                  <c:v>2004M11</c:v>
                </c:pt>
                <c:pt idx="23">
                  <c:v>2004M12</c:v>
                </c:pt>
                <c:pt idx="24">
                  <c:v>2005M01</c:v>
                </c:pt>
                <c:pt idx="25">
                  <c:v>2005M02</c:v>
                </c:pt>
                <c:pt idx="26">
                  <c:v>2005M03</c:v>
                </c:pt>
                <c:pt idx="27">
                  <c:v>2005M04</c:v>
                </c:pt>
                <c:pt idx="28">
                  <c:v>2005M05</c:v>
                </c:pt>
                <c:pt idx="29">
                  <c:v>2005M06</c:v>
                </c:pt>
                <c:pt idx="30">
                  <c:v>2005M07</c:v>
                </c:pt>
                <c:pt idx="31">
                  <c:v>2005M08</c:v>
                </c:pt>
                <c:pt idx="32">
                  <c:v>2005M09</c:v>
                </c:pt>
                <c:pt idx="33">
                  <c:v>2005M10</c:v>
                </c:pt>
                <c:pt idx="34">
                  <c:v>2005M11</c:v>
                </c:pt>
                <c:pt idx="35">
                  <c:v>2005M12</c:v>
                </c:pt>
                <c:pt idx="36">
                  <c:v>2006M01</c:v>
                </c:pt>
                <c:pt idx="37">
                  <c:v>2006M02</c:v>
                </c:pt>
                <c:pt idx="38">
                  <c:v>2006M03</c:v>
                </c:pt>
                <c:pt idx="39">
                  <c:v>2006M04</c:v>
                </c:pt>
                <c:pt idx="40">
                  <c:v>2006M05</c:v>
                </c:pt>
                <c:pt idx="41">
                  <c:v>2006M06</c:v>
                </c:pt>
                <c:pt idx="42">
                  <c:v>2006M07</c:v>
                </c:pt>
                <c:pt idx="43">
                  <c:v>2006M08</c:v>
                </c:pt>
                <c:pt idx="44">
                  <c:v>2006M09</c:v>
                </c:pt>
                <c:pt idx="45">
                  <c:v>2006M10</c:v>
                </c:pt>
                <c:pt idx="46">
                  <c:v>2006M11</c:v>
                </c:pt>
                <c:pt idx="47">
                  <c:v>2006M12</c:v>
                </c:pt>
                <c:pt idx="48">
                  <c:v>2007M01</c:v>
                </c:pt>
                <c:pt idx="49">
                  <c:v>2007M02</c:v>
                </c:pt>
                <c:pt idx="50">
                  <c:v>2007M03</c:v>
                </c:pt>
                <c:pt idx="51">
                  <c:v>2007M04</c:v>
                </c:pt>
                <c:pt idx="52">
                  <c:v>2007M05</c:v>
                </c:pt>
                <c:pt idx="53">
                  <c:v>2007M06</c:v>
                </c:pt>
                <c:pt idx="54">
                  <c:v>2007M07</c:v>
                </c:pt>
                <c:pt idx="55">
                  <c:v>2007M08</c:v>
                </c:pt>
                <c:pt idx="56">
                  <c:v>2007M09</c:v>
                </c:pt>
                <c:pt idx="57">
                  <c:v>2007M10</c:v>
                </c:pt>
                <c:pt idx="58">
                  <c:v>2007M11</c:v>
                </c:pt>
                <c:pt idx="59">
                  <c:v>2007M12</c:v>
                </c:pt>
                <c:pt idx="60">
                  <c:v>2008M01</c:v>
                </c:pt>
                <c:pt idx="61">
                  <c:v>2008M02</c:v>
                </c:pt>
                <c:pt idx="62">
                  <c:v>2008M03</c:v>
                </c:pt>
                <c:pt idx="63">
                  <c:v>2008M04</c:v>
                </c:pt>
                <c:pt idx="64">
                  <c:v>2008M05</c:v>
                </c:pt>
                <c:pt idx="65">
                  <c:v>2008M06</c:v>
                </c:pt>
                <c:pt idx="66">
                  <c:v>2008M07</c:v>
                </c:pt>
                <c:pt idx="67">
                  <c:v>2008M08</c:v>
                </c:pt>
                <c:pt idx="68">
                  <c:v>2008M09</c:v>
                </c:pt>
                <c:pt idx="69">
                  <c:v>2008M10</c:v>
                </c:pt>
                <c:pt idx="70">
                  <c:v>2008M11</c:v>
                </c:pt>
                <c:pt idx="71">
                  <c:v>2008M12</c:v>
                </c:pt>
                <c:pt idx="72">
                  <c:v>2009M01</c:v>
                </c:pt>
                <c:pt idx="73">
                  <c:v>2009M02</c:v>
                </c:pt>
                <c:pt idx="74">
                  <c:v>2009M03</c:v>
                </c:pt>
                <c:pt idx="75">
                  <c:v>2009M04</c:v>
                </c:pt>
                <c:pt idx="76">
                  <c:v>2009M05</c:v>
                </c:pt>
                <c:pt idx="77">
                  <c:v>2009M06</c:v>
                </c:pt>
                <c:pt idx="78">
                  <c:v>2009M07</c:v>
                </c:pt>
                <c:pt idx="79">
                  <c:v>2009M08</c:v>
                </c:pt>
                <c:pt idx="80">
                  <c:v>2009M09</c:v>
                </c:pt>
                <c:pt idx="81">
                  <c:v>2009M10</c:v>
                </c:pt>
                <c:pt idx="82">
                  <c:v>2009M11</c:v>
                </c:pt>
                <c:pt idx="83">
                  <c:v>2009M12</c:v>
                </c:pt>
                <c:pt idx="84">
                  <c:v>2010M01</c:v>
                </c:pt>
                <c:pt idx="85">
                  <c:v>2010M02</c:v>
                </c:pt>
                <c:pt idx="86">
                  <c:v>2010M03</c:v>
                </c:pt>
                <c:pt idx="87">
                  <c:v>2010M04</c:v>
                </c:pt>
                <c:pt idx="88">
                  <c:v>2010M05</c:v>
                </c:pt>
                <c:pt idx="89">
                  <c:v>2010M06</c:v>
                </c:pt>
                <c:pt idx="90">
                  <c:v>2010M07</c:v>
                </c:pt>
                <c:pt idx="91">
                  <c:v>2010M08</c:v>
                </c:pt>
                <c:pt idx="92">
                  <c:v>2010M09</c:v>
                </c:pt>
                <c:pt idx="93">
                  <c:v>2010M10</c:v>
                </c:pt>
                <c:pt idx="94">
                  <c:v>2010M11</c:v>
                </c:pt>
                <c:pt idx="95">
                  <c:v>2010M12</c:v>
                </c:pt>
                <c:pt idx="96">
                  <c:v>2011M01</c:v>
                </c:pt>
              </c:strCache>
            </c:strRef>
          </c:cat>
          <c:val>
            <c:numRef>
              <c:f>Tabelle1!$B$5:$CT$5</c:f>
              <c:numCache>
                <c:formatCode>General</c:formatCode>
                <c:ptCount val="97"/>
                <c:pt idx="0">
                  <c:v>-3.7817267504743244</c:v>
                </c:pt>
                <c:pt idx="1">
                  <c:v>-4.2031446591158641</c:v>
                </c:pt>
                <c:pt idx="2">
                  <c:v>-3.9770029356619627</c:v>
                </c:pt>
                <c:pt idx="3">
                  <c:v>-3.5320963348091992</c:v>
                </c:pt>
                <c:pt idx="4">
                  <c:v>-3.3564799281435467</c:v>
                </c:pt>
                <c:pt idx="5">
                  <c:v>-3.2260823333720077</c:v>
                </c:pt>
                <c:pt idx="6">
                  <c:v>-3.0126098094444167</c:v>
                </c:pt>
                <c:pt idx="7">
                  <c:v>-3.0047467750898562</c:v>
                </c:pt>
                <c:pt idx="8">
                  <c:v>-2.9681132572738402</c:v>
                </c:pt>
                <c:pt idx="9">
                  <c:v>-2.6828743469797871</c:v>
                </c:pt>
                <c:pt idx="10">
                  <c:v>-2.5963039947009787</c:v>
                </c:pt>
                <c:pt idx="11">
                  <c:v>-2.4238563719951207</c:v>
                </c:pt>
                <c:pt idx="12">
                  <c:v>-2.24493226885741</c:v>
                </c:pt>
                <c:pt idx="13">
                  <c:v>-2.0574116226747488</c:v>
                </c:pt>
                <c:pt idx="14">
                  <c:v>-2.0571797503268492</c:v>
                </c:pt>
                <c:pt idx="15">
                  <c:v>-2.2800204110678912</c:v>
                </c:pt>
                <c:pt idx="16">
                  <c:v>-2.540113288131236</c:v>
                </c:pt>
                <c:pt idx="17">
                  <c:v>-2.7404810184085009</c:v>
                </c:pt>
                <c:pt idx="18">
                  <c:v>-2.8755108327480379</c:v>
                </c:pt>
                <c:pt idx="19">
                  <c:v>-2.6796218636700608</c:v>
                </c:pt>
                <c:pt idx="20">
                  <c:v>-2.6037874943676482</c:v>
                </c:pt>
                <c:pt idx="21">
                  <c:v>-2.8280258844503621</c:v>
                </c:pt>
                <c:pt idx="22">
                  <c:v>-2.9231072388151262</c:v>
                </c:pt>
                <c:pt idx="23">
                  <c:v>-2.7768132801636427</c:v>
                </c:pt>
                <c:pt idx="24">
                  <c:v>-2.7621982334426001</c:v>
                </c:pt>
                <c:pt idx="25">
                  <c:v>-2.6345712114567492</c:v>
                </c:pt>
                <c:pt idx="26">
                  <c:v>-2.5856146769726602</c:v>
                </c:pt>
                <c:pt idx="27">
                  <c:v>-2.71085020178948</c:v>
                </c:pt>
                <c:pt idx="28">
                  <c:v>-2.5495707293306182</c:v>
                </c:pt>
                <c:pt idx="29">
                  <c:v>-2.4740276795953542</c:v>
                </c:pt>
                <c:pt idx="30">
                  <c:v>-2.8593781701566177</c:v>
                </c:pt>
                <c:pt idx="31">
                  <c:v>-2.900398731383266</c:v>
                </c:pt>
                <c:pt idx="32">
                  <c:v>-3.2678427285000602</c:v>
                </c:pt>
                <c:pt idx="33">
                  <c:v>-3.1693265826390395</c:v>
                </c:pt>
                <c:pt idx="34">
                  <c:v>-2.9556086532235373</c:v>
                </c:pt>
                <c:pt idx="35">
                  <c:v>-3.0096641725694546</c:v>
                </c:pt>
                <c:pt idx="36">
                  <c:v>-3.1660519001225857</c:v>
                </c:pt>
                <c:pt idx="37">
                  <c:v>-3.2172491562529602</c:v>
                </c:pt>
                <c:pt idx="38">
                  <c:v>-3.3188698072220788</c:v>
                </c:pt>
                <c:pt idx="39">
                  <c:v>-3.3341101938668567</c:v>
                </c:pt>
                <c:pt idx="40">
                  <c:v>-3.3797756593851767</c:v>
                </c:pt>
                <c:pt idx="41">
                  <c:v>-3.3618386642625744</c:v>
                </c:pt>
                <c:pt idx="42">
                  <c:v>-3.4549504268805777</c:v>
                </c:pt>
                <c:pt idx="43">
                  <c:v>-3.5151919061089432</c:v>
                </c:pt>
                <c:pt idx="44">
                  <c:v>-3.1176158470398718</c:v>
                </c:pt>
                <c:pt idx="45">
                  <c:v>-2.8809842882802212</c:v>
                </c:pt>
                <c:pt idx="46">
                  <c:v>-2.9902708454848237</c:v>
                </c:pt>
                <c:pt idx="47">
                  <c:v>-3.1251456928855887</c:v>
                </c:pt>
                <c:pt idx="48">
                  <c:v>-3.1157929424021011</c:v>
                </c:pt>
                <c:pt idx="49">
                  <c:v>-2.9690863026360552</c:v>
                </c:pt>
                <c:pt idx="50">
                  <c:v>-3.2045814705328892</c:v>
                </c:pt>
                <c:pt idx="51">
                  <c:v>-3.2728088331634395</c:v>
                </c:pt>
                <c:pt idx="52">
                  <c:v>-3.208651630219272</c:v>
                </c:pt>
                <c:pt idx="53">
                  <c:v>-3.2014813785002052</c:v>
                </c:pt>
                <c:pt idx="54">
                  <c:v>-3.087879580153146</c:v>
                </c:pt>
                <c:pt idx="55">
                  <c:v>-2.7605686779632244</c:v>
                </c:pt>
                <c:pt idx="56">
                  <c:v>-2.9907719987865442</c:v>
                </c:pt>
                <c:pt idx="57">
                  <c:v>-3.3612471952820187</c:v>
                </c:pt>
                <c:pt idx="58">
                  <c:v>-3.792622858916765</c:v>
                </c:pt>
                <c:pt idx="59">
                  <c:v>-3.7283889103042469</c:v>
                </c:pt>
                <c:pt idx="60">
                  <c:v>-3.6692623385370351</c:v>
                </c:pt>
                <c:pt idx="61">
                  <c:v>-3.9592910165033821</c:v>
                </c:pt>
                <c:pt idx="62">
                  <c:v>-4.0778477631031924</c:v>
                </c:pt>
                <c:pt idx="63">
                  <c:v>-3.6969002738258627</c:v>
                </c:pt>
                <c:pt idx="64">
                  <c:v>-4.049290483263003</c:v>
                </c:pt>
                <c:pt idx="65">
                  <c:v>-4.3436540668175745</c:v>
                </c:pt>
                <c:pt idx="66">
                  <c:v>-4.2062353960609364</c:v>
                </c:pt>
                <c:pt idx="67">
                  <c:v>-4.0649474825967857</c:v>
                </c:pt>
                <c:pt idx="68">
                  <c:v>-3.9822899757550303</c:v>
                </c:pt>
                <c:pt idx="69">
                  <c:v>-3.3638951496838567</c:v>
                </c:pt>
                <c:pt idx="70">
                  <c:v>-2.2106636328614981</c:v>
                </c:pt>
                <c:pt idx="71">
                  <c:v>-1.317266556853266</c:v>
                </c:pt>
                <c:pt idx="72">
                  <c:v>-0.67215390029127065</c:v>
                </c:pt>
                <c:pt idx="73">
                  <c:v>-0.17544025502960384</c:v>
                </c:pt>
                <c:pt idx="74">
                  <c:v>0.45530398411397188</c:v>
                </c:pt>
                <c:pt idx="75">
                  <c:v>0.83228841636744755</c:v>
                </c:pt>
                <c:pt idx="76">
                  <c:v>1.6102478063048666</c:v>
                </c:pt>
                <c:pt idx="77">
                  <c:v>1.9467096477731498</c:v>
                </c:pt>
                <c:pt idx="78">
                  <c:v>2.1444261177394641</c:v>
                </c:pt>
                <c:pt idx="79">
                  <c:v>1.9208925947903985</c:v>
                </c:pt>
                <c:pt idx="80">
                  <c:v>2.2607202517590692</c:v>
                </c:pt>
                <c:pt idx="81">
                  <c:v>2.1913135956293082</c:v>
                </c:pt>
                <c:pt idx="82">
                  <c:v>1.2394716131847967</c:v>
                </c:pt>
                <c:pt idx="83">
                  <c:v>0.49045570549866357</c:v>
                </c:pt>
                <c:pt idx="84">
                  <c:v>0.16296211510403691</c:v>
                </c:pt>
                <c:pt idx="85">
                  <c:v>-0.11363577872613224</c:v>
                </c:pt>
                <c:pt idx="86">
                  <c:v>-0.62444635167483764</c:v>
                </c:pt>
                <c:pt idx="87">
                  <c:v>-1.1514837185459577</c:v>
                </c:pt>
                <c:pt idx="88">
                  <c:v>-1.7255839239343835</c:v>
                </c:pt>
                <c:pt idx="89">
                  <c:v>-1.7047052660565143</c:v>
                </c:pt>
                <c:pt idx="90">
                  <c:v>-2.2082249046558982</c:v>
                </c:pt>
                <c:pt idx="91">
                  <c:v>-2.2700437421631214</c:v>
                </c:pt>
                <c:pt idx="92">
                  <c:v>-2.4410928056007708</c:v>
                </c:pt>
                <c:pt idx="93">
                  <c:v>-2.7301937842918402</c:v>
                </c:pt>
                <c:pt idx="94">
                  <c:v>-2.5876126912589648</c:v>
                </c:pt>
                <c:pt idx="95">
                  <c:v>-2.8845749288382159</c:v>
                </c:pt>
              </c:numCache>
            </c:numRef>
          </c:val>
        </c:ser>
        <c:ser>
          <c:idx val="1"/>
          <c:order val="4"/>
          <c:tx>
            <c:strRef>
              <c:f>Tabelle1!$A$6</c:f>
              <c:strCache>
                <c:ptCount val="1"/>
                <c:pt idx="0">
                  <c:v>CE-5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strRef>
              <c:f>Tabelle1!$B$1:$CT$1</c:f>
              <c:strCache>
                <c:ptCount val="97"/>
                <c:pt idx="0">
                  <c:v>2003M01</c:v>
                </c:pt>
                <c:pt idx="1">
                  <c:v>2003M02</c:v>
                </c:pt>
                <c:pt idx="2">
                  <c:v>2003M03</c:v>
                </c:pt>
                <c:pt idx="3">
                  <c:v>2003M04</c:v>
                </c:pt>
                <c:pt idx="4">
                  <c:v>2003M05</c:v>
                </c:pt>
                <c:pt idx="5">
                  <c:v>2003M06</c:v>
                </c:pt>
                <c:pt idx="6">
                  <c:v>2003M07</c:v>
                </c:pt>
                <c:pt idx="7">
                  <c:v>2003M08</c:v>
                </c:pt>
                <c:pt idx="8">
                  <c:v>2003M09</c:v>
                </c:pt>
                <c:pt idx="9">
                  <c:v>2003M10</c:v>
                </c:pt>
                <c:pt idx="10">
                  <c:v>2003M11</c:v>
                </c:pt>
                <c:pt idx="11">
                  <c:v>2003M12</c:v>
                </c:pt>
                <c:pt idx="12">
                  <c:v>2004M01</c:v>
                </c:pt>
                <c:pt idx="13">
                  <c:v>2004M02</c:v>
                </c:pt>
                <c:pt idx="14">
                  <c:v>2004M03</c:v>
                </c:pt>
                <c:pt idx="15">
                  <c:v>2004M04</c:v>
                </c:pt>
                <c:pt idx="16">
                  <c:v>2004M05</c:v>
                </c:pt>
                <c:pt idx="17">
                  <c:v>2004M06</c:v>
                </c:pt>
                <c:pt idx="18">
                  <c:v>2004M07</c:v>
                </c:pt>
                <c:pt idx="19">
                  <c:v>2004M08</c:v>
                </c:pt>
                <c:pt idx="20">
                  <c:v>2004M09</c:v>
                </c:pt>
                <c:pt idx="21">
                  <c:v>2004M10</c:v>
                </c:pt>
                <c:pt idx="22">
                  <c:v>2004M11</c:v>
                </c:pt>
                <c:pt idx="23">
                  <c:v>2004M12</c:v>
                </c:pt>
                <c:pt idx="24">
                  <c:v>2005M01</c:v>
                </c:pt>
                <c:pt idx="25">
                  <c:v>2005M02</c:v>
                </c:pt>
                <c:pt idx="26">
                  <c:v>2005M03</c:v>
                </c:pt>
                <c:pt idx="27">
                  <c:v>2005M04</c:v>
                </c:pt>
                <c:pt idx="28">
                  <c:v>2005M05</c:v>
                </c:pt>
                <c:pt idx="29">
                  <c:v>2005M06</c:v>
                </c:pt>
                <c:pt idx="30">
                  <c:v>2005M07</c:v>
                </c:pt>
                <c:pt idx="31">
                  <c:v>2005M08</c:v>
                </c:pt>
                <c:pt idx="32">
                  <c:v>2005M09</c:v>
                </c:pt>
                <c:pt idx="33">
                  <c:v>2005M10</c:v>
                </c:pt>
                <c:pt idx="34">
                  <c:v>2005M11</c:v>
                </c:pt>
                <c:pt idx="35">
                  <c:v>2005M12</c:v>
                </c:pt>
                <c:pt idx="36">
                  <c:v>2006M01</c:v>
                </c:pt>
                <c:pt idx="37">
                  <c:v>2006M02</c:v>
                </c:pt>
                <c:pt idx="38">
                  <c:v>2006M03</c:v>
                </c:pt>
                <c:pt idx="39">
                  <c:v>2006M04</c:v>
                </c:pt>
                <c:pt idx="40">
                  <c:v>2006M05</c:v>
                </c:pt>
                <c:pt idx="41">
                  <c:v>2006M06</c:v>
                </c:pt>
                <c:pt idx="42">
                  <c:v>2006M07</c:v>
                </c:pt>
                <c:pt idx="43">
                  <c:v>2006M08</c:v>
                </c:pt>
                <c:pt idx="44">
                  <c:v>2006M09</c:v>
                </c:pt>
                <c:pt idx="45">
                  <c:v>2006M10</c:v>
                </c:pt>
                <c:pt idx="46">
                  <c:v>2006M11</c:v>
                </c:pt>
                <c:pt idx="47">
                  <c:v>2006M12</c:v>
                </c:pt>
                <c:pt idx="48">
                  <c:v>2007M01</c:v>
                </c:pt>
                <c:pt idx="49">
                  <c:v>2007M02</c:v>
                </c:pt>
                <c:pt idx="50">
                  <c:v>2007M03</c:v>
                </c:pt>
                <c:pt idx="51">
                  <c:v>2007M04</c:v>
                </c:pt>
                <c:pt idx="52">
                  <c:v>2007M05</c:v>
                </c:pt>
                <c:pt idx="53">
                  <c:v>2007M06</c:v>
                </c:pt>
                <c:pt idx="54">
                  <c:v>2007M07</c:v>
                </c:pt>
                <c:pt idx="55">
                  <c:v>2007M08</c:v>
                </c:pt>
                <c:pt idx="56">
                  <c:v>2007M09</c:v>
                </c:pt>
                <c:pt idx="57">
                  <c:v>2007M10</c:v>
                </c:pt>
                <c:pt idx="58">
                  <c:v>2007M11</c:v>
                </c:pt>
                <c:pt idx="59">
                  <c:v>2007M12</c:v>
                </c:pt>
                <c:pt idx="60">
                  <c:v>2008M01</c:v>
                </c:pt>
                <c:pt idx="61">
                  <c:v>2008M02</c:v>
                </c:pt>
                <c:pt idx="62">
                  <c:v>2008M03</c:v>
                </c:pt>
                <c:pt idx="63">
                  <c:v>2008M04</c:v>
                </c:pt>
                <c:pt idx="64">
                  <c:v>2008M05</c:v>
                </c:pt>
                <c:pt idx="65">
                  <c:v>2008M06</c:v>
                </c:pt>
                <c:pt idx="66">
                  <c:v>2008M07</c:v>
                </c:pt>
                <c:pt idx="67">
                  <c:v>2008M08</c:v>
                </c:pt>
                <c:pt idx="68">
                  <c:v>2008M09</c:v>
                </c:pt>
                <c:pt idx="69">
                  <c:v>2008M10</c:v>
                </c:pt>
                <c:pt idx="70">
                  <c:v>2008M11</c:v>
                </c:pt>
                <c:pt idx="71">
                  <c:v>2008M12</c:v>
                </c:pt>
                <c:pt idx="72">
                  <c:v>2009M01</c:v>
                </c:pt>
                <c:pt idx="73">
                  <c:v>2009M02</c:v>
                </c:pt>
                <c:pt idx="74">
                  <c:v>2009M03</c:v>
                </c:pt>
                <c:pt idx="75">
                  <c:v>2009M04</c:v>
                </c:pt>
                <c:pt idx="76">
                  <c:v>2009M05</c:v>
                </c:pt>
                <c:pt idx="77">
                  <c:v>2009M06</c:v>
                </c:pt>
                <c:pt idx="78">
                  <c:v>2009M07</c:v>
                </c:pt>
                <c:pt idx="79">
                  <c:v>2009M08</c:v>
                </c:pt>
                <c:pt idx="80">
                  <c:v>2009M09</c:v>
                </c:pt>
                <c:pt idx="81">
                  <c:v>2009M10</c:v>
                </c:pt>
                <c:pt idx="82">
                  <c:v>2009M11</c:v>
                </c:pt>
                <c:pt idx="83">
                  <c:v>2009M12</c:v>
                </c:pt>
                <c:pt idx="84">
                  <c:v>2010M01</c:v>
                </c:pt>
                <c:pt idx="85">
                  <c:v>2010M02</c:v>
                </c:pt>
                <c:pt idx="86">
                  <c:v>2010M03</c:v>
                </c:pt>
                <c:pt idx="87">
                  <c:v>2010M04</c:v>
                </c:pt>
                <c:pt idx="88">
                  <c:v>2010M05</c:v>
                </c:pt>
                <c:pt idx="89">
                  <c:v>2010M06</c:v>
                </c:pt>
                <c:pt idx="90">
                  <c:v>2010M07</c:v>
                </c:pt>
                <c:pt idx="91">
                  <c:v>2010M08</c:v>
                </c:pt>
                <c:pt idx="92">
                  <c:v>2010M09</c:v>
                </c:pt>
                <c:pt idx="93">
                  <c:v>2010M10</c:v>
                </c:pt>
                <c:pt idx="94">
                  <c:v>2010M11</c:v>
                </c:pt>
                <c:pt idx="95">
                  <c:v>2010M12</c:v>
                </c:pt>
                <c:pt idx="96">
                  <c:v>2011M01</c:v>
                </c:pt>
              </c:strCache>
            </c:strRef>
          </c:cat>
          <c:val>
            <c:numRef>
              <c:f>Tabelle1!$B$6:$CT$6</c:f>
              <c:numCache>
                <c:formatCode>General</c:formatCode>
                <c:ptCount val="97"/>
                <c:pt idx="0">
                  <c:v>2.0421990293927053</c:v>
                </c:pt>
                <c:pt idx="1">
                  <c:v>2.053698504491797</c:v>
                </c:pt>
                <c:pt idx="2">
                  <c:v>1.7765118369321953</c:v>
                </c:pt>
                <c:pt idx="3">
                  <c:v>1.9888274778376853</c:v>
                </c:pt>
                <c:pt idx="4">
                  <c:v>1.9755211055126238</c:v>
                </c:pt>
                <c:pt idx="5">
                  <c:v>2.0154485804640516</c:v>
                </c:pt>
                <c:pt idx="6">
                  <c:v>1.9646431109458877</c:v>
                </c:pt>
                <c:pt idx="7">
                  <c:v>1.8046137512398162</c:v>
                </c:pt>
                <c:pt idx="8">
                  <c:v>1.6867852554117178</c:v>
                </c:pt>
                <c:pt idx="9">
                  <c:v>1.4656558379459312</c:v>
                </c:pt>
                <c:pt idx="10">
                  <c:v>1.6481188507649762</c:v>
                </c:pt>
                <c:pt idx="11">
                  <c:v>1.608482433448797</c:v>
                </c:pt>
                <c:pt idx="12">
                  <c:v>1.3522078734959821</c:v>
                </c:pt>
                <c:pt idx="13">
                  <c:v>1.2570653215312337</c:v>
                </c:pt>
                <c:pt idx="14">
                  <c:v>1.2358752299127502</c:v>
                </c:pt>
                <c:pt idx="15">
                  <c:v>0.98396161970833018</c:v>
                </c:pt>
                <c:pt idx="16">
                  <c:v>0.30768380006386448</c:v>
                </c:pt>
                <c:pt idx="17">
                  <c:v>0.17834589560427541</c:v>
                </c:pt>
                <c:pt idx="18">
                  <c:v>0.18071407159891462</c:v>
                </c:pt>
                <c:pt idx="19">
                  <c:v>0.42231600702147654</c:v>
                </c:pt>
                <c:pt idx="20">
                  <c:v>0.72625486279750662</c:v>
                </c:pt>
                <c:pt idx="21">
                  <c:v>0.61810647652098061</c:v>
                </c:pt>
                <c:pt idx="22">
                  <c:v>0.73812794269749904</c:v>
                </c:pt>
                <c:pt idx="23">
                  <c:v>0.80692095671320019</c:v>
                </c:pt>
                <c:pt idx="24">
                  <c:v>1.7886998144674786</c:v>
                </c:pt>
                <c:pt idx="25">
                  <c:v>1.9146389605155703</c:v>
                </c:pt>
                <c:pt idx="26">
                  <c:v>1.6891887730603441</c:v>
                </c:pt>
                <c:pt idx="27">
                  <c:v>1.3143692311140678</c:v>
                </c:pt>
                <c:pt idx="28">
                  <c:v>1.668029763057143</c:v>
                </c:pt>
                <c:pt idx="29">
                  <c:v>1.5081211345496428</c:v>
                </c:pt>
                <c:pt idx="30">
                  <c:v>1.4881615187434392</c:v>
                </c:pt>
                <c:pt idx="31">
                  <c:v>1.3444924037203863</c:v>
                </c:pt>
                <c:pt idx="32">
                  <c:v>1.0561768344051261</c:v>
                </c:pt>
                <c:pt idx="33">
                  <c:v>0.94454763031206423</c:v>
                </c:pt>
                <c:pt idx="34">
                  <c:v>1.037798481148863</c:v>
                </c:pt>
                <c:pt idx="35">
                  <c:v>1.1125697298717367</c:v>
                </c:pt>
                <c:pt idx="36">
                  <c:v>1.118243333147896</c:v>
                </c:pt>
                <c:pt idx="37">
                  <c:v>1.0671676139895596</c:v>
                </c:pt>
                <c:pt idx="38">
                  <c:v>1.0868795781453287</c:v>
                </c:pt>
                <c:pt idx="39">
                  <c:v>1.0256899126382906</c:v>
                </c:pt>
                <c:pt idx="40">
                  <c:v>0.78960384684466478</c:v>
                </c:pt>
                <c:pt idx="41">
                  <c:v>0.98669276707661258</c:v>
                </c:pt>
                <c:pt idx="42">
                  <c:v>1.0853444622597324</c:v>
                </c:pt>
                <c:pt idx="43">
                  <c:v>0.78779195788830725</c:v>
                </c:pt>
                <c:pt idx="44">
                  <c:v>0.97475013349775863</c:v>
                </c:pt>
                <c:pt idx="45">
                  <c:v>1.5460411796032629</c:v>
                </c:pt>
                <c:pt idx="46">
                  <c:v>1.3488300121548729</c:v>
                </c:pt>
                <c:pt idx="47">
                  <c:v>1.1935448761817715</c:v>
                </c:pt>
                <c:pt idx="48">
                  <c:v>1.1081865159127877</c:v>
                </c:pt>
                <c:pt idx="49">
                  <c:v>0.93420926128034976</c:v>
                </c:pt>
                <c:pt idx="50">
                  <c:v>0.69526317472470867</c:v>
                </c:pt>
                <c:pt idx="51">
                  <c:v>0.68897525998767162</c:v>
                </c:pt>
                <c:pt idx="52">
                  <c:v>0.86148340990953898</c:v>
                </c:pt>
                <c:pt idx="53">
                  <c:v>0.81130038995740961</c:v>
                </c:pt>
                <c:pt idx="54">
                  <c:v>0.98543525715444391</c:v>
                </c:pt>
                <c:pt idx="55">
                  <c:v>1.3548341697937218</c:v>
                </c:pt>
                <c:pt idx="56">
                  <c:v>1.1838399322888762</c:v>
                </c:pt>
                <c:pt idx="57">
                  <c:v>0.64118602997983198</c:v>
                </c:pt>
                <c:pt idx="58">
                  <c:v>0.38297476606842196</c:v>
                </c:pt>
                <c:pt idx="59">
                  <c:v>0.12942475158409394</c:v>
                </c:pt>
                <c:pt idx="60">
                  <c:v>-0.4140936156699383</c:v>
                </c:pt>
                <c:pt idx="61">
                  <c:v>-0.22847952956955167</c:v>
                </c:pt>
                <c:pt idx="62">
                  <c:v>-3.5238761497396452E-3</c:v>
                </c:pt>
                <c:pt idx="63">
                  <c:v>0.11882569038486394</c:v>
                </c:pt>
                <c:pt idx="64">
                  <c:v>4.6140014262999775E-2</c:v>
                </c:pt>
                <c:pt idx="65">
                  <c:v>0.12875745801576391</c:v>
                </c:pt>
                <c:pt idx="66">
                  <c:v>-4.214233856347107E-2</c:v>
                </c:pt>
                <c:pt idx="67">
                  <c:v>0.14470039972541293</c:v>
                </c:pt>
                <c:pt idx="68">
                  <c:v>0.31658898251213785</c:v>
                </c:pt>
                <c:pt idx="69">
                  <c:v>1.092687497583924</c:v>
                </c:pt>
                <c:pt idx="70">
                  <c:v>1.3577525994948061</c:v>
                </c:pt>
                <c:pt idx="71">
                  <c:v>0.7363447248106979</c:v>
                </c:pt>
                <c:pt idx="72">
                  <c:v>1.2445057513334798</c:v>
                </c:pt>
                <c:pt idx="73">
                  <c:v>0.97272407802096561</c:v>
                </c:pt>
                <c:pt idx="74">
                  <c:v>0.90028405844434478</c:v>
                </c:pt>
                <c:pt idx="75">
                  <c:v>0.95390697152202508</c:v>
                </c:pt>
                <c:pt idx="76">
                  <c:v>0.91412040078530477</c:v>
                </c:pt>
                <c:pt idx="77">
                  <c:v>0.9682992714417018</c:v>
                </c:pt>
                <c:pt idx="78">
                  <c:v>0.69272641243106725</c:v>
                </c:pt>
                <c:pt idx="79">
                  <c:v>0.57376760878674649</c:v>
                </c:pt>
                <c:pt idx="80">
                  <c:v>0.73293113758881512</c:v>
                </c:pt>
                <c:pt idx="81">
                  <c:v>0.89037958975085962</c:v>
                </c:pt>
                <c:pt idx="82">
                  <c:v>0.38342628322133743</c:v>
                </c:pt>
                <c:pt idx="83">
                  <c:v>0.1775955229028057</c:v>
                </c:pt>
                <c:pt idx="84">
                  <c:v>4.9708330987923585E-2</c:v>
                </c:pt>
                <c:pt idx="85">
                  <c:v>0.20101391631102203</c:v>
                </c:pt>
                <c:pt idx="86">
                  <c:v>0.15405988029301626</c:v>
                </c:pt>
                <c:pt idx="87">
                  <c:v>-5.0224609745001224E-2</c:v>
                </c:pt>
                <c:pt idx="88">
                  <c:v>0.12052648181320438</c:v>
                </c:pt>
                <c:pt idx="89">
                  <c:v>8.1740849910141827E-2</c:v>
                </c:pt>
                <c:pt idx="90">
                  <c:v>0.27693044796923139</c:v>
                </c:pt>
                <c:pt idx="91">
                  <c:v>0.26285443493273986</c:v>
                </c:pt>
                <c:pt idx="92">
                  <c:v>7.3075432317409664E-2</c:v>
                </c:pt>
                <c:pt idx="93">
                  <c:v>-4.4869158478203976E-2</c:v>
                </c:pt>
                <c:pt idx="94">
                  <c:v>6.8366148245308983E-2</c:v>
                </c:pt>
                <c:pt idx="95">
                  <c:v>-0.22438209426823619</c:v>
                </c:pt>
              </c:numCache>
            </c:numRef>
          </c:val>
        </c:ser>
        <c:ser>
          <c:idx val="0"/>
          <c:order val="5"/>
          <c:tx>
            <c:strRef>
              <c:f>Tabelle1!$A$7</c:f>
              <c:strCache>
                <c:ptCount val="1"/>
                <c:pt idx="0">
                  <c:v>SEE-2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cat>
            <c:strRef>
              <c:f>Tabelle1!$B$1:$CT$1</c:f>
              <c:strCache>
                <c:ptCount val="97"/>
                <c:pt idx="0">
                  <c:v>2003M01</c:v>
                </c:pt>
                <c:pt idx="1">
                  <c:v>2003M02</c:v>
                </c:pt>
                <c:pt idx="2">
                  <c:v>2003M03</c:v>
                </c:pt>
                <c:pt idx="3">
                  <c:v>2003M04</c:v>
                </c:pt>
                <c:pt idx="4">
                  <c:v>2003M05</c:v>
                </c:pt>
                <c:pt idx="5">
                  <c:v>2003M06</c:v>
                </c:pt>
                <c:pt idx="6">
                  <c:v>2003M07</c:v>
                </c:pt>
                <c:pt idx="7">
                  <c:v>2003M08</c:v>
                </c:pt>
                <c:pt idx="8">
                  <c:v>2003M09</c:v>
                </c:pt>
                <c:pt idx="9">
                  <c:v>2003M10</c:v>
                </c:pt>
                <c:pt idx="10">
                  <c:v>2003M11</c:v>
                </c:pt>
                <c:pt idx="11">
                  <c:v>2003M12</c:v>
                </c:pt>
                <c:pt idx="12">
                  <c:v>2004M01</c:v>
                </c:pt>
                <c:pt idx="13">
                  <c:v>2004M02</c:v>
                </c:pt>
                <c:pt idx="14">
                  <c:v>2004M03</c:v>
                </c:pt>
                <c:pt idx="15">
                  <c:v>2004M04</c:v>
                </c:pt>
                <c:pt idx="16">
                  <c:v>2004M05</c:v>
                </c:pt>
                <c:pt idx="17">
                  <c:v>2004M06</c:v>
                </c:pt>
                <c:pt idx="18">
                  <c:v>2004M07</c:v>
                </c:pt>
                <c:pt idx="19">
                  <c:v>2004M08</c:v>
                </c:pt>
                <c:pt idx="20">
                  <c:v>2004M09</c:v>
                </c:pt>
                <c:pt idx="21">
                  <c:v>2004M10</c:v>
                </c:pt>
                <c:pt idx="22">
                  <c:v>2004M11</c:v>
                </c:pt>
                <c:pt idx="23">
                  <c:v>2004M12</c:v>
                </c:pt>
                <c:pt idx="24">
                  <c:v>2005M01</c:v>
                </c:pt>
                <c:pt idx="25">
                  <c:v>2005M02</c:v>
                </c:pt>
                <c:pt idx="26">
                  <c:v>2005M03</c:v>
                </c:pt>
                <c:pt idx="27">
                  <c:v>2005M04</c:v>
                </c:pt>
                <c:pt idx="28">
                  <c:v>2005M05</c:v>
                </c:pt>
                <c:pt idx="29">
                  <c:v>2005M06</c:v>
                </c:pt>
                <c:pt idx="30">
                  <c:v>2005M07</c:v>
                </c:pt>
                <c:pt idx="31">
                  <c:v>2005M08</c:v>
                </c:pt>
                <c:pt idx="32">
                  <c:v>2005M09</c:v>
                </c:pt>
                <c:pt idx="33">
                  <c:v>2005M10</c:v>
                </c:pt>
                <c:pt idx="34">
                  <c:v>2005M11</c:v>
                </c:pt>
                <c:pt idx="35">
                  <c:v>2005M12</c:v>
                </c:pt>
                <c:pt idx="36">
                  <c:v>2006M01</c:v>
                </c:pt>
                <c:pt idx="37">
                  <c:v>2006M02</c:v>
                </c:pt>
                <c:pt idx="38">
                  <c:v>2006M03</c:v>
                </c:pt>
                <c:pt idx="39">
                  <c:v>2006M04</c:v>
                </c:pt>
                <c:pt idx="40">
                  <c:v>2006M05</c:v>
                </c:pt>
                <c:pt idx="41">
                  <c:v>2006M06</c:v>
                </c:pt>
                <c:pt idx="42">
                  <c:v>2006M07</c:v>
                </c:pt>
                <c:pt idx="43">
                  <c:v>2006M08</c:v>
                </c:pt>
                <c:pt idx="44">
                  <c:v>2006M09</c:v>
                </c:pt>
                <c:pt idx="45">
                  <c:v>2006M10</c:v>
                </c:pt>
                <c:pt idx="46">
                  <c:v>2006M11</c:v>
                </c:pt>
                <c:pt idx="47">
                  <c:v>2006M12</c:v>
                </c:pt>
                <c:pt idx="48">
                  <c:v>2007M01</c:v>
                </c:pt>
                <c:pt idx="49">
                  <c:v>2007M02</c:v>
                </c:pt>
                <c:pt idx="50">
                  <c:v>2007M03</c:v>
                </c:pt>
                <c:pt idx="51">
                  <c:v>2007M04</c:v>
                </c:pt>
                <c:pt idx="52">
                  <c:v>2007M05</c:v>
                </c:pt>
                <c:pt idx="53">
                  <c:v>2007M06</c:v>
                </c:pt>
                <c:pt idx="54">
                  <c:v>2007M07</c:v>
                </c:pt>
                <c:pt idx="55">
                  <c:v>2007M08</c:v>
                </c:pt>
                <c:pt idx="56">
                  <c:v>2007M09</c:v>
                </c:pt>
                <c:pt idx="57">
                  <c:v>2007M10</c:v>
                </c:pt>
                <c:pt idx="58">
                  <c:v>2007M11</c:v>
                </c:pt>
                <c:pt idx="59">
                  <c:v>2007M12</c:v>
                </c:pt>
                <c:pt idx="60">
                  <c:v>2008M01</c:v>
                </c:pt>
                <c:pt idx="61">
                  <c:v>2008M02</c:v>
                </c:pt>
                <c:pt idx="62">
                  <c:v>2008M03</c:v>
                </c:pt>
                <c:pt idx="63">
                  <c:v>2008M04</c:v>
                </c:pt>
                <c:pt idx="64">
                  <c:v>2008M05</c:v>
                </c:pt>
                <c:pt idx="65">
                  <c:v>2008M06</c:v>
                </c:pt>
                <c:pt idx="66">
                  <c:v>2008M07</c:v>
                </c:pt>
                <c:pt idx="67">
                  <c:v>2008M08</c:v>
                </c:pt>
                <c:pt idx="68">
                  <c:v>2008M09</c:v>
                </c:pt>
                <c:pt idx="69">
                  <c:v>2008M10</c:v>
                </c:pt>
                <c:pt idx="70">
                  <c:v>2008M11</c:v>
                </c:pt>
                <c:pt idx="71">
                  <c:v>2008M12</c:v>
                </c:pt>
                <c:pt idx="72">
                  <c:v>2009M01</c:v>
                </c:pt>
                <c:pt idx="73">
                  <c:v>2009M02</c:v>
                </c:pt>
                <c:pt idx="74">
                  <c:v>2009M03</c:v>
                </c:pt>
                <c:pt idx="75">
                  <c:v>2009M04</c:v>
                </c:pt>
                <c:pt idx="76">
                  <c:v>2009M05</c:v>
                </c:pt>
                <c:pt idx="77">
                  <c:v>2009M06</c:v>
                </c:pt>
                <c:pt idx="78">
                  <c:v>2009M07</c:v>
                </c:pt>
                <c:pt idx="79">
                  <c:v>2009M08</c:v>
                </c:pt>
                <c:pt idx="80">
                  <c:v>2009M09</c:v>
                </c:pt>
                <c:pt idx="81">
                  <c:v>2009M10</c:v>
                </c:pt>
                <c:pt idx="82">
                  <c:v>2009M11</c:v>
                </c:pt>
                <c:pt idx="83">
                  <c:v>2009M12</c:v>
                </c:pt>
                <c:pt idx="84">
                  <c:v>2010M01</c:v>
                </c:pt>
                <c:pt idx="85">
                  <c:v>2010M02</c:v>
                </c:pt>
                <c:pt idx="86">
                  <c:v>2010M03</c:v>
                </c:pt>
                <c:pt idx="87">
                  <c:v>2010M04</c:v>
                </c:pt>
                <c:pt idx="88">
                  <c:v>2010M05</c:v>
                </c:pt>
                <c:pt idx="89">
                  <c:v>2010M06</c:v>
                </c:pt>
                <c:pt idx="90">
                  <c:v>2010M07</c:v>
                </c:pt>
                <c:pt idx="91">
                  <c:v>2010M08</c:v>
                </c:pt>
                <c:pt idx="92">
                  <c:v>2010M09</c:v>
                </c:pt>
                <c:pt idx="93">
                  <c:v>2010M10</c:v>
                </c:pt>
                <c:pt idx="94">
                  <c:v>2010M11</c:v>
                </c:pt>
                <c:pt idx="95">
                  <c:v>2010M12</c:v>
                </c:pt>
                <c:pt idx="96">
                  <c:v>2011M01</c:v>
                </c:pt>
              </c:strCache>
            </c:strRef>
          </c:cat>
          <c:val>
            <c:numRef>
              <c:f>Tabelle1!$B$7:$CT$7</c:f>
              <c:numCache>
                <c:formatCode>General</c:formatCode>
                <c:ptCount val="97"/>
                <c:pt idx="0">
                  <c:v>1.4999885920250118</c:v>
                </c:pt>
                <c:pt idx="1">
                  <c:v>2.3250582087183531</c:v>
                </c:pt>
                <c:pt idx="2">
                  <c:v>1.9785869118670432</c:v>
                </c:pt>
                <c:pt idx="3">
                  <c:v>2.4368848756498167</c:v>
                </c:pt>
                <c:pt idx="4">
                  <c:v>2.2768437106867037</c:v>
                </c:pt>
                <c:pt idx="5">
                  <c:v>2.4993917817244715</c:v>
                </c:pt>
                <c:pt idx="6">
                  <c:v>1.7391179169925561</c:v>
                </c:pt>
                <c:pt idx="7">
                  <c:v>1.7785576255117845</c:v>
                </c:pt>
                <c:pt idx="8">
                  <c:v>0.94544635699257662</c:v>
                </c:pt>
                <c:pt idx="9">
                  <c:v>1.5747349900424354</c:v>
                </c:pt>
                <c:pt idx="10">
                  <c:v>1.7579981867416095</c:v>
                </c:pt>
                <c:pt idx="11">
                  <c:v>1.777598466810133</c:v>
                </c:pt>
                <c:pt idx="12">
                  <c:v>1.3772546237832941</c:v>
                </c:pt>
                <c:pt idx="13">
                  <c:v>1.3158874601362196</c:v>
                </c:pt>
                <c:pt idx="14">
                  <c:v>1.9147810362267821</c:v>
                </c:pt>
                <c:pt idx="15">
                  <c:v>2.1996917437465506</c:v>
                </c:pt>
                <c:pt idx="16">
                  <c:v>2.5728361085677562</c:v>
                </c:pt>
                <c:pt idx="17">
                  <c:v>1.6345510861506021</c:v>
                </c:pt>
                <c:pt idx="18">
                  <c:v>1.1091453994712321</c:v>
                </c:pt>
                <c:pt idx="19">
                  <c:v>0.95663182965403371</c:v>
                </c:pt>
                <c:pt idx="20">
                  <c:v>1.5757216090386152</c:v>
                </c:pt>
                <c:pt idx="21">
                  <c:v>2.0248500203517197</c:v>
                </c:pt>
                <c:pt idx="22">
                  <c:v>2.5325106708387177</c:v>
                </c:pt>
                <c:pt idx="23">
                  <c:v>2.7644373389593428</c:v>
                </c:pt>
                <c:pt idx="24">
                  <c:v>3.0906079724369402</c:v>
                </c:pt>
                <c:pt idx="25">
                  <c:v>2.2341054395301967</c:v>
                </c:pt>
                <c:pt idx="26">
                  <c:v>1.490859695944647</c:v>
                </c:pt>
                <c:pt idx="27">
                  <c:v>-0.46111531091506208</c:v>
                </c:pt>
                <c:pt idx="28">
                  <c:v>-0.33157562592326839</c:v>
                </c:pt>
                <c:pt idx="29">
                  <c:v>-0.82299342820978916</c:v>
                </c:pt>
                <c:pt idx="30">
                  <c:v>-0.4694129452558225</c:v>
                </c:pt>
                <c:pt idx="31">
                  <c:v>-2.6127677050222218</c:v>
                </c:pt>
                <c:pt idx="32">
                  <c:v>-3.0130529892217224</c:v>
                </c:pt>
                <c:pt idx="33">
                  <c:v>-3.1314591716575109</c:v>
                </c:pt>
                <c:pt idx="34">
                  <c:v>-3.3186900858175932</c:v>
                </c:pt>
                <c:pt idx="35">
                  <c:v>-3.0519862899786574</c:v>
                </c:pt>
                <c:pt idx="36">
                  <c:v>-3.1710263445035531</c:v>
                </c:pt>
                <c:pt idx="37">
                  <c:v>-3.292275902311232</c:v>
                </c:pt>
                <c:pt idx="38">
                  <c:v>-3.1092959969212544</c:v>
                </c:pt>
                <c:pt idx="39">
                  <c:v>-2.0738813662764812</c:v>
                </c:pt>
                <c:pt idx="40">
                  <c:v>-2.3789145859386025</c:v>
                </c:pt>
                <c:pt idx="41">
                  <c:v>-1.9348702432626013</c:v>
                </c:pt>
                <c:pt idx="42">
                  <c:v>-1.1800725526135549</c:v>
                </c:pt>
                <c:pt idx="43">
                  <c:v>-0.70543917145948865</c:v>
                </c:pt>
                <c:pt idx="44">
                  <c:v>0.3937460137906989</c:v>
                </c:pt>
                <c:pt idx="45">
                  <c:v>0.80461359773179453</c:v>
                </c:pt>
                <c:pt idx="46">
                  <c:v>0.66129686343234084</c:v>
                </c:pt>
                <c:pt idx="47">
                  <c:v>0.50577279489906557</c:v>
                </c:pt>
                <c:pt idx="48">
                  <c:v>0.6941619718673735</c:v>
                </c:pt>
                <c:pt idx="49">
                  <c:v>1.4641679806531442</c:v>
                </c:pt>
                <c:pt idx="50">
                  <c:v>1.3819516268118903</c:v>
                </c:pt>
                <c:pt idx="51">
                  <c:v>1.4229952341944492</c:v>
                </c:pt>
                <c:pt idx="52">
                  <c:v>1.3049428806801231</c:v>
                </c:pt>
                <c:pt idx="53">
                  <c:v>0.81498374892439052</c:v>
                </c:pt>
                <c:pt idx="54">
                  <c:v>8.6902879777980543E-2</c:v>
                </c:pt>
                <c:pt idx="55">
                  <c:v>-1.42634339894871</c:v>
                </c:pt>
                <c:pt idx="56">
                  <c:v>-2.7013341005470046</c:v>
                </c:pt>
                <c:pt idx="57">
                  <c:v>-2.8541181712758177</c:v>
                </c:pt>
                <c:pt idx="58">
                  <c:v>-2.862217076330893</c:v>
                </c:pt>
                <c:pt idx="59">
                  <c:v>-2.7414025220278901</c:v>
                </c:pt>
                <c:pt idx="60">
                  <c:v>-2.814508414784477</c:v>
                </c:pt>
                <c:pt idx="61">
                  <c:v>-2.8910894152590449</c:v>
                </c:pt>
                <c:pt idx="62">
                  <c:v>-3.3386179654257977</c:v>
                </c:pt>
                <c:pt idx="63">
                  <c:v>-3.3926938438967977</c:v>
                </c:pt>
                <c:pt idx="64">
                  <c:v>-3.4073063558753405</c:v>
                </c:pt>
                <c:pt idx="65">
                  <c:v>-3.6436780646217031</c:v>
                </c:pt>
                <c:pt idx="66">
                  <c:v>-3.6855605395612514</c:v>
                </c:pt>
                <c:pt idx="67">
                  <c:v>-1.9325671721413271</c:v>
                </c:pt>
                <c:pt idx="68">
                  <c:v>-1.4345298597615539</c:v>
                </c:pt>
                <c:pt idx="69">
                  <c:v>-1.3082076054580583</c:v>
                </c:pt>
                <c:pt idx="70">
                  <c:v>0.20470846124786976</c:v>
                </c:pt>
                <c:pt idx="71">
                  <c:v>1.1601554858058689</c:v>
                </c:pt>
                <c:pt idx="72">
                  <c:v>1.2131567155564358</c:v>
                </c:pt>
                <c:pt idx="73">
                  <c:v>0.76201896920562717</c:v>
                </c:pt>
                <c:pt idx="74">
                  <c:v>1.2720400710506121</c:v>
                </c:pt>
                <c:pt idx="75">
                  <c:v>1.5183624714640871</c:v>
                </c:pt>
                <c:pt idx="76">
                  <c:v>1.3427667880302394</c:v>
                </c:pt>
                <c:pt idx="77">
                  <c:v>1.589994313626431</c:v>
                </c:pt>
                <c:pt idx="78">
                  <c:v>2.4849489562490628</c:v>
                </c:pt>
                <c:pt idx="79">
                  <c:v>1.9213257636657921</c:v>
                </c:pt>
                <c:pt idx="80">
                  <c:v>2.147339390882502</c:v>
                </c:pt>
                <c:pt idx="81">
                  <c:v>2.3809868270616272</c:v>
                </c:pt>
                <c:pt idx="82">
                  <c:v>1.4811143639792235</c:v>
                </c:pt>
                <c:pt idx="83">
                  <c:v>1.0412744254000472</c:v>
                </c:pt>
                <c:pt idx="84">
                  <c:v>0.4321551192989333</c:v>
                </c:pt>
                <c:pt idx="85">
                  <c:v>0.49301984765574747</c:v>
                </c:pt>
                <c:pt idx="86">
                  <c:v>1.6924723450259201E-2</c:v>
                </c:pt>
                <c:pt idx="87">
                  <c:v>-0.30733945901926307</c:v>
                </c:pt>
                <c:pt idx="88">
                  <c:v>-0.49842513949634082</c:v>
                </c:pt>
                <c:pt idx="89">
                  <c:v>-0.19559223111429869</c:v>
                </c:pt>
                <c:pt idx="90">
                  <c:v>-1.8472534986739859</c:v>
                </c:pt>
                <c:pt idx="91">
                  <c:v>-2.0735737369476412</c:v>
                </c:pt>
                <c:pt idx="92">
                  <c:v>-2.3509618594122514</c:v>
                </c:pt>
                <c:pt idx="93">
                  <c:v>-2.4145607295104199</c:v>
                </c:pt>
                <c:pt idx="94">
                  <c:v>-2.5163218789293667</c:v>
                </c:pt>
                <c:pt idx="95">
                  <c:v>-2.8287236851662101</c:v>
                </c:pt>
              </c:numCache>
            </c:numRef>
          </c:val>
        </c:ser>
        <c:ser>
          <c:idx val="2"/>
          <c:order val="6"/>
          <c:tx>
            <c:strRef>
              <c:f>Tabelle1!$A$8</c:f>
              <c:strCache>
                <c:ptCount val="1"/>
                <c:pt idx="0">
                  <c:v>B-3</c:v>
                </c:pt>
              </c:strCache>
            </c:strRef>
          </c:tx>
          <c:spPr>
            <a:ln>
              <a:solidFill>
                <a:schemeClr val="accent5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Tabelle1!$B$1:$CT$1</c:f>
              <c:strCache>
                <c:ptCount val="97"/>
                <c:pt idx="0">
                  <c:v>2003M01</c:v>
                </c:pt>
                <c:pt idx="1">
                  <c:v>2003M02</c:v>
                </c:pt>
                <c:pt idx="2">
                  <c:v>2003M03</c:v>
                </c:pt>
                <c:pt idx="3">
                  <c:v>2003M04</c:v>
                </c:pt>
                <c:pt idx="4">
                  <c:v>2003M05</c:v>
                </c:pt>
                <c:pt idx="5">
                  <c:v>2003M06</c:v>
                </c:pt>
                <c:pt idx="6">
                  <c:v>2003M07</c:v>
                </c:pt>
                <c:pt idx="7">
                  <c:v>2003M08</c:v>
                </c:pt>
                <c:pt idx="8">
                  <c:v>2003M09</c:v>
                </c:pt>
                <c:pt idx="9">
                  <c:v>2003M10</c:v>
                </c:pt>
                <c:pt idx="10">
                  <c:v>2003M11</c:v>
                </c:pt>
                <c:pt idx="11">
                  <c:v>2003M12</c:v>
                </c:pt>
                <c:pt idx="12">
                  <c:v>2004M01</c:v>
                </c:pt>
                <c:pt idx="13">
                  <c:v>2004M02</c:v>
                </c:pt>
                <c:pt idx="14">
                  <c:v>2004M03</c:v>
                </c:pt>
                <c:pt idx="15">
                  <c:v>2004M04</c:v>
                </c:pt>
                <c:pt idx="16">
                  <c:v>2004M05</c:v>
                </c:pt>
                <c:pt idx="17">
                  <c:v>2004M06</c:v>
                </c:pt>
                <c:pt idx="18">
                  <c:v>2004M07</c:v>
                </c:pt>
                <c:pt idx="19">
                  <c:v>2004M08</c:v>
                </c:pt>
                <c:pt idx="20">
                  <c:v>2004M09</c:v>
                </c:pt>
                <c:pt idx="21">
                  <c:v>2004M10</c:v>
                </c:pt>
                <c:pt idx="22">
                  <c:v>2004M11</c:v>
                </c:pt>
                <c:pt idx="23">
                  <c:v>2004M12</c:v>
                </c:pt>
                <c:pt idx="24">
                  <c:v>2005M01</c:v>
                </c:pt>
                <c:pt idx="25">
                  <c:v>2005M02</c:v>
                </c:pt>
                <c:pt idx="26">
                  <c:v>2005M03</c:v>
                </c:pt>
                <c:pt idx="27">
                  <c:v>2005M04</c:v>
                </c:pt>
                <c:pt idx="28">
                  <c:v>2005M05</c:v>
                </c:pt>
                <c:pt idx="29">
                  <c:v>2005M06</c:v>
                </c:pt>
                <c:pt idx="30">
                  <c:v>2005M07</c:v>
                </c:pt>
                <c:pt idx="31">
                  <c:v>2005M08</c:v>
                </c:pt>
                <c:pt idx="32">
                  <c:v>2005M09</c:v>
                </c:pt>
                <c:pt idx="33">
                  <c:v>2005M10</c:v>
                </c:pt>
                <c:pt idx="34">
                  <c:v>2005M11</c:v>
                </c:pt>
                <c:pt idx="35">
                  <c:v>2005M12</c:v>
                </c:pt>
                <c:pt idx="36">
                  <c:v>2006M01</c:v>
                </c:pt>
                <c:pt idx="37">
                  <c:v>2006M02</c:v>
                </c:pt>
                <c:pt idx="38">
                  <c:v>2006M03</c:v>
                </c:pt>
                <c:pt idx="39">
                  <c:v>2006M04</c:v>
                </c:pt>
                <c:pt idx="40">
                  <c:v>2006M05</c:v>
                </c:pt>
                <c:pt idx="41">
                  <c:v>2006M06</c:v>
                </c:pt>
                <c:pt idx="42">
                  <c:v>2006M07</c:v>
                </c:pt>
                <c:pt idx="43">
                  <c:v>2006M08</c:v>
                </c:pt>
                <c:pt idx="44">
                  <c:v>2006M09</c:v>
                </c:pt>
                <c:pt idx="45">
                  <c:v>2006M10</c:v>
                </c:pt>
                <c:pt idx="46">
                  <c:v>2006M11</c:v>
                </c:pt>
                <c:pt idx="47">
                  <c:v>2006M12</c:v>
                </c:pt>
                <c:pt idx="48">
                  <c:v>2007M01</c:v>
                </c:pt>
                <c:pt idx="49">
                  <c:v>2007M02</c:v>
                </c:pt>
                <c:pt idx="50">
                  <c:v>2007M03</c:v>
                </c:pt>
                <c:pt idx="51">
                  <c:v>2007M04</c:v>
                </c:pt>
                <c:pt idx="52">
                  <c:v>2007M05</c:v>
                </c:pt>
                <c:pt idx="53">
                  <c:v>2007M06</c:v>
                </c:pt>
                <c:pt idx="54">
                  <c:v>2007M07</c:v>
                </c:pt>
                <c:pt idx="55">
                  <c:v>2007M08</c:v>
                </c:pt>
                <c:pt idx="56">
                  <c:v>2007M09</c:v>
                </c:pt>
                <c:pt idx="57">
                  <c:v>2007M10</c:v>
                </c:pt>
                <c:pt idx="58">
                  <c:v>2007M11</c:v>
                </c:pt>
                <c:pt idx="59">
                  <c:v>2007M12</c:v>
                </c:pt>
                <c:pt idx="60">
                  <c:v>2008M01</c:v>
                </c:pt>
                <c:pt idx="61">
                  <c:v>2008M02</c:v>
                </c:pt>
                <c:pt idx="62">
                  <c:v>2008M03</c:v>
                </c:pt>
                <c:pt idx="63">
                  <c:v>2008M04</c:v>
                </c:pt>
                <c:pt idx="64">
                  <c:v>2008M05</c:v>
                </c:pt>
                <c:pt idx="65">
                  <c:v>2008M06</c:v>
                </c:pt>
                <c:pt idx="66">
                  <c:v>2008M07</c:v>
                </c:pt>
                <c:pt idx="67">
                  <c:v>2008M08</c:v>
                </c:pt>
                <c:pt idx="68">
                  <c:v>2008M09</c:v>
                </c:pt>
                <c:pt idx="69">
                  <c:v>2008M10</c:v>
                </c:pt>
                <c:pt idx="70">
                  <c:v>2008M11</c:v>
                </c:pt>
                <c:pt idx="71">
                  <c:v>2008M12</c:v>
                </c:pt>
                <c:pt idx="72">
                  <c:v>2009M01</c:v>
                </c:pt>
                <c:pt idx="73">
                  <c:v>2009M02</c:v>
                </c:pt>
                <c:pt idx="74">
                  <c:v>2009M03</c:v>
                </c:pt>
                <c:pt idx="75">
                  <c:v>2009M04</c:v>
                </c:pt>
                <c:pt idx="76">
                  <c:v>2009M05</c:v>
                </c:pt>
                <c:pt idx="77">
                  <c:v>2009M06</c:v>
                </c:pt>
                <c:pt idx="78">
                  <c:v>2009M07</c:v>
                </c:pt>
                <c:pt idx="79">
                  <c:v>2009M08</c:v>
                </c:pt>
                <c:pt idx="80">
                  <c:v>2009M09</c:v>
                </c:pt>
                <c:pt idx="81">
                  <c:v>2009M10</c:v>
                </c:pt>
                <c:pt idx="82">
                  <c:v>2009M11</c:v>
                </c:pt>
                <c:pt idx="83">
                  <c:v>2009M12</c:v>
                </c:pt>
                <c:pt idx="84">
                  <c:v>2010M01</c:v>
                </c:pt>
                <c:pt idx="85">
                  <c:v>2010M02</c:v>
                </c:pt>
                <c:pt idx="86">
                  <c:v>2010M03</c:v>
                </c:pt>
                <c:pt idx="87">
                  <c:v>2010M04</c:v>
                </c:pt>
                <c:pt idx="88">
                  <c:v>2010M05</c:v>
                </c:pt>
                <c:pt idx="89">
                  <c:v>2010M06</c:v>
                </c:pt>
                <c:pt idx="90">
                  <c:v>2010M07</c:v>
                </c:pt>
                <c:pt idx="91">
                  <c:v>2010M08</c:v>
                </c:pt>
                <c:pt idx="92">
                  <c:v>2010M09</c:v>
                </c:pt>
                <c:pt idx="93">
                  <c:v>2010M10</c:v>
                </c:pt>
                <c:pt idx="94">
                  <c:v>2010M11</c:v>
                </c:pt>
                <c:pt idx="95">
                  <c:v>2010M12</c:v>
                </c:pt>
                <c:pt idx="96">
                  <c:v>2011M01</c:v>
                </c:pt>
              </c:strCache>
            </c:strRef>
          </c:cat>
          <c:val>
            <c:numRef>
              <c:f>Tabelle1!$B$8:$CT$8</c:f>
              <c:numCache>
                <c:formatCode>General</c:formatCode>
                <c:ptCount val="97"/>
                <c:pt idx="0">
                  <c:v>2.4617942099506491</c:v>
                </c:pt>
                <c:pt idx="1">
                  <c:v>2.4942585174248628</c:v>
                </c:pt>
                <c:pt idx="2">
                  <c:v>2.0251241461256368</c:v>
                </c:pt>
                <c:pt idx="3">
                  <c:v>1.8835173855116101</c:v>
                </c:pt>
                <c:pt idx="4">
                  <c:v>1.9866753091663951</c:v>
                </c:pt>
                <c:pt idx="5">
                  <c:v>1.4771861001160289</c:v>
                </c:pt>
                <c:pt idx="6">
                  <c:v>1.338529666632913</c:v>
                </c:pt>
                <c:pt idx="7">
                  <c:v>1.3602571279273254</c:v>
                </c:pt>
                <c:pt idx="8">
                  <c:v>1.4119840026531087</c:v>
                </c:pt>
                <c:pt idx="9">
                  <c:v>1.611618327132831</c:v>
                </c:pt>
                <c:pt idx="10">
                  <c:v>1.272659280690718</c:v>
                </c:pt>
                <c:pt idx="11">
                  <c:v>1.491366488250103</c:v>
                </c:pt>
                <c:pt idx="12">
                  <c:v>1.4800397268632091</c:v>
                </c:pt>
                <c:pt idx="13">
                  <c:v>1.3326907333636957</c:v>
                </c:pt>
                <c:pt idx="14">
                  <c:v>1.2289926972386436</c:v>
                </c:pt>
                <c:pt idx="15">
                  <c:v>0.81693437444987671</c:v>
                </c:pt>
                <c:pt idx="16">
                  <c:v>-0.81720831149107265</c:v>
                </c:pt>
                <c:pt idx="17">
                  <c:v>-1.0745669541407461</c:v>
                </c:pt>
                <c:pt idx="18">
                  <c:v>-1.3417472129333559</c:v>
                </c:pt>
                <c:pt idx="19">
                  <c:v>-1.8069356819194762</c:v>
                </c:pt>
                <c:pt idx="20">
                  <c:v>-2.063304394008</c:v>
                </c:pt>
                <c:pt idx="21">
                  <c:v>-1.9322253855734128</c:v>
                </c:pt>
                <c:pt idx="22">
                  <c:v>-1.8595862721611098</c:v>
                </c:pt>
                <c:pt idx="23">
                  <c:v>-2.0206379325639592</c:v>
                </c:pt>
                <c:pt idx="24">
                  <c:v>-1.6071536252744256</c:v>
                </c:pt>
                <c:pt idx="25">
                  <c:v>-1.944767525326665</c:v>
                </c:pt>
                <c:pt idx="26">
                  <c:v>-1.9138084492832341</c:v>
                </c:pt>
                <c:pt idx="27">
                  <c:v>-2.0108918575234602</c:v>
                </c:pt>
                <c:pt idx="28">
                  <c:v>-0.84135042637480795</c:v>
                </c:pt>
                <c:pt idx="29">
                  <c:v>-1.0011424560292519</c:v>
                </c:pt>
                <c:pt idx="30">
                  <c:v>-1.1253172661647401</c:v>
                </c:pt>
                <c:pt idx="31">
                  <c:v>-1.3515998162225118</c:v>
                </c:pt>
                <c:pt idx="32">
                  <c:v>-1.9844199902065791</c:v>
                </c:pt>
                <c:pt idx="33">
                  <c:v>-2.1195330676087045</c:v>
                </c:pt>
                <c:pt idx="34">
                  <c:v>-1.8362131911513881</c:v>
                </c:pt>
                <c:pt idx="35">
                  <c:v>-1.5121427893262194</c:v>
                </c:pt>
                <c:pt idx="36">
                  <c:v>-2.1200311314307689</c:v>
                </c:pt>
                <c:pt idx="37">
                  <c:v>-1.872215839448568</c:v>
                </c:pt>
                <c:pt idx="38">
                  <c:v>-1.3389548061424488</c:v>
                </c:pt>
                <c:pt idx="39">
                  <c:v>-1.3768557564674164</c:v>
                </c:pt>
                <c:pt idx="40">
                  <c:v>-1.8222993880710732</c:v>
                </c:pt>
                <c:pt idx="41">
                  <c:v>-1.4647711027656798</c:v>
                </c:pt>
                <c:pt idx="42">
                  <c:v>-1.6674833362481121</c:v>
                </c:pt>
                <c:pt idx="43">
                  <c:v>-1.6417041139976714</c:v>
                </c:pt>
                <c:pt idx="44">
                  <c:v>-0.63669005293151226</c:v>
                </c:pt>
                <c:pt idx="45">
                  <c:v>-0.54115397390687769</c:v>
                </c:pt>
                <c:pt idx="46">
                  <c:v>-1.0465763797794854</c:v>
                </c:pt>
                <c:pt idx="47">
                  <c:v>-1.253497926434842</c:v>
                </c:pt>
                <c:pt idx="48">
                  <c:v>-1.1392429038520395</c:v>
                </c:pt>
                <c:pt idx="49">
                  <c:v>-1.1570565150688361</c:v>
                </c:pt>
                <c:pt idx="50">
                  <c:v>-1.6835620662880901</c:v>
                </c:pt>
                <c:pt idx="51">
                  <c:v>-1.6034974483239779</c:v>
                </c:pt>
                <c:pt idx="52">
                  <c:v>-1.0286335194514085</c:v>
                </c:pt>
                <c:pt idx="53">
                  <c:v>-1.3650859294101947</c:v>
                </c:pt>
                <c:pt idx="54">
                  <c:v>-1.7662726247955942</c:v>
                </c:pt>
                <c:pt idx="55">
                  <c:v>-1.8712485366643301</c:v>
                </c:pt>
                <c:pt idx="56">
                  <c:v>-3.0337217270827526</c:v>
                </c:pt>
                <c:pt idx="57">
                  <c:v>-3.9210180951199867</c:v>
                </c:pt>
                <c:pt idx="58">
                  <c:v>-4.0715248239567643</c:v>
                </c:pt>
                <c:pt idx="59">
                  <c:v>-3.6025746704848225</c:v>
                </c:pt>
                <c:pt idx="60">
                  <c:v>-5.7638468614196467</c:v>
                </c:pt>
                <c:pt idx="61">
                  <c:v>-6.6064923248750373</c:v>
                </c:pt>
                <c:pt idx="62">
                  <c:v>-6.7568507023220024</c:v>
                </c:pt>
                <c:pt idx="63">
                  <c:v>-7.1298080052754358</c:v>
                </c:pt>
                <c:pt idx="64">
                  <c:v>-7.2116116320917714</c:v>
                </c:pt>
                <c:pt idx="65">
                  <c:v>-7.2650212742352656</c:v>
                </c:pt>
                <c:pt idx="66">
                  <c:v>-6.8341453041894455</c:v>
                </c:pt>
                <c:pt idx="67">
                  <c:v>-6.4808248008575946</c:v>
                </c:pt>
                <c:pt idx="68">
                  <c:v>-5.8723670149226388</c:v>
                </c:pt>
                <c:pt idx="69">
                  <c:v>-4.6383186787617205</c:v>
                </c:pt>
                <c:pt idx="70">
                  <c:v>-2.9460161928410429</c:v>
                </c:pt>
                <c:pt idx="71">
                  <c:v>-1.6745156246329174</c:v>
                </c:pt>
                <c:pt idx="72">
                  <c:v>-1.4320159255071401</c:v>
                </c:pt>
                <c:pt idx="73">
                  <c:v>-1.7329390029128238</c:v>
                </c:pt>
                <c:pt idx="74">
                  <c:v>-0.98437793869078405</c:v>
                </c:pt>
                <c:pt idx="75">
                  <c:v>0.36416657799325908</c:v>
                </c:pt>
                <c:pt idx="76">
                  <c:v>0.99822566543686742</c:v>
                </c:pt>
                <c:pt idx="77">
                  <c:v>2.8073050907644634</c:v>
                </c:pt>
                <c:pt idx="78">
                  <c:v>3.4563326411379411</c:v>
                </c:pt>
                <c:pt idx="79">
                  <c:v>3.683327103012985</c:v>
                </c:pt>
                <c:pt idx="80">
                  <c:v>3.813926950266449</c:v>
                </c:pt>
                <c:pt idx="81">
                  <c:v>4.6738429770883743</c:v>
                </c:pt>
                <c:pt idx="82">
                  <c:v>4.0849246949953075</c:v>
                </c:pt>
                <c:pt idx="83">
                  <c:v>3.5429810594889042</c:v>
                </c:pt>
                <c:pt idx="84">
                  <c:v>4.1487502333693955</c:v>
                </c:pt>
                <c:pt idx="85">
                  <c:v>4.1928655406420345</c:v>
                </c:pt>
                <c:pt idx="86">
                  <c:v>3.0810581639519135</c:v>
                </c:pt>
                <c:pt idx="87">
                  <c:v>2.0733861362101607</c:v>
                </c:pt>
                <c:pt idx="88">
                  <c:v>1.687646815763576</c:v>
                </c:pt>
                <c:pt idx="89">
                  <c:v>1.0347641924172442</c:v>
                </c:pt>
                <c:pt idx="90">
                  <c:v>0.63950477192724542</c:v>
                </c:pt>
                <c:pt idx="91">
                  <c:v>0.48268433443906816</c:v>
                </c:pt>
                <c:pt idx="92">
                  <c:v>-0.12135135874407391</c:v>
                </c:pt>
                <c:pt idx="93">
                  <c:v>-0.80546949059537665</c:v>
                </c:pt>
                <c:pt idx="94">
                  <c:v>-1.1870328258606435</c:v>
                </c:pt>
                <c:pt idx="95">
                  <c:v>-3.0263996463346481</c:v>
                </c:pt>
              </c:numCache>
            </c:numRef>
          </c:val>
        </c:ser>
        <c:ser>
          <c:idx val="3"/>
          <c:order val="7"/>
          <c:tx>
            <c:strRef>
              <c:f>Tabelle1!$A$9</c:f>
              <c:strCache>
                <c:ptCount val="1"/>
                <c:pt idx="0">
                  <c:v>WB-6</c:v>
                </c:pt>
              </c:strCache>
            </c:strRef>
          </c:tx>
          <c:spPr>
            <a:ln>
              <a:solidFill>
                <a:srgbClr val="009E47"/>
              </a:solidFill>
            </a:ln>
          </c:spPr>
          <c:marker>
            <c:symbol val="none"/>
          </c:marker>
          <c:cat>
            <c:strRef>
              <c:f>Tabelle1!$B$1:$CT$1</c:f>
              <c:strCache>
                <c:ptCount val="97"/>
                <c:pt idx="0">
                  <c:v>2003M01</c:v>
                </c:pt>
                <c:pt idx="1">
                  <c:v>2003M02</c:v>
                </c:pt>
                <c:pt idx="2">
                  <c:v>2003M03</c:v>
                </c:pt>
                <c:pt idx="3">
                  <c:v>2003M04</c:v>
                </c:pt>
                <c:pt idx="4">
                  <c:v>2003M05</c:v>
                </c:pt>
                <c:pt idx="5">
                  <c:v>2003M06</c:v>
                </c:pt>
                <c:pt idx="6">
                  <c:v>2003M07</c:v>
                </c:pt>
                <c:pt idx="7">
                  <c:v>2003M08</c:v>
                </c:pt>
                <c:pt idx="8">
                  <c:v>2003M09</c:v>
                </c:pt>
                <c:pt idx="9">
                  <c:v>2003M10</c:v>
                </c:pt>
                <c:pt idx="10">
                  <c:v>2003M11</c:v>
                </c:pt>
                <c:pt idx="11">
                  <c:v>2003M12</c:v>
                </c:pt>
                <c:pt idx="12">
                  <c:v>2004M01</c:v>
                </c:pt>
                <c:pt idx="13">
                  <c:v>2004M02</c:v>
                </c:pt>
                <c:pt idx="14">
                  <c:v>2004M03</c:v>
                </c:pt>
                <c:pt idx="15">
                  <c:v>2004M04</c:v>
                </c:pt>
                <c:pt idx="16">
                  <c:v>2004M05</c:v>
                </c:pt>
                <c:pt idx="17">
                  <c:v>2004M06</c:v>
                </c:pt>
                <c:pt idx="18">
                  <c:v>2004M07</c:v>
                </c:pt>
                <c:pt idx="19">
                  <c:v>2004M08</c:v>
                </c:pt>
                <c:pt idx="20">
                  <c:v>2004M09</c:v>
                </c:pt>
                <c:pt idx="21">
                  <c:v>2004M10</c:v>
                </c:pt>
                <c:pt idx="22">
                  <c:v>2004M11</c:v>
                </c:pt>
                <c:pt idx="23">
                  <c:v>2004M12</c:v>
                </c:pt>
                <c:pt idx="24">
                  <c:v>2005M01</c:v>
                </c:pt>
                <c:pt idx="25">
                  <c:v>2005M02</c:v>
                </c:pt>
                <c:pt idx="26">
                  <c:v>2005M03</c:v>
                </c:pt>
                <c:pt idx="27">
                  <c:v>2005M04</c:v>
                </c:pt>
                <c:pt idx="28">
                  <c:v>2005M05</c:v>
                </c:pt>
                <c:pt idx="29">
                  <c:v>2005M06</c:v>
                </c:pt>
                <c:pt idx="30">
                  <c:v>2005M07</c:v>
                </c:pt>
                <c:pt idx="31">
                  <c:v>2005M08</c:v>
                </c:pt>
                <c:pt idx="32">
                  <c:v>2005M09</c:v>
                </c:pt>
                <c:pt idx="33">
                  <c:v>2005M10</c:v>
                </c:pt>
                <c:pt idx="34">
                  <c:v>2005M11</c:v>
                </c:pt>
                <c:pt idx="35">
                  <c:v>2005M12</c:v>
                </c:pt>
                <c:pt idx="36">
                  <c:v>2006M01</c:v>
                </c:pt>
                <c:pt idx="37">
                  <c:v>2006M02</c:v>
                </c:pt>
                <c:pt idx="38">
                  <c:v>2006M03</c:v>
                </c:pt>
                <c:pt idx="39">
                  <c:v>2006M04</c:v>
                </c:pt>
                <c:pt idx="40">
                  <c:v>2006M05</c:v>
                </c:pt>
                <c:pt idx="41">
                  <c:v>2006M06</c:v>
                </c:pt>
                <c:pt idx="42">
                  <c:v>2006M07</c:v>
                </c:pt>
                <c:pt idx="43">
                  <c:v>2006M08</c:v>
                </c:pt>
                <c:pt idx="44">
                  <c:v>2006M09</c:v>
                </c:pt>
                <c:pt idx="45">
                  <c:v>2006M10</c:v>
                </c:pt>
                <c:pt idx="46">
                  <c:v>2006M11</c:v>
                </c:pt>
                <c:pt idx="47">
                  <c:v>2006M12</c:v>
                </c:pt>
                <c:pt idx="48">
                  <c:v>2007M01</c:v>
                </c:pt>
                <c:pt idx="49">
                  <c:v>2007M02</c:v>
                </c:pt>
                <c:pt idx="50">
                  <c:v>2007M03</c:v>
                </c:pt>
                <c:pt idx="51">
                  <c:v>2007M04</c:v>
                </c:pt>
                <c:pt idx="52">
                  <c:v>2007M05</c:v>
                </c:pt>
                <c:pt idx="53">
                  <c:v>2007M06</c:v>
                </c:pt>
                <c:pt idx="54">
                  <c:v>2007M07</c:v>
                </c:pt>
                <c:pt idx="55">
                  <c:v>2007M08</c:v>
                </c:pt>
                <c:pt idx="56">
                  <c:v>2007M09</c:v>
                </c:pt>
                <c:pt idx="57">
                  <c:v>2007M10</c:v>
                </c:pt>
                <c:pt idx="58">
                  <c:v>2007M11</c:v>
                </c:pt>
                <c:pt idx="59">
                  <c:v>2007M12</c:v>
                </c:pt>
                <c:pt idx="60">
                  <c:v>2008M01</c:v>
                </c:pt>
                <c:pt idx="61">
                  <c:v>2008M02</c:v>
                </c:pt>
                <c:pt idx="62">
                  <c:v>2008M03</c:v>
                </c:pt>
                <c:pt idx="63">
                  <c:v>2008M04</c:v>
                </c:pt>
                <c:pt idx="64">
                  <c:v>2008M05</c:v>
                </c:pt>
                <c:pt idx="65">
                  <c:v>2008M06</c:v>
                </c:pt>
                <c:pt idx="66">
                  <c:v>2008M07</c:v>
                </c:pt>
                <c:pt idx="67">
                  <c:v>2008M08</c:v>
                </c:pt>
                <c:pt idx="68">
                  <c:v>2008M09</c:v>
                </c:pt>
                <c:pt idx="69">
                  <c:v>2008M10</c:v>
                </c:pt>
                <c:pt idx="70">
                  <c:v>2008M11</c:v>
                </c:pt>
                <c:pt idx="71">
                  <c:v>2008M12</c:v>
                </c:pt>
                <c:pt idx="72">
                  <c:v>2009M01</c:v>
                </c:pt>
                <c:pt idx="73">
                  <c:v>2009M02</c:v>
                </c:pt>
                <c:pt idx="74">
                  <c:v>2009M03</c:v>
                </c:pt>
                <c:pt idx="75">
                  <c:v>2009M04</c:v>
                </c:pt>
                <c:pt idx="76">
                  <c:v>2009M05</c:v>
                </c:pt>
                <c:pt idx="77">
                  <c:v>2009M06</c:v>
                </c:pt>
                <c:pt idx="78">
                  <c:v>2009M07</c:v>
                </c:pt>
                <c:pt idx="79">
                  <c:v>2009M08</c:v>
                </c:pt>
                <c:pt idx="80">
                  <c:v>2009M09</c:v>
                </c:pt>
                <c:pt idx="81">
                  <c:v>2009M10</c:v>
                </c:pt>
                <c:pt idx="82">
                  <c:v>2009M11</c:v>
                </c:pt>
                <c:pt idx="83">
                  <c:v>2009M12</c:v>
                </c:pt>
                <c:pt idx="84">
                  <c:v>2010M01</c:v>
                </c:pt>
                <c:pt idx="85">
                  <c:v>2010M02</c:v>
                </c:pt>
                <c:pt idx="86">
                  <c:v>2010M03</c:v>
                </c:pt>
                <c:pt idx="87">
                  <c:v>2010M04</c:v>
                </c:pt>
                <c:pt idx="88">
                  <c:v>2010M05</c:v>
                </c:pt>
                <c:pt idx="89">
                  <c:v>2010M06</c:v>
                </c:pt>
                <c:pt idx="90">
                  <c:v>2010M07</c:v>
                </c:pt>
                <c:pt idx="91">
                  <c:v>2010M08</c:v>
                </c:pt>
                <c:pt idx="92">
                  <c:v>2010M09</c:v>
                </c:pt>
                <c:pt idx="93">
                  <c:v>2010M10</c:v>
                </c:pt>
                <c:pt idx="94">
                  <c:v>2010M11</c:v>
                </c:pt>
                <c:pt idx="95">
                  <c:v>2010M12</c:v>
                </c:pt>
                <c:pt idx="96">
                  <c:v>2011M01</c:v>
                </c:pt>
              </c:strCache>
            </c:strRef>
          </c:cat>
          <c:val>
            <c:numRef>
              <c:f>Tabelle1!$B$9:$CT$9</c:f>
              <c:numCache>
                <c:formatCode>General</c:formatCode>
                <c:ptCount val="97"/>
                <c:pt idx="32">
                  <c:v>2.6765567599871742</c:v>
                </c:pt>
                <c:pt idx="33">
                  <c:v>2.5082541929143192</c:v>
                </c:pt>
                <c:pt idx="34">
                  <c:v>2.5176541471856098</c:v>
                </c:pt>
                <c:pt idx="35">
                  <c:v>3.0521552343379761</c:v>
                </c:pt>
                <c:pt idx="36">
                  <c:v>2.4530516097303425</c:v>
                </c:pt>
                <c:pt idx="37">
                  <c:v>2.5939571990862067</c:v>
                </c:pt>
                <c:pt idx="38">
                  <c:v>2.9723817132505084</c:v>
                </c:pt>
                <c:pt idx="39">
                  <c:v>2.3907550184519102</c:v>
                </c:pt>
                <c:pt idx="40">
                  <c:v>1.6992432625679872</c:v>
                </c:pt>
                <c:pt idx="41">
                  <c:v>2.1683309072550863</c:v>
                </c:pt>
                <c:pt idx="42">
                  <c:v>2.3941238058965442</c:v>
                </c:pt>
                <c:pt idx="43">
                  <c:v>2.0372600568986008</c:v>
                </c:pt>
                <c:pt idx="44">
                  <c:v>2.5267782485870605</c:v>
                </c:pt>
                <c:pt idx="45">
                  <c:v>3.2826071672294694</c:v>
                </c:pt>
                <c:pt idx="46">
                  <c:v>2.9662793805830177</c:v>
                </c:pt>
                <c:pt idx="47">
                  <c:v>3.0170114338014238</c:v>
                </c:pt>
                <c:pt idx="48">
                  <c:v>3.861793411598446</c:v>
                </c:pt>
                <c:pt idx="49">
                  <c:v>3.952784946318495</c:v>
                </c:pt>
                <c:pt idx="50">
                  <c:v>3.6406218583094416</c:v>
                </c:pt>
                <c:pt idx="51">
                  <c:v>3.7673402584050582</c:v>
                </c:pt>
                <c:pt idx="52">
                  <c:v>3.9127781822914827</c:v>
                </c:pt>
                <c:pt idx="53">
                  <c:v>3.8255838766968893</c:v>
                </c:pt>
                <c:pt idx="54">
                  <c:v>3.2122524776237373</c:v>
                </c:pt>
                <c:pt idx="55">
                  <c:v>2.0290417605620212</c:v>
                </c:pt>
                <c:pt idx="56">
                  <c:v>0.8107078219338818</c:v>
                </c:pt>
                <c:pt idx="57">
                  <c:v>0.26060012066323629</c:v>
                </c:pt>
                <c:pt idx="58">
                  <c:v>-0.14804983099384394</c:v>
                </c:pt>
                <c:pt idx="59">
                  <c:v>-3.7262798460081591E-2</c:v>
                </c:pt>
                <c:pt idx="60">
                  <c:v>-0.98631826625005159</c:v>
                </c:pt>
                <c:pt idx="61">
                  <c:v>-1.1892219380661317</c:v>
                </c:pt>
                <c:pt idx="62">
                  <c:v>-1.1694036494697599</c:v>
                </c:pt>
                <c:pt idx="63">
                  <c:v>-1.1515329012956081</c:v>
                </c:pt>
                <c:pt idx="64">
                  <c:v>-1.0352843523655708</c:v>
                </c:pt>
                <c:pt idx="65">
                  <c:v>-1.5629882473801098</c:v>
                </c:pt>
                <c:pt idx="66">
                  <c:v>-1.4342982912035438</c:v>
                </c:pt>
                <c:pt idx="67">
                  <c:v>-0.18125206580581341</c:v>
                </c:pt>
                <c:pt idx="68">
                  <c:v>0.55430123263742725</c:v>
                </c:pt>
                <c:pt idx="69">
                  <c:v>0.56802521708603915</c:v>
                </c:pt>
                <c:pt idx="70">
                  <c:v>2.2460920042099959</c:v>
                </c:pt>
                <c:pt idx="71">
                  <c:v>3.6753736546482907</c:v>
                </c:pt>
                <c:pt idx="72">
                  <c:v>3.7030674325080213</c:v>
                </c:pt>
                <c:pt idx="73">
                  <c:v>3.7727783685388574</c:v>
                </c:pt>
                <c:pt idx="74">
                  <c:v>4.1407267960121814</c:v>
                </c:pt>
                <c:pt idx="75">
                  <c:v>4.6746990779918551</c:v>
                </c:pt>
                <c:pt idx="76">
                  <c:v>4.7070187277153686</c:v>
                </c:pt>
                <c:pt idx="77">
                  <c:v>5.534156098279726</c:v>
                </c:pt>
                <c:pt idx="78">
                  <c:v>5.2840486729256684</c:v>
                </c:pt>
                <c:pt idx="79">
                  <c:v>5.3283778023174655</c:v>
                </c:pt>
                <c:pt idx="80">
                  <c:v>5.452017614555837</c:v>
                </c:pt>
                <c:pt idx="81">
                  <c:v>5.6450074056989958</c:v>
                </c:pt>
                <c:pt idx="82">
                  <c:v>5.0930666705213063</c:v>
                </c:pt>
                <c:pt idx="83">
                  <c:v>4.2961122813248434</c:v>
                </c:pt>
                <c:pt idx="84">
                  <c:v>3.9708657637795977</c:v>
                </c:pt>
                <c:pt idx="85">
                  <c:v>3.7056316389248622</c:v>
                </c:pt>
                <c:pt idx="86">
                  <c:v>3.6637723778888245</c:v>
                </c:pt>
                <c:pt idx="87">
                  <c:v>3.4110455371193567</c:v>
                </c:pt>
                <c:pt idx="88">
                  <c:v>3.5642694385541627</c:v>
                </c:pt>
                <c:pt idx="89">
                  <c:v>3.1500334252950637</c:v>
                </c:pt>
                <c:pt idx="90">
                  <c:v>3.0572374991219382</c:v>
                </c:pt>
                <c:pt idx="91">
                  <c:v>2.6657320495112202</c:v>
                </c:pt>
                <c:pt idx="92">
                  <c:v>2.3619289039625797</c:v>
                </c:pt>
                <c:pt idx="93">
                  <c:v>2.1878288357837987</c:v>
                </c:pt>
                <c:pt idx="94">
                  <c:v>2.2013834240198067</c:v>
                </c:pt>
                <c:pt idx="95">
                  <c:v>0.67217869820493292</c:v>
                </c:pt>
              </c:numCache>
            </c:numRef>
          </c:val>
        </c:ser>
        <c:ser>
          <c:idx val="9"/>
          <c:order val="8"/>
          <c:tx>
            <c:strRef>
              <c:f>Tabelle1!$A$11</c:f>
              <c:strCache>
                <c:ptCount val="1"/>
                <c:pt idx="0">
                  <c:v>B-SEE</c:v>
                </c:pt>
              </c:strCache>
            </c:strRef>
          </c:tx>
          <c:spPr>
            <a:ln>
              <a:solidFill>
                <a:srgbClr val="009E47"/>
              </a:solidFill>
            </a:ln>
          </c:spPr>
          <c:marker>
            <c:symbol val="none"/>
          </c:marker>
          <c:cat>
            <c:strRef>
              <c:f>Tabelle1!$B$1:$CT$1</c:f>
              <c:strCache>
                <c:ptCount val="97"/>
                <c:pt idx="0">
                  <c:v>2003M01</c:v>
                </c:pt>
                <c:pt idx="1">
                  <c:v>2003M02</c:v>
                </c:pt>
                <c:pt idx="2">
                  <c:v>2003M03</c:v>
                </c:pt>
                <c:pt idx="3">
                  <c:v>2003M04</c:v>
                </c:pt>
                <c:pt idx="4">
                  <c:v>2003M05</c:v>
                </c:pt>
                <c:pt idx="5">
                  <c:v>2003M06</c:v>
                </c:pt>
                <c:pt idx="6">
                  <c:v>2003M07</c:v>
                </c:pt>
                <c:pt idx="7">
                  <c:v>2003M08</c:v>
                </c:pt>
                <c:pt idx="8">
                  <c:v>2003M09</c:v>
                </c:pt>
                <c:pt idx="9">
                  <c:v>2003M10</c:v>
                </c:pt>
                <c:pt idx="10">
                  <c:v>2003M11</c:v>
                </c:pt>
                <c:pt idx="11">
                  <c:v>2003M12</c:v>
                </c:pt>
                <c:pt idx="12">
                  <c:v>2004M01</c:v>
                </c:pt>
                <c:pt idx="13">
                  <c:v>2004M02</c:v>
                </c:pt>
                <c:pt idx="14">
                  <c:v>2004M03</c:v>
                </c:pt>
                <c:pt idx="15">
                  <c:v>2004M04</c:v>
                </c:pt>
                <c:pt idx="16">
                  <c:v>2004M05</c:v>
                </c:pt>
                <c:pt idx="17">
                  <c:v>2004M06</c:v>
                </c:pt>
                <c:pt idx="18">
                  <c:v>2004M07</c:v>
                </c:pt>
                <c:pt idx="19">
                  <c:v>2004M08</c:v>
                </c:pt>
                <c:pt idx="20">
                  <c:v>2004M09</c:v>
                </c:pt>
                <c:pt idx="21">
                  <c:v>2004M10</c:v>
                </c:pt>
                <c:pt idx="22">
                  <c:v>2004M11</c:v>
                </c:pt>
                <c:pt idx="23">
                  <c:v>2004M12</c:v>
                </c:pt>
                <c:pt idx="24">
                  <c:v>2005M01</c:v>
                </c:pt>
                <c:pt idx="25">
                  <c:v>2005M02</c:v>
                </c:pt>
                <c:pt idx="26">
                  <c:v>2005M03</c:v>
                </c:pt>
                <c:pt idx="27">
                  <c:v>2005M04</c:v>
                </c:pt>
                <c:pt idx="28">
                  <c:v>2005M05</c:v>
                </c:pt>
                <c:pt idx="29">
                  <c:v>2005M06</c:v>
                </c:pt>
                <c:pt idx="30">
                  <c:v>2005M07</c:v>
                </c:pt>
                <c:pt idx="31">
                  <c:v>2005M08</c:v>
                </c:pt>
                <c:pt idx="32">
                  <c:v>2005M09</c:v>
                </c:pt>
                <c:pt idx="33">
                  <c:v>2005M10</c:v>
                </c:pt>
                <c:pt idx="34">
                  <c:v>2005M11</c:v>
                </c:pt>
                <c:pt idx="35">
                  <c:v>2005M12</c:v>
                </c:pt>
                <c:pt idx="36">
                  <c:v>2006M01</c:v>
                </c:pt>
                <c:pt idx="37">
                  <c:v>2006M02</c:v>
                </c:pt>
                <c:pt idx="38">
                  <c:v>2006M03</c:v>
                </c:pt>
                <c:pt idx="39">
                  <c:v>2006M04</c:v>
                </c:pt>
                <c:pt idx="40">
                  <c:v>2006M05</c:v>
                </c:pt>
                <c:pt idx="41">
                  <c:v>2006M06</c:v>
                </c:pt>
                <c:pt idx="42">
                  <c:v>2006M07</c:v>
                </c:pt>
                <c:pt idx="43">
                  <c:v>2006M08</c:v>
                </c:pt>
                <c:pt idx="44">
                  <c:v>2006M09</c:v>
                </c:pt>
                <c:pt idx="45">
                  <c:v>2006M10</c:v>
                </c:pt>
                <c:pt idx="46">
                  <c:v>2006M11</c:v>
                </c:pt>
                <c:pt idx="47">
                  <c:v>2006M12</c:v>
                </c:pt>
                <c:pt idx="48">
                  <c:v>2007M01</c:v>
                </c:pt>
                <c:pt idx="49">
                  <c:v>2007M02</c:v>
                </c:pt>
                <c:pt idx="50">
                  <c:v>2007M03</c:v>
                </c:pt>
                <c:pt idx="51">
                  <c:v>2007M04</c:v>
                </c:pt>
                <c:pt idx="52">
                  <c:v>2007M05</c:v>
                </c:pt>
                <c:pt idx="53">
                  <c:v>2007M06</c:v>
                </c:pt>
                <c:pt idx="54">
                  <c:v>2007M07</c:v>
                </c:pt>
                <c:pt idx="55">
                  <c:v>2007M08</c:v>
                </c:pt>
                <c:pt idx="56">
                  <c:v>2007M09</c:v>
                </c:pt>
                <c:pt idx="57">
                  <c:v>2007M10</c:v>
                </c:pt>
                <c:pt idx="58">
                  <c:v>2007M11</c:v>
                </c:pt>
                <c:pt idx="59">
                  <c:v>2007M12</c:v>
                </c:pt>
                <c:pt idx="60">
                  <c:v>2008M01</c:v>
                </c:pt>
                <c:pt idx="61">
                  <c:v>2008M02</c:v>
                </c:pt>
                <c:pt idx="62">
                  <c:v>2008M03</c:v>
                </c:pt>
                <c:pt idx="63">
                  <c:v>2008M04</c:v>
                </c:pt>
                <c:pt idx="64">
                  <c:v>2008M05</c:v>
                </c:pt>
                <c:pt idx="65">
                  <c:v>2008M06</c:v>
                </c:pt>
                <c:pt idx="66">
                  <c:v>2008M07</c:v>
                </c:pt>
                <c:pt idx="67">
                  <c:v>2008M08</c:v>
                </c:pt>
                <c:pt idx="68">
                  <c:v>2008M09</c:v>
                </c:pt>
                <c:pt idx="69">
                  <c:v>2008M10</c:v>
                </c:pt>
                <c:pt idx="70">
                  <c:v>2008M11</c:v>
                </c:pt>
                <c:pt idx="71">
                  <c:v>2008M12</c:v>
                </c:pt>
                <c:pt idx="72">
                  <c:v>2009M01</c:v>
                </c:pt>
                <c:pt idx="73">
                  <c:v>2009M02</c:v>
                </c:pt>
                <c:pt idx="74">
                  <c:v>2009M03</c:v>
                </c:pt>
                <c:pt idx="75">
                  <c:v>2009M04</c:v>
                </c:pt>
                <c:pt idx="76">
                  <c:v>2009M05</c:v>
                </c:pt>
                <c:pt idx="77">
                  <c:v>2009M06</c:v>
                </c:pt>
                <c:pt idx="78">
                  <c:v>2009M07</c:v>
                </c:pt>
                <c:pt idx="79">
                  <c:v>2009M08</c:v>
                </c:pt>
                <c:pt idx="80">
                  <c:v>2009M09</c:v>
                </c:pt>
                <c:pt idx="81">
                  <c:v>2009M10</c:v>
                </c:pt>
                <c:pt idx="82">
                  <c:v>2009M11</c:v>
                </c:pt>
                <c:pt idx="83">
                  <c:v>2009M12</c:v>
                </c:pt>
                <c:pt idx="84">
                  <c:v>2010M01</c:v>
                </c:pt>
                <c:pt idx="85">
                  <c:v>2010M02</c:v>
                </c:pt>
                <c:pt idx="86">
                  <c:v>2010M03</c:v>
                </c:pt>
                <c:pt idx="87">
                  <c:v>2010M04</c:v>
                </c:pt>
                <c:pt idx="88">
                  <c:v>2010M05</c:v>
                </c:pt>
                <c:pt idx="89">
                  <c:v>2010M06</c:v>
                </c:pt>
                <c:pt idx="90">
                  <c:v>2010M07</c:v>
                </c:pt>
                <c:pt idx="91">
                  <c:v>2010M08</c:v>
                </c:pt>
                <c:pt idx="92">
                  <c:v>2010M09</c:v>
                </c:pt>
                <c:pt idx="93">
                  <c:v>2010M10</c:v>
                </c:pt>
                <c:pt idx="94">
                  <c:v>2010M11</c:v>
                </c:pt>
                <c:pt idx="95">
                  <c:v>2010M12</c:v>
                </c:pt>
                <c:pt idx="96">
                  <c:v>2011M01</c:v>
                </c:pt>
              </c:strCache>
            </c:strRef>
          </c:cat>
          <c:val>
            <c:numRef>
              <c:f>Tabelle1!$B$11:$CT$11</c:f>
            </c:numRef>
          </c:val>
        </c:ser>
        <c:ser>
          <c:idx val="8"/>
          <c:order val="9"/>
          <c:tx>
            <c:strRef>
              <c:f>Tabelle1!$A$10</c:f>
              <c:strCache>
                <c:ptCount val="1"/>
                <c:pt idx="0">
                  <c:v>TR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Tabelle1!$B$1:$CT$1</c:f>
              <c:strCache>
                <c:ptCount val="97"/>
                <c:pt idx="0">
                  <c:v>2003M01</c:v>
                </c:pt>
                <c:pt idx="1">
                  <c:v>2003M02</c:v>
                </c:pt>
                <c:pt idx="2">
                  <c:v>2003M03</c:v>
                </c:pt>
                <c:pt idx="3">
                  <c:v>2003M04</c:v>
                </c:pt>
                <c:pt idx="4">
                  <c:v>2003M05</c:v>
                </c:pt>
                <c:pt idx="5">
                  <c:v>2003M06</c:v>
                </c:pt>
                <c:pt idx="6">
                  <c:v>2003M07</c:v>
                </c:pt>
                <c:pt idx="7">
                  <c:v>2003M08</c:v>
                </c:pt>
                <c:pt idx="8">
                  <c:v>2003M09</c:v>
                </c:pt>
                <c:pt idx="9">
                  <c:v>2003M10</c:v>
                </c:pt>
                <c:pt idx="10">
                  <c:v>2003M11</c:v>
                </c:pt>
                <c:pt idx="11">
                  <c:v>2003M12</c:v>
                </c:pt>
                <c:pt idx="12">
                  <c:v>2004M01</c:v>
                </c:pt>
                <c:pt idx="13">
                  <c:v>2004M02</c:v>
                </c:pt>
                <c:pt idx="14">
                  <c:v>2004M03</c:v>
                </c:pt>
                <c:pt idx="15">
                  <c:v>2004M04</c:v>
                </c:pt>
                <c:pt idx="16">
                  <c:v>2004M05</c:v>
                </c:pt>
                <c:pt idx="17">
                  <c:v>2004M06</c:v>
                </c:pt>
                <c:pt idx="18">
                  <c:v>2004M07</c:v>
                </c:pt>
                <c:pt idx="19">
                  <c:v>2004M08</c:v>
                </c:pt>
                <c:pt idx="20">
                  <c:v>2004M09</c:v>
                </c:pt>
                <c:pt idx="21">
                  <c:v>2004M10</c:v>
                </c:pt>
                <c:pt idx="22">
                  <c:v>2004M11</c:v>
                </c:pt>
                <c:pt idx="23">
                  <c:v>2004M12</c:v>
                </c:pt>
                <c:pt idx="24">
                  <c:v>2005M01</c:v>
                </c:pt>
                <c:pt idx="25">
                  <c:v>2005M02</c:v>
                </c:pt>
                <c:pt idx="26">
                  <c:v>2005M03</c:v>
                </c:pt>
                <c:pt idx="27">
                  <c:v>2005M04</c:v>
                </c:pt>
                <c:pt idx="28">
                  <c:v>2005M05</c:v>
                </c:pt>
                <c:pt idx="29">
                  <c:v>2005M06</c:v>
                </c:pt>
                <c:pt idx="30">
                  <c:v>2005M07</c:v>
                </c:pt>
                <c:pt idx="31">
                  <c:v>2005M08</c:v>
                </c:pt>
                <c:pt idx="32">
                  <c:v>2005M09</c:v>
                </c:pt>
                <c:pt idx="33">
                  <c:v>2005M10</c:v>
                </c:pt>
                <c:pt idx="34">
                  <c:v>2005M11</c:v>
                </c:pt>
                <c:pt idx="35">
                  <c:v>2005M12</c:v>
                </c:pt>
                <c:pt idx="36">
                  <c:v>2006M01</c:v>
                </c:pt>
                <c:pt idx="37">
                  <c:v>2006M02</c:v>
                </c:pt>
                <c:pt idx="38">
                  <c:v>2006M03</c:v>
                </c:pt>
                <c:pt idx="39">
                  <c:v>2006M04</c:v>
                </c:pt>
                <c:pt idx="40">
                  <c:v>2006M05</c:v>
                </c:pt>
                <c:pt idx="41">
                  <c:v>2006M06</c:v>
                </c:pt>
                <c:pt idx="42">
                  <c:v>2006M07</c:v>
                </c:pt>
                <c:pt idx="43">
                  <c:v>2006M08</c:v>
                </c:pt>
                <c:pt idx="44">
                  <c:v>2006M09</c:v>
                </c:pt>
                <c:pt idx="45">
                  <c:v>2006M10</c:v>
                </c:pt>
                <c:pt idx="46">
                  <c:v>2006M11</c:v>
                </c:pt>
                <c:pt idx="47">
                  <c:v>2006M12</c:v>
                </c:pt>
                <c:pt idx="48">
                  <c:v>2007M01</c:v>
                </c:pt>
                <c:pt idx="49">
                  <c:v>2007M02</c:v>
                </c:pt>
                <c:pt idx="50">
                  <c:v>2007M03</c:v>
                </c:pt>
                <c:pt idx="51">
                  <c:v>2007M04</c:v>
                </c:pt>
                <c:pt idx="52">
                  <c:v>2007M05</c:v>
                </c:pt>
                <c:pt idx="53">
                  <c:v>2007M06</c:v>
                </c:pt>
                <c:pt idx="54">
                  <c:v>2007M07</c:v>
                </c:pt>
                <c:pt idx="55">
                  <c:v>2007M08</c:v>
                </c:pt>
                <c:pt idx="56">
                  <c:v>2007M09</c:v>
                </c:pt>
                <c:pt idx="57">
                  <c:v>2007M10</c:v>
                </c:pt>
                <c:pt idx="58">
                  <c:v>2007M11</c:v>
                </c:pt>
                <c:pt idx="59">
                  <c:v>2007M12</c:v>
                </c:pt>
                <c:pt idx="60">
                  <c:v>2008M01</c:v>
                </c:pt>
                <c:pt idx="61">
                  <c:v>2008M02</c:v>
                </c:pt>
                <c:pt idx="62">
                  <c:v>2008M03</c:v>
                </c:pt>
                <c:pt idx="63">
                  <c:v>2008M04</c:v>
                </c:pt>
                <c:pt idx="64">
                  <c:v>2008M05</c:v>
                </c:pt>
                <c:pt idx="65">
                  <c:v>2008M06</c:v>
                </c:pt>
                <c:pt idx="66">
                  <c:v>2008M07</c:v>
                </c:pt>
                <c:pt idx="67">
                  <c:v>2008M08</c:v>
                </c:pt>
                <c:pt idx="68">
                  <c:v>2008M09</c:v>
                </c:pt>
                <c:pt idx="69">
                  <c:v>2008M10</c:v>
                </c:pt>
                <c:pt idx="70">
                  <c:v>2008M11</c:v>
                </c:pt>
                <c:pt idx="71">
                  <c:v>2008M12</c:v>
                </c:pt>
                <c:pt idx="72">
                  <c:v>2009M01</c:v>
                </c:pt>
                <c:pt idx="73">
                  <c:v>2009M02</c:v>
                </c:pt>
                <c:pt idx="74">
                  <c:v>2009M03</c:v>
                </c:pt>
                <c:pt idx="75">
                  <c:v>2009M04</c:v>
                </c:pt>
                <c:pt idx="76">
                  <c:v>2009M05</c:v>
                </c:pt>
                <c:pt idx="77">
                  <c:v>2009M06</c:v>
                </c:pt>
                <c:pt idx="78">
                  <c:v>2009M07</c:v>
                </c:pt>
                <c:pt idx="79">
                  <c:v>2009M08</c:v>
                </c:pt>
                <c:pt idx="80">
                  <c:v>2009M09</c:v>
                </c:pt>
                <c:pt idx="81">
                  <c:v>2009M10</c:v>
                </c:pt>
                <c:pt idx="82">
                  <c:v>2009M11</c:v>
                </c:pt>
                <c:pt idx="83">
                  <c:v>2009M12</c:v>
                </c:pt>
                <c:pt idx="84">
                  <c:v>2010M01</c:v>
                </c:pt>
                <c:pt idx="85">
                  <c:v>2010M02</c:v>
                </c:pt>
                <c:pt idx="86">
                  <c:v>2010M03</c:v>
                </c:pt>
                <c:pt idx="87">
                  <c:v>2010M04</c:v>
                </c:pt>
                <c:pt idx="88">
                  <c:v>2010M05</c:v>
                </c:pt>
                <c:pt idx="89">
                  <c:v>2010M06</c:v>
                </c:pt>
                <c:pt idx="90">
                  <c:v>2010M07</c:v>
                </c:pt>
                <c:pt idx="91">
                  <c:v>2010M08</c:v>
                </c:pt>
                <c:pt idx="92">
                  <c:v>2010M09</c:v>
                </c:pt>
                <c:pt idx="93">
                  <c:v>2010M10</c:v>
                </c:pt>
                <c:pt idx="94">
                  <c:v>2010M11</c:v>
                </c:pt>
                <c:pt idx="95">
                  <c:v>2010M12</c:v>
                </c:pt>
                <c:pt idx="96">
                  <c:v>2011M01</c:v>
                </c:pt>
              </c:strCache>
            </c:strRef>
          </c:cat>
          <c:val>
            <c:numRef>
              <c:f>Tabelle1!$B$10:$CT$10</c:f>
            </c:numRef>
          </c:val>
        </c:ser>
        <c:marker val="1"/>
        <c:axId val="55096832"/>
        <c:axId val="55098368"/>
      </c:lineChart>
      <c:catAx>
        <c:axId val="55096832"/>
        <c:scaling>
          <c:orientation val="minMax"/>
        </c:scaling>
        <c:axPos val="b"/>
        <c:numFmt formatCode="General" sourceLinked="1"/>
        <c:tickLblPos val="low"/>
        <c:txPr>
          <a:bodyPr rot="0" vert="horz"/>
          <a:lstStyle/>
          <a:p>
            <a:pPr>
              <a:defRPr lang="en-GB"/>
            </a:pPr>
            <a:endParaRPr lang="en-US"/>
          </a:p>
        </c:txPr>
        <c:crossAx val="55098368"/>
        <c:crosses val="autoZero"/>
        <c:auto val="1"/>
        <c:lblAlgn val="ctr"/>
        <c:lblOffset val="100"/>
        <c:tickLblSkip val="12"/>
        <c:tickMarkSkip val="1"/>
      </c:catAx>
      <c:valAx>
        <c:axId val="55098368"/>
        <c:scaling>
          <c:orientation val="minMax"/>
          <c:max val="15"/>
        </c:scaling>
        <c:axPos val="l"/>
        <c:majorGridlines/>
        <c:numFmt formatCode="0.0" sourceLinked="0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550968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0556457438865322"/>
          <c:y val="2.4518571786973756E-2"/>
          <c:w val="0.89443542561134859"/>
          <c:h val="0.14863794511334771"/>
        </c:manualLayout>
      </c:layout>
      <c:txPr>
        <a:bodyPr/>
        <a:lstStyle/>
        <a:p>
          <a:pPr>
            <a:defRPr lang="en-GB"/>
          </a:pPr>
          <a:endParaRPr lang="en-US"/>
        </a:p>
      </c:txPr>
    </c:legend>
    <c:plotVisOnly val="1"/>
  </c:chart>
  <c:txPr>
    <a:bodyPr/>
    <a:lstStyle/>
    <a:p>
      <a:pPr>
        <a:defRPr sz="1400"/>
      </a:pPr>
      <a:endParaRPr lang="en-US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0801299617283518"/>
          <c:y val="0.19556189979176591"/>
          <c:w val="0.88901312335958005"/>
          <c:h val="0.63547648916765975"/>
        </c:manualLayout>
      </c:layout>
      <c:barChart>
        <c:barDir val="col"/>
        <c:grouping val="clustered"/>
        <c:ser>
          <c:idx val="0"/>
          <c:order val="0"/>
          <c:tx>
            <c:strRef>
              <c:f>'Data_for_chart 4.2 vers2'!$B$3</c:f>
              <c:strCache>
                <c:ptCount val="1"/>
                <c:pt idx="0">
                  <c:v>Credit to private sector</c:v>
                </c:pt>
              </c:strCache>
            </c:strRef>
          </c:tx>
          <c:spPr>
            <a:solidFill>
              <a:srgbClr val="003399"/>
            </a:solidFill>
          </c:spPr>
          <c:cat>
            <c:strRef>
              <c:f>'Data_for_chart 4.2 vers2'!$A$4:$A$13</c:f>
              <c:strCache>
                <c:ptCount val="9"/>
                <c:pt idx="0">
                  <c:v>LATAM-8</c:v>
                </c:pt>
                <c:pt idx="1">
                  <c:v>ASIA-6</c:v>
                </c:pt>
                <c:pt idx="2">
                  <c:v>MENA-6</c:v>
                </c:pt>
                <c:pt idx="3">
                  <c:v>EU-COH</c:v>
                </c:pt>
                <c:pt idx="4">
                  <c:v>CE-5</c:v>
                </c:pt>
                <c:pt idx="5">
                  <c:v>SEE-2</c:v>
                </c:pt>
                <c:pt idx="6">
                  <c:v>B-3</c:v>
                </c:pt>
                <c:pt idx="7">
                  <c:v>WB-6</c:v>
                </c:pt>
                <c:pt idx="8">
                  <c:v>TR</c:v>
                </c:pt>
              </c:strCache>
            </c:strRef>
          </c:cat>
          <c:val>
            <c:numRef>
              <c:f>'Data_for_chart 4.2 vers2'!$B$4:$B$13</c:f>
              <c:numCache>
                <c:formatCode>General</c:formatCode>
                <c:ptCount val="9"/>
                <c:pt idx="0">
                  <c:v>63.300680812806874</c:v>
                </c:pt>
                <c:pt idx="1">
                  <c:v>115.71787423564572</c:v>
                </c:pt>
                <c:pt idx="2">
                  <c:v>78.462446945259273</c:v>
                </c:pt>
                <c:pt idx="3">
                  <c:v>173.19034291858512</c:v>
                </c:pt>
                <c:pt idx="4">
                  <c:v>43.290493813631308</c:v>
                </c:pt>
                <c:pt idx="5">
                  <c:v>73.481133058953702</c:v>
                </c:pt>
                <c:pt idx="6">
                  <c:v>83.448655097965627</c:v>
                </c:pt>
                <c:pt idx="7">
                  <c:v>83.420305160525459</c:v>
                </c:pt>
                <c:pt idx="8">
                  <c:v>65.188199475242527</c:v>
                </c:pt>
              </c:numCache>
            </c:numRef>
          </c:val>
        </c:ser>
        <c:ser>
          <c:idx val="1"/>
          <c:order val="1"/>
          <c:tx>
            <c:strRef>
              <c:f>'Data_for_chart 4.2 vers2'!$C$3</c:f>
              <c:strCache>
                <c:ptCount val="1"/>
                <c:pt idx="0">
                  <c:v>General government net lending/borrowing</c:v>
                </c:pt>
              </c:strCache>
            </c:strRef>
          </c:tx>
          <c:spPr>
            <a:solidFill>
              <a:schemeClr val="accent2"/>
            </a:solidFill>
          </c:spPr>
          <c:cat>
            <c:strRef>
              <c:f>'Data_for_chart 4.2 vers2'!$A$4:$A$13</c:f>
              <c:strCache>
                <c:ptCount val="9"/>
                <c:pt idx="0">
                  <c:v>LATAM-8</c:v>
                </c:pt>
                <c:pt idx="1">
                  <c:v>ASIA-6</c:v>
                </c:pt>
                <c:pt idx="2">
                  <c:v>MENA-6</c:v>
                </c:pt>
                <c:pt idx="3">
                  <c:v>EU-COH</c:v>
                </c:pt>
                <c:pt idx="4">
                  <c:v>CE-5</c:v>
                </c:pt>
                <c:pt idx="5">
                  <c:v>SEE-2</c:v>
                </c:pt>
                <c:pt idx="6">
                  <c:v>B-3</c:v>
                </c:pt>
                <c:pt idx="7">
                  <c:v>WB-6</c:v>
                </c:pt>
                <c:pt idx="8">
                  <c:v>TR</c:v>
                </c:pt>
              </c:strCache>
            </c:strRef>
          </c:cat>
          <c:val>
            <c:numRef>
              <c:f>'Data_for_chart 4.2 vers2'!$C$4:$C$13</c:f>
              <c:numCache>
                <c:formatCode>General</c:formatCode>
                <c:ptCount val="9"/>
                <c:pt idx="0">
                  <c:v>39.105375000000329</c:v>
                </c:pt>
                <c:pt idx="1">
                  <c:v>37.807833333333058</c:v>
                </c:pt>
                <c:pt idx="2">
                  <c:v>68.971499999999992</c:v>
                </c:pt>
                <c:pt idx="3">
                  <c:v>62.157749999999993</c:v>
                </c:pt>
                <c:pt idx="4">
                  <c:v>40.015600000000006</c:v>
                </c:pt>
                <c:pt idx="5">
                  <c:v>18.6875</c:v>
                </c:pt>
                <c:pt idx="6">
                  <c:v>12.438666666666666</c:v>
                </c:pt>
                <c:pt idx="7">
                  <c:v>33.080999999999996</c:v>
                </c:pt>
                <c:pt idx="8">
                  <c:v>39.476000000000006</c:v>
                </c:pt>
              </c:numCache>
            </c:numRef>
          </c:val>
        </c:ser>
        <c:axId val="110006272"/>
        <c:axId val="110008192"/>
      </c:barChart>
      <c:catAx>
        <c:axId val="110006272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110008192"/>
        <c:crosses val="autoZero"/>
        <c:auto val="1"/>
        <c:lblAlgn val="ctr"/>
        <c:lblOffset val="100"/>
      </c:catAx>
      <c:valAx>
        <c:axId val="110008192"/>
        <c:scaling>
          <c:orientation val="minMax"/>
          <c:max val="18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1100062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8.9946350318545004E-2"/>
          <c:y val="6.7483845221101763E-2"/>
          <c:w val="0.9079846894138236"/>
          <c:h val="9.0596912674053259E-2"/>
        </c:manualLayout>
      </c:layout>
      <c:txPr>
        <a:bodyPr/>
        <a:lstStyle/>
        <a:p>
          <a:pPr>
            <a:defRPr lang="en-GB"/>
          </a:pPr>
          <a:endParaRPr lang="en-US"/>
        </a:p>
      </c:txPr>
    </c:legend>
    <c:plotVisOnly val="1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2"/>
  <c:userShapes r:id="rId3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>
        <c:manualLayout>
          <c:layoutTarget val="inner"/>
          <c:xMode val="edge"/>
          <c:yMode val="edge"/>
          <c:x val="9.8362528152345044E-2"/>
          <c:y val="0.19803252327685708"/>
          <c:w val="0.86251774095196809"/>
          <c:h val="0.64593090792436492"/>
        </c:manualLayout>
      </c:layout>
      <c:barChart>
        <c:barDir val="col"/>
        <c:grouping val="stacked"/>
        <c:ser>
          <c:idx val="0"/>
          <c:order val="0"/>
          <c:tx>
            <c:strRef>
              <c:f>grafik!$A$7</c:f>
              <c:strCache>
                <c:ptCount val="1"/>
                <c:pt idx="0">
                  <c:v>General Government</c:v>
                </c:pt>
              </c:strCache>
            </c:strRef>
          </c:tx>
          <c:spPr>
            <a:solidFill>
              <a:srgbClr val="008000"/>
            </a:solidFill>
          </c:spPr>
          <c:cat>
            <c:strRef>
              <c:f>grafik!$B$6:$AK$6</c:f>
              <c:strCache>
                <c:ptCount val="19"/>
                <c:pt idx="0">
                  <c:v>LATAM-8</c:v>
                </c:pt>
                <c:pt idx="3">
                  <c:v>ASIA-4</c:v>
                </c:pt>
                <c:pt idx="6">
                  <c:v>MENA-4</c:v>
                </c:pt>
                <c:pt idx="9">
                  <c:v>CE-5</c:v>
                </c:pt>
                <c:pt idx="12">
                  <c:v>SEE-2</c:v>
                </c:pt>
                <c:pt idx="15">
                  <c:v>B-3</c:v>
                </c:pt>
                <c:pt idx="18">
                  <c:v>WB-3</c:v>
                </c:pt>
              </c:strCache>
            </c:strRef>
          </c:cat>
          <c:val>
            <c:numRef>
              <c:f>grafik!$B$7:$AK$7</c:f>
              <c:numCache>
                <c:formatCode>0.00</c:formatCode>
                <c:ptCount val="20"/>
                <c:pt idx="1">
                  <c:v>6.7175813898229775</c:v>
                </c:pt>
                <c:pt idx="2" formatCode="General">
                  <c:v>0</c:v>
                </c:pt>
                <c:pt idx="4">
                  <c:v>5.9316460152185488</c:v>
                </c:pt>
                <c:pt idx="5" formatCode="General">
                  <c:v>0</c:v>
                </c:pt>
                <c:pt idx="7">
                  <c:v>13.09</c:v>
                </c:pt>
                <c:pt idx="8" formatCode="General">
                  <c:v>0</c:v>
                </c:pt>
                <c:pt idx="10">
                  <c:v>14.48</c:v>
                </c:pt>
                <c:pt idx="11" formatCode="General">
                  <c:v>0</c:v>
                </c:pt>
                <c:pt idx="13">
                  <c:v>6.99</c:v>
                </c:pt>
                <c:pt idx="14" formatCode="General">
                  <c:v>0</c:v>
                </c:pt>
                <c:pt idx="16">
                  <c:v>7.9300000000000024</c:v>
                </c:pt>
                <c:pt idx="17" formatCode="General">
                  <c:v>0</c:v>
                </c:pt>
                <c:pt idx="19">
                  <c:v>10.48</c:v>
                </c:pt>
              </c:numCache>
            </c:numRef>
          </c:val>
        </c:ser>
        <c:ser>
          <c:idx val="1"/>
          <c:order val="1"/>
          <c:tx>
            <c:strRef>
              <c:f>grafik!$A$8</c:f>
              <c:strCache>
                <c:ptCount val="1"/>
                <c:pt idx="0">
                  <c:v>Monetary Authorities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grafik!$B$6:$AK$6</c:f>
              <c:strCache>
                <c:ptCount val="19"/>
                <c:pt idx="0">
                  <c:v>LATAM-8</c:v>
                </c:pt>
                <c:pt idx="3">
                  <c:v>ASIA-4</c:v>
                </c:pt>
                <c:pt idx="6">
                  <c:v>MENA-4</c:v>
                </c:pt>
                <c:pt idx="9">
                  <c:v>CE-5</c:v>
                </c:pt>
                <c:pt idx="12">
                  <c:v>SEE-2</c:v>
                </c:pt>
                <c:pt idx="15">
                  <c:v>B-3</c:v>
                </c:pt>
                <c:pt idx="18">
                  <c:v>WB-3</c:v>
                </c:pt>
              </c:strCache>
            </c:strRef>
          </c:cat>
          <c:val>
            <c:numRef>
              <c:f>grafik!$B$8:$AK$8</c:f>
              <c:numCache>
                <c:formatCode>General</c:formatCode>
                <c:ptCount val="20"/>
                <c:pt idx="0" formatCode="0.00">
                  <c:v>0.16340201931630871</c:v>
                </c:pt>
                <c:pt idx="2">
                  <c:v>0</c:v>
                </c:pt>
                <c:pt idx="3" formatCode="0.00">
                  <c:v>1.7147759229870023</c:v>
                </c:pt>
                <c:pt idx="5">
                  <c:v>0</c:v>
                </c:pt>
                <c:pt idx="6" formatCode="0.00">
                  <c:v>0.20296850895528371</c:v>
                </c:pt>
                <c:pt idx="8">
                  <c:v>0</c:v>
                </c:pt>
                <c:pt idx="9" formatCode="0.00">
                  <c:v>0.8998628147804465</c:v>
                </c:pt>
                <c:pt idx="11">
                  <c:v>0</c:v>
                </c:pt>
                <c:pt idx="12" formatCode="0.00">
                  <c:v>0.1660904477940725</c:v>
                </c:pt>
                <c:pt idx="14">
                  <c:v>0</c:v>
                </c:pt>
                <c:pt idx="15" formatCode="0.00">
                  <c:v>0.91616788494515256</c:v>
                </c:pt>
                <c:pt idx="17">
                  <c:v>0</c:v>
                </c:pt>
                <c:pt idx="18" formatCode="0.00">
                  <c:v>0.10551568023495179</c:v>
                </c:pt>
              </c:numCache>
            </c:numRef>
          </c:val>
        </c:ser>
        <c:ser>
          <c:idx val="2"/>
          <c:order val="2"/>
          <c:tx>
            <c:strRef>
              <c:f>grafik!$A$9</c:f>
              <c:strCache>
                <c:ptCount val="1"/>
                <c:pt idx="0">
                  <c:v>Banks</c:v>
                </c:pt>
              </c:strCache>
            </c:strRef>
          </c:tx>
          <c:spPr>
            <a:solidFill>
              <a:srgbClr val="808000"/>
            </a:solidFill>
          </c:spPr>
          <c:cat>
            <c:strRef>
              <c:f>grafik!$B$6:$AK$6</c:f>
              <c:strCache>
                <c:ptCount val="19"/>
                <c:pt idx="0">
                  <c:v>LATAM-8</c:v>
                </c:pt>
                <c:pt idx="3">
                  <c:v>ASIA-4</c:v>
                </c:pt>
                <c:pt idx="6">
                  <c:v>MENA-4</c:v>
                </c:pt>
                <c:pt idx="9">
                  <c:v>CE-5</c:v>
                </c:pt>
                <c:pt idx="12">
                  <c:v>SEE-2</c:v>
                </c:pt>
                <c:pt idx="15">
                  <c:v>B-3</c:v>
                </c:pt>
                <c:pt idx="18">
                  <c:v>WB-3</c:v>
                </c:pt>
              </c:strCache>
            </c:strRef>
          </c:cat>
          <c:val>
            <c:numRef>
              <c:f>grafik!$B$9:$AK$9</c:f>
              <c:numCache>
                <c:formatCode>General</c:formatCode>
                <c:ptCount val="20"/>
                <c:pt idx="0" formatCode="0.00">
                  <c:v>3.0298727392900977</c:v>
                </c:pt>
                <c:pt idx="2">
                  <c:v>0</c:v>
                </c:pt>
                <c:pt idx="3" formatCode="0.00">
                  <c:v>11.417790475757746</c:v>
                </c:pt>
                <c:pt idx="5">
                  <c:v>0</c:v>
                </c:pt>
                <c:pt idx="6" formatCode="0.00">
                  <c:v>4.4799460768364545</c:v>
                </c:pt>
                <c:pt idx="8">
                  <c:v>0</c:v>
                </c:pt>
                <c:pt idx="9" formatCode="0.00">
                  <c:v>17.815859601486991</c:v>
                </c:pt>
                <c:pt idx="11">
                  <c:v>0</c:v>
                </c:pt>
                <c:pt idx="12" formatCode="0.00">
                  <c:v>18.600701980391229</c:v>
                </c:pt>
                <c:pt idx="14">
                  <c:v>0</c:v>
                </c:pt>
                <c:pt idx="15" formatCode="0.00">
                  <c:v>64.085693031069951</c:v>
                </c:pt>
                <c:pt idx="17">
                  <c:v>0</c:v>
                </c:pt>
                <c:pt idx="18" formatCode="0.00">
                  <c:v>16.881148743893313</c:v>
                </c:pt>
              </c:numCache>
            </c:numRef>
          </c:val>
        </c:ser>
        <c:ser>
          <c:idx val="3"/>
          <c:order val="3"/>
          <c:tx>
            <c:strRef>
              <c:f>grafik!$A$10</c:f>
              <c:strCache>
                <c:ptCount val="1"/>
                <c:pt idx="0">
                  <c:v>Other Sectors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cat>
            <c:strRef>
              <c:f>grafik!$B$6:$AK$6</c:f>
              <c:strCache>
                <c:ptCount val="19"/>
                <c:pt idx="0">
                  <c:v>LATAM-8</c:v>
                </c:pt>
                <c:pt idx="3">
                  <c:v>ASIA-4</c:v>
                </c:pt>
                <c:pt idx="6">
                  <c:v>MENA-4</c:v>
                </c:pt>
                <c:pt idx="9">
                  <c:v>CE-5</c:v>
                </c:pt>
                <c:pt idx="12">
                  <c:v>SEE-2</c:v>
                </c:pt>
                <c:pt idx="15">
                  <c:v>B-3</c:v>
                </c:pt>
                <c:pt idx="18">
                  <c:v>WB-3</c:v>
                </c:pt>
              </c:strCache>
            </c:strRef>
          </c:cat>
          <c:val>
            <c:numRef>
              <c:f>grafik!$B$10:$AK$10</c:f>
              <c:numCache>
                <c:formatCode>General</c:formatCode>
                <c:ptCount val="20"/>
                <c:pt idx="0" formatCode="0.00">
                  <c:v>8.3976920084193267</c:v>
                </c:pt>
                <c:pt idx="2">
                  <c:v>0</c:v>
                </c:pt>
                <c:pt idx="3" formatCode="0.00">
                  <c:v>14.962180304075106</c:v>
                </c:pt>
                <c:pt idx="5">
                  <c:v>0</c:v>
                </c:pt>
                <c:pt idx="6" formatCode="0.00">
                  <c:v>3.1656495429245006</c:v>
                </c:pt>
                <c:pt idx="8">
                  <c:v>0</c:v>
                </c:pt>
                <c:pt idx="9" formatCode="0.00">
                  <c:v>13.912170379174865</c:v>
                </c:pt>
                <c:pt idx="11">
                  <c:v>0</c:v>
                </c:pt>
                <c:pt idx="12" formatCode="0.00">
                  <c:v>18.627715160886758</c:v>
                </c:pt>
                <c:pt idx="14">
                  <c:v>0</c:v>
                </c:pt>
                <c:pt idx="15" formatCode="0.00">
                  <c:v>23.45507683433344</c:v>
                </c:pt>
                <c:pt idx="17">
                  <c:v>0</c:v>
                </c:pt>
                <c:pt idx="18" formatCode="0.00">
                  <c:v>33.296747791658952</c:v>
                </c:pt>
              </c:numCache>
            </c:numRef>
          </c:val>
        </c:ser>
        <c:ser>
          <c:idx val="4"/>
          <c:order val="4"/>
          <c:tx>
            <c:strRef>
              <c:f>grafik!$A$11</c:f>
              <c:strCache>
                <c:ptCount val="1"/>
                <c:pt idx="0">
                  <c:v>Intercompany lending</c:v>
                </c:pt>
              </c:strCache>
            </c:strRef>
          </c:tx>
          <c:spPr>
            <a:solidFill>
              <a:srgbClr val="002060"/>
            </a:solidFill>
          </c:spPr>
          <c:cat>
            <c:strRef>
              <c:f>grafik!$B$6:$AK$6</c:f>
              <c:strCache>
                <c:ptCount val="19"/>
                <c:pt idx="0">
                  <c:v>LATAM-8</c:v>
                </c:pt>
                <c:pt idx="3">
                  <c:v>ASIA-4</c:v>
                </c:pt>
                <c:pt idx="6">
                  <c:v>MENA-4</c:v>
                </c:pt>
                <c:pt idx="9">
                  <c:v>CE-5</c:v>
                </c:pt>
                <c:pt idx="12">
                  <c:v>SEE-2</c:v>
                </c:pt>
                <c:pt idx="15">
                  <c:v>B-3</c:v>
                </c:pt>
                <c:pt idx="18">
                  <c:v>WB-3</c:v>
                </c:pt>
              </c:strCache>
            </c:strRef>
          </c:cat>
          <c:val>
            <c:numRef>
              <c:f>grafik!$B$11:$AK$11</c:f>
              <c:numCache>
                <c:formatCode>General</c:formatCode>
                <c:ptCount val="20"/>
                <c:pt idx="0" formatCode="0.00">
                  <c:v>2.4770682465027072</c:v>
                </c:pt>
                <c:pt idx="2">
                  <c:v>0</c:v>
                </c:pt>
                <c:pt idx="3" formatCode="0.00">
                  <c:v>0.73641398408852221</c:v>
                </c:pt>
                <c:pt idx="5">
                  <c:v>0</c:v>
                </c:pt>
                <c:pt idx="6" formatCode="0.00">
                  <c:v>0</c:v>
                </c:pt>
                <c:pt idx="8">
                  <c:v>0</c:v>
                </c:pt>
                <c:pt idx="9" formatCode="0.00">
                  <c:v>15.569681588410578</c:v>
                </c:pt>
                <c:pt idx="11">
                  <c:v>0</c:v>
                </c:pt>
                <c:pt idx="12" formatCode="0.00">
                  <c:v>15.369342326435724</c:v>
                </c:pt>
                <c:pt idx="14">
                  <c:v>0</c:v>
                </c:pt>
                <c:pt idx="15" formatCode="0.00">
                  <c:v>13.833692572526475</c:v>
                </c:pt>
                <c:pt idx="17">
                  <c:v>0</c:v>
                </c:pt>
                <c:pt idx="18" formatCode="0.00">
                  <c:v>10.566981909020956</c:v>
                </c:pt>
              </c:numCache>
            </c:numRef>
          </c:val>
        </c:ser>
        <c:ser>
          <c:idx val="5"/>
          <c:order val="5"/>
          <c:tx>
            <c:strRef>
              <c:f>grafik!$A$12</c:f>
              <c:strCache>
                <c:ptCount val="1"/>
                <c:pt idx="0">
                  <c:v>Gross.External.Debt.Position</c:v>
                </c:pt>
              </c:strCache>
            </c:strRef>
          </c:tx>
          <c:cat>
            <c:strRef>
              <c:f>grafik!$B$6:$AK$6</c:f>
              <c:strCache>
                <c:ptCount val="19"/>
                <c:pt idx="0">
                  <c:v>LATAM-8</c:v>
                </c:pt>
                <c:pt idx="3">
                  <c:v>ASIA-4</c:v>
                </c:pt>
                <c:pt idx="6">
                  <c:v>MENA-4</c:v>
                </c:pt>
                <c:pt idx="9">
                  <c:v>CE-5</c:v>
                </c:pt>
                <c:pt idx="12">
                  <c:v>SEE-2</c:v>
                </c:pt>
                <c:pt idx="15">
                  <c:v>B-3</c:v>
                </c:pt>
                <c:pt idx="18">
                  <c:v>WB-3</c:v>
                </c:pt>
              </c:strCache>
            </c:strRef>
          </c:cat>
          <c:val>
            <c:numRef>
              <c:f>grafik!$B$12:$AK$12</c:f>
            </c:numRef>
          </c:val>
        </c:ser>
        <c:ser>
          <c:idx val="6"/>
          <c:order val="6"/>
          <c:tx>
            <c:strRef>
              <c:f>grafik!$A$13</c:f>
              <c:strCache>
                <c:ptCount val="1"/>
                <c:pt idx="0">
                  <c:v>Gross public debt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cat>
            <c:strRef>
              <c:f>grafik!$B$6:$AK$6</c:f>
              <c:strCache>
                <c:ptCount val="19"/>
                <c:pt idx="0">
                  <c:v>LATAM-8</c:v>
                </c:pt>
                <c:pt idx="3">
                  <c:v>ASIA-4</c:v>
                </c:pt>
                <c:pt idx="6">
                  <c:v>MENA-4</c:v>
                </c:pt>
                <c:pt idx="9">
                  <c:v>CE-5</c:v>
                </c:pt>
                <c:pt idx="12">
                  <c:v>SEE-2</c:v>
                </c:pt>
                <c:pt idx="15">
                  <c:v>B-3</c:v>
                </c:pt>
                <c:pt idx="18">
                  <c:v>WB-3</c:v>
                </c:pt>
              </c:strCache>
            </c:strRef>
          </c:cat>
          <c:val>
            <c:numRef>
              <c:f>grafik!$B$13:$AK$13</c:f>
            </c:numRef>
          </c:val>
        </c:ser>
        <c:gapWidth val="48"/>
        <c:overlap val="100"/>
        <c:axId val="114371200"/>
        <c:axId val="114422528"/>
      </c:barChart>
      <c:catAx>
        <c:axId val="114371200"/>
        <c:scaling>
          <c:orientation val="minMax"/>
        </c:scaling>
        <c:axPos val="b"/>
        <c:tickLblPos val="nextTo"/>
        <c:txPr>
          <a:bodyPr rot="0" vert="horz"/>
          <a:lstStyle/>
          <a:p>
            <a:pPr>
              <a:defRPr lang="en-GB"/>
            </a:pPr>
            <a:endParaRPr lang="en-US"/>
          </a:p>
        </c:txPr>
        <c:crossAx val="114422528"/>
        <c:crosses val="autoZero"/>
        <c:auto val="1"/>
        <c:lblAlgn val="ctr"/>
        <c:lblOffset val="100"/>
        <c:tickLblSkip val="1"/>
        <c:tickMarkSkip val="3"/>
      </c:catAx>
      <c:valAx>
        <c:axId val="11442252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1143712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7777787360913994E-2"/>
          <c:y val="1.5380206591193376E-2"/>
          <c:w val="0.87300946796058165"/>
          <c:h val="0.15258732348052889"/>
        </c:manualLayout>
      </c:layout>
      <c:txPr>
        <a:bodyPr/>
        <a:lstStyle/>
        <a:p>
          <a:pPr>
            <a:defRPr lang="en-GB"/>
          </a:pPr>
          <a:endParaRPr lang="en-US"/>
        </a:p>
      </c:txPr>
    </c:legend>
    <c:plotVisOnly val="1"/>
  </c:chart>
  <c:txPr>
    <a:bodyPr/>
    <a:lstStyle/>
    <a:p>
      <a:pPr>
        <a:defRPr sz="1400"/>
      </a:pPr>
      <a:endParaRPr lang="en-US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>
        <c:manualLayout>
          <c:layoutTarget val="inner"/>
          <c:xMode val="edge"/>
          <c:yMode val="edge"/>
          <c:x val="9.8362528152345044E-2"/>
          <c:y val="0.19803252327685714"/>
          <c:w val="0.86251774095196865"/>
          <c:h val="0.64593090792436492"/>
        </c:manualLayout>
      </c:layout>
      <c:barChart>
        <c:barDir val="col"/>
        <c:grouping val="stacked"/>
        <c:ser>
          <c:idx val="0"/>
          <c:order val="0"/>
          <c:tx>
            <c:strRef>
              <c:f>'grafik vers2'!$A$7</c:f>
              <c:strCache>
                <c:ptCount val="1"/>
                <c:pt idx="0">
                  <c:v>General Government</c:v>
                </c:pt>
              </c:strCache>
            </c:strRef>
          </c:tx>
          <c:spPr>
            <a:solidFill>
              <a:srgbClr val="008000"/>
            </a:solidFill>
          </c:spPr>
          <c:cat>
            <c:strRef>
              <c:f>'grafik vers2'!$B$6:$AG$6</c:f>
              <c:strCache>
                <c:ptCount val="22"/>
                <c:pt idx="0">
                  <c:v>LATAM-8</c:v>
                </c:pt>
                <c:pt idx="3">
                  <c:v>ASIA-4</c:v>
                </c:pt>
                <c:pt idx="6">
                  <c:v>MENA-4</c:v>
                </c:pt>
                <c:pt idx="9">
                  <c:v>EU-COH</c:v>
                </c:pt>
                <c:pt idx="12">
                  <c:v>CE-5</c:v>
                </c:pt>
                <c:pt idx="15">
                  <c:v>SEE-2</c:v>
                </c:pt>
                <c:pt idx="18">
                  <c:v>B-3</c:v>
                </c:pt>
                <c:pt idx="21">
                  <c:v>WB-3</c:v>
                </c:pt>
              </c:strCache>
            </c:strRef>
          </c:cat>
          <c:val>
            <c:numRef>
              <c:f>'grafik vers2'!$B$7:$AG$7</c:f>
              <c:numCache>
                <c:formatCode>0.00</c:formatCode>
                <c:ptCount val="23"/>
                <c:pt idx="1">
                  <c:v>6.7175813898229775</c:v>
                </c:pt>
                <c:pt idx="2" formatCode="General">
                  <c:v>0</c:v>
                </c:pt>
                <c:pt idx="4">
                  <c:v>5.93164601521854</c:v>
                </c:pt>
                <c:pt idx="5" formatCode="General">
                  <c:v>0</c:v>
                </c:pt>
                <c:pt idx="7">
                  <c:v>13.09</c:v>
                </c:pt>
                <c:pt idx="8" formatCode="General">
                  <c:v>0</c:v>
                </c:pt>
                <c:pt idx="10">
                  <c:v>32.200000000000003</c:v>
                </c:pt>
                <c:pt idx="11" formatCode="General">
                  <c:v>0</c:v>
                </c:pt>
                <c:pt idx="13">
                  <c:v>14.48</c:v>
                </c:pt>
                <c:pt idx="14" formatCode="General">
                  <c:v>0</c:v>
                </c:pt>
                <c:pt idx="16">
                  <c:v>6.99</c:v>
                </c:pt>
                <c:pt idx="17" formatCode="General">
                  <c:v>0</c:v>
                </c:pt>
                <c:pt idx="19">
                  <c:v>7.9300000000000024</c:v>
                </c:pt>
                <c:pt idx="20" formatCode="General">
                  <c:v>0</c:v>
                </c:pt>
                <c:pt idx="22">
                  <c:v>10.48</c:v>
                </c:pt>
              </c:numCache>
            </c:numRef>
          </c:val>
        </c:ser>
        <c:ser>
          <c:idx val="1"/>
          <c:order val="1"/>
          <c:tx>
            <c:strRef>
              <c:f>'grafik vers2'!$A$8</c:f>
              <c:strCache>
                <c:ptCount val="1"/>
                <c:pt idx="0">
                  <c:v>Monetary Authorities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'grafik vers2'!$B$6:$AG$6</c:f>
              <c:strCache>
                <c:ptCount val="22"/>
                <c:pt idx="0">
                  <c:v>LATAM-8</c:v>
                </c:pt>
                <c:pt idx="3">
                  <c:v>ASIA-4</c:v>
                </c:pt>
                <c:pt idx="6">
                  <c:v>MENA-4</c:v>
                </c:pt>
                <c:pt idx="9">
                  <c:v>EU-COH</c:v>
                </c:pt>
                <c:pt idx="12">
                  <c:v>CE-5</c:v>
                </c:pt>
                <c:pt idx="15">
                  <c:v>SEE-2</c:v>
                </c:pt>
                <c:pt idx="18">
                  <c:v>B-3</c:v>
                </c:pt>
                <c:pt idx="21">
                  <c:v>WB-3</c:v>
                </c:pt>
              </c:strCache>
            </c:strRef>
          </c:cat>
          <c:val>
            <c:numRef>
              <c:f>'grafik vers2'!$B$8:$AG$8</c:f>
              <c:numCache>
                <c:formatCode>General</c:formatCode>
                <c:ptCount val="23"/>
                <c:pt idx="0" formatCode="0.00">
                  <c:v>0.16340201931630871</c:v>
                </c:pt>
                <c:pt idx="2">
                  <c:v>0</c:v>
                </c:pt>
                <c:pt idx="3" formatCode="0.00">
                  <c:v>1.7147759229870023</c:v>
                </c:pt>
                <c:pt idx="5">
                  <c:v>0</c:v>
                </c:pt>
                <c:pt idx="6" formatCode="0.00">
                  <c:v>0.20296850895528371</c:v>
                </c:pt>
                <c:pt idx="8">
                  <c:v>0</c:v>
                </c:pt>
                <c:pt idx="9" formatCode="0.00">
                  <c:v>7.5465081383542438</c:v>
                </c:pt>
                <c:pt idx="11">
                  <c:v>0</c:v>
                </c:pt>
                <c:pt idx="12" formatCode="0.00">
                  <c:v>0.8998628147804465</c:v>
                </c:pt>
                <c:pt idx="14">
                  <c:v>0</c:v>
                </c:pt>
                <c:pt idx="15" formatCode="0.00">
                  <c:v>0.16609044779407234</c:v>
                </c:pt>
                <c:pt idx="17">
                  <c:v>0</c:v>
                </c:pt>
                <c:pt idx="18" formatCode="0.00">
                  <c:v>0.91616788494515256</c:v>
                </c:pt>
                <c:pt idx="20">
                  <c:v>0</c:v>
                </c:pt>
                <c:pt idx="21" formatCode="0.00">
                  <c:v>0.10551568023495179</c:v>
                </c:pt>
              </c:numCache>
            </c:numRef>
          </c:val>
        </c:ser>
        <c:ser>
          <c:idx val="2"/>
          <c:order val="2"/>
          <c:tx>
            <c:strRef>
              <c:f>'grafik vers2'!$A$9</c:f>
              <c:strCache>
                <c:ptCount val="1"/>
                <c:pt idx="0">
                  <c:v>Banks</c:v>
                </c:pt>
              </c:strCache>
            </c:strRef>
          </c:tx>
          <c:spPr>
            <a:solidFill>
              <a:srgbClr val="808000"/>
            </a:solidFill>
          </c:spPr>
          <c:cat>
            <c:strRef>
              <c:f>'grafik vers2'!$B$6:$AG$6</c:f>
              <c:strCache>
                <c:ptCount val="22"/>
                <c:pt idx="0">
                  <c:v>LATAM-8</c:v>
                </c:pt>
                <c:pt idx="3">
                  <c:v>ASIA-4</c:v>
                </c:pt>
                <c:pt idx="6">
                  <c:v>MENA-4</c:v>
                </c:pt>
                <c:pt idx="9">
                  <c:v>EU-COH</c:v>
                </c:pt>
                <c:pt idx="12">
                  <c:v>CE-5</c:v>
                </c:pt>
                <c:pt idx="15">
                  <c:v>SEE-2</c:v>
                </c:pt>
                <c:pt idx="18">
                  <c:v>B-3</c:v>
                </c:pt>
                <c:pt idx="21">
                  <c:v>WB-3</c:v>
                </c:pt>
              </c:strCache>
            </c:strRef>
          </c:cat>
          <c:val>
            <c:numRef>
              <c:f>'grafik vers2'!$B$9:$AG$9</c:f>
              <c:numCache>
                <c:formatCode>General</c:formatCode>
                <c:ptCount val="23"/>
                <c:pt idx="0" formatCode="0.00">
                  <c:v>3.0298727392900977</c:v>
                </c:pt>
                <c:pt idx="2">
                  <c:v>0</c:v>
                </c:pt>
                <c:pt idx="3" formatCode="0.00">
                  <c:v>11.417790475757746</c:v>
                </c:pt>
                <c:pt idx="5">
                  <c:v>0</c:v>
                </c:pt>
                <c:pt idx="6" formatCode="0.00">
                  <c:v>4.4799460768364545</c:v>
                </c:pt>
                <c:pt idx="8">
                  <c:v>0</c:v>
                </c:pt>
                <c:pt idx="9" formatCode="0.00">
                  <c:v>102.52792893552935</c:v>
                </c:pt>
                <c:pt idx="11">
                  <c:v>0</c:v>
                </c:pt>
                <c:pt idx="12" formatCode="0.00">
                  <c:v>17.815859601486991</c:v>
                </c:pt>
                <c:pt idx="14">
                  <c:v>0</c:v>
                </c:pt>
                <c:pt idx="15" formatCode="0.00">
                  <c:v>18.600701980391229</c:v>
                </c:pt>
                <c:pt idx="17">
                  <c:v>0</c:v>
                </c:pt>
                <c:pt idx="18" formatCode="0.00">
                  <c:v>64.085693031069951</c:v>
                </c:pt>
                <c:pt idx="20">
                  <c:v>0</c:v>
                </c:pt>
                <c:pt idx="21" formatCode="0.00">
                  <c:v>16.881148743893313</c:v>
                </c:pt>
              </c:numCache>
            </c:numRef>
          </c:val>
        </c:ser>
        <c:ser>
          <c:idx val="3"/>
          <c:order val="3"/>
          <c:tx>
            <c:strRef>
              <c:f>'grafik vers2'!$A$10</c:f>
              <c:strCache>
                <c:ptCount val="1"/>
                <c:pt idx="0">
                  <c:v>Other Sectors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cat>
            <c:strRef>
              <c:f>'grafik vers2'!$B$6:$AG$6</c:f>
              <c:strCache>
                <c:ptCount val="22"/>
                <c:pt idx="0">
                  <c:v>LATAM-8</c:v>
                </c:pt>
                <c:pt idx="3">
                  <c:v>ASIA-4</c:v>
                </c:pt>
                <c:pt idx="6">
                  <c:v>MENA-4</c:v>
                </c:pt>
                <c:pt idx="9">
                  <c:v>EU-COH</c:v>
                </c:pt>
                <c:pt idx="12">
                  <c:v>CE-5</c:v>
                </c:pt>
                <c:pt idx="15">
                  <c:v>SEE-2</c:v>
                </c:pt>
                <c:pt idx="18">
                  <c:v>B-3</c:v>
                </c:pt>
                <c:pt idx="21">
                  <c:v>WB-3</c:v>
                </c:pt>
              </c:strCache>
            </c:strRef>
          </c:cat>
          <c:val>
            <c:numRef>
              <c:f>'grafik vers2'!$B$10:$AG$10</c:f>
              <c:numCache>
                <c:formatCode>General</c:formatCode>
                <c:ptCount val="23"/>
                <c:pt idx="0" formatCode="0.00">
                  <c:v>8.3976920084193267</c:v>
                </c:pt>
                <c:pt idx="2">
                  <c:v>0</c:v>
                </c:pt>
                <c:pt idx="3" formatCode="0.00">
                  <c:v>14.962180304075106</c:v>
                </c:pt>
                <c:pt idx="5">
                  <c:v>0</c:v>
                </c:pt>
                <c:pt idx="6" formatCode="0.00">
                  <c:v>3.1656495429245006</c:v>
                </c:pt>
                <c:pt idx="8">
                  <c:v>0</c:v>
                </c:pt>
                <c:pt idx="9" formatCode="0.00">
                  <c:v>65.92279515935364</c:v>
                </c:pt>
                <c:pt idx="11">
                  <c:v>0</c:v>
                </c:pt>
                <c:pt idx="12" formatCode="0.00">
                  <c:v>13.912170379174865</c:v>
                </c:pt>
                <c:pt idx="14">
                  <c:v>0</c:v>
                </c:pt>
                <c:pt idx="15" formatCode="0.00">
                  <c:v>18.627715160886741</c:v>
                </c:pt>
                <c:pt idx="17">
                  <c:v>0</c:v>
                </c:pt>
                <c:pt idx="18" formatCode="0.00">
                  <c:v>23.455076834333475</c:v>
                </c:pt>
                <c:pt idx="20">
                  <c:v>0</c:v>
                </c:pt>
                <c:pt idx="21" formatCode="0.00">
                  <c:v>33.296747791658952</c:v>
                </c:pt>
              </c:numCache>
            </c:numRef>
          </c:val>
        </c:ser>
        <c:ser>
          <c:idx val="4"/>
          <c:order val="4"/>
          <c:tx>
            <c:strRef>
              <c:f>'grafik vers2'!$A$11</c:f>
              <c:strCache>
                <c:ptCount val="1"/>
                <c:pt idx="0">
                  <c:v>Intercompany lending</c:v>
                </c:pt>
              </c:strCache>
            </c:strRef>
          </c:tx>
          <c:spPr>
            <a:solidFill>
              <a:srgbClr val="002060"/>
            </a:solidFill>
          </c:spPr>
          <c:cat>
            <c:strRef>
              <c:f>'grafik vers2'!$B$6:$AG$6</c:f>
              <c:strCache>
                <c:ptCount val="22"/>
                <c:pt idx="0">
                  <c:v>LATAM-8</c:v>
                </c:pt>
                <c:pt idx="3">
                  <c:v>ASIA-4</c:v>
                </c:pt>
                <c:pt idx="6">
                  <c:v>MENA-4</c:v>
                </c:pt>
                <c:pt idx="9">
                  <c:v>EU-COH</c:v>
                </c:pt>
                <c:pt idx="12">
                  <c:v>CE-5</c:v>
                </c:pt>
                <c:pt idx="15">
                  <c:v>SEE-2</c:v>
                </c:pt>
                <c:pt idx="18">
                  <c:v>B-3</c:v>
                </c:pt>
                <c:pt idx="21">
                  <c:v>WB-3</c:v>
                </c:pt>
              </c:strCache>
            </c:strRef>
          </c:cat>
          <c:val>
            <c:numRef>
              <c:f>'grafik vers2'!$B$11:$AG$11</c:f>
              <c:numCache>
                <c:formatCode>General</c:formatCode>
                <c:ptCount val="23"/>
                <c:pt idx="0" formatCode="0.00">
                  <c:v>2.4770682465027072</c:v>
                </c:pt>
                <c:pt idx="2">
                  <c:v>0</c:v>
                </c:pt>
                <c:pt idx="3" formatCode="0.00">
                  <c:v>0.73641398408852221</c:v>
                </c:pt>
                <c:pt idx="5">
                  <c:v>0</c:v>
                </c:pt>
                <c:pt idx="6" formatCode="0.00">
                  <c:v>0</c:v>
                </c:pt>
                <c:pt idx="8">
                  <c:v>0</c:v>
                </c:pt>
                <c:pt idx="9" formatCode="0.00">
                  <c:v>21.365094662235929</c:v>
                </c:pt>
                <c:pt idx="11">
                  <c:v>0</c:v>
                </c:pt>
                <c:pt idx="12" formatCode="0.00">
                  <c:v>15.569681588410578</c:v>
                </c:pt>
                <c:pt idx="14">
                  <c:v>0</c:v>
                </c:pt>
                <c:pt idx="15" formatCode="0.00">
                  <c:v>15.369342326435724</c:v>
                </c:pt>
                <c:pt idx="17">
                  <c:v>0</c:v>
                </c:pt>
                <c:pt idx="18" formatCode="0.00">
                  <c:v>13.833692572526461</c:v>
                </c:pt>
                <c:pt idx="20">
                  <c:v>0</c:v>
                </c:pt>
                <c:pt idx="21" formatCode="0.00">
                  <c:v>10.566981909020956</c:v>
                </c:pt>
              </c:numCache>
            </c:numRef>
          </c:val>
        </c:ser>
        <c:gapWidth val="48"/>
        <c:overlap val="100"/>
        <c:axId val="120754176"/>
        <c:axId val="120756096"/>
      </c:barChart>
      <c:catAx>
        <c:axId val="120754176"/>
        <c:scaling>
          <c:orientation val="minMax"/>
        </c:scaling>
        <c:axPos val="b"/>
        <c:tickLblPos val="nextTo"/>
        <c:txPr>
          <a:bodyPr rot="0" vert="horz"/>
          <a:lstStyle/>
          <a:p>
            <a:pPr>
              <a:defRPr lang="en-GB"/>
            </a:pPr>
            <a:endParaRPr lang="en-US"/>
          </a:p>
        </c:txPr>
        <c:crossAx val="120756096"/>
        <c:crosses val="autoZero"/>
        <c:auto val="1"/>
        <c:lblAlgn val="ctr"/>
        <c:lblOffset val="100"/>
        <c:tickLblSkip val="1"/>
        <c:tickMarkSkip val="3"/>
      </c:catAx>
      <c:valAx>
        <c:axId val="12075609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1207541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7777787360913994E-2"/>
          <c:y val="1.5380206591193376E-2"/>
          <c:w val="0.87300946796058121"/>
          <c:h val="0.15258732348052884"/>
        </c:manualLayout>
      </c:layout>
      <c:txPr>
        <a:bodyPr/>
        <a:lstStyle/>
        <a:p>
          <a:pPr>
            <a:defRPr lang="en-GB"/>
          </a:pPr>
          <a:endParaRPr lang="en-US"/>
        </a:p>
      </c:txPr>
    </c:legend>
    <c:plotVisOnly val="1"/>
  </c:chart>
  <c:txPr>
    <a:bodyPr/>
    <a:lstStyle/>
    <a:p>
      <a:pPr>
        <a:defRPr sz="1400"/>
      </a:pPr>
      <a:endParaRPr lang="en-US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autoTitleDeleted val="1"/>
    <c:plotArea>
      <c:layout>
        <c:manualLayout>
          <c:layoutTarget val="inner"/>
          <c:xMode val="edge"/>
          <c:yMode val="edge"/>
          <c:x val="0.11010123734533186"/>
          <c:y val="5.0280108841435633E-2"/>
          <c:w val="0.79212291234680265"/>
          <c:h val="0.79675995379075881"/>
        </c:manualLayout>
      </c:layout>
      <c:scatterChart>
        <c:scatterStyle val="lineMarker"/>
        <c:ser>
          <c:idx val="0"/>
          <c:order val="0"/>
          <c:tx>
            <c:strRef>
              <c:f>other!$D$2</c:f>
              <c:strCache>
                <c:ptCount val="1"/>
                <c:pt idx="0">
                  <c:v>GDP growth 2010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ARG</a:t>
                    </a:r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BRA</a:t>
                    </a:r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CHL</a:t>
                    </a:r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COL</a:t>
                    </a:r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ECU</a:t>
                    </a:r>
                  </a:p>
                </c:rich>
              </c:tx>
              <c:showVal val="1"/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MEX</a:t>
                    </a:r>
                  </a:p>
                </c:rich>
              </c:tx>
              <c:showVal val="1"/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PER</a:t>
                    </a:r>
                  </a:p>
                </c:rich>
              </c:tx>
              <c:showVal val="1"/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URY</a:t>
                    </a:r>
                  </a:p>
                </c:rich>
              </c:tx>
              <c:showVal val="1"/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IDN</a:t>
                    </a:r>
                  </a:p>
                </c:rich>
              </c:tx>
              <c:showVal val="1"/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KOR</a:t>
                    </a:r>
                  </a:p>
                </c:rich>
              </c:tx>
              <c:showVal val="1"/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MYS</a:t>
                    </a:r>
                  </a:p>
                </c:rich>
              </c:tx>
              <c:showVal val="1"/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PHL</a:t>
                    </a:r>
                  </a:p>
                </c:rich>
              </c:tx>
              <c:showVal val="1"/>
            </c:dLbl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TWN</a:t>
                    </a:r>
                  </a:p>
                </c:rich>
              </c:tx>
              <c:showVal val="1"/>
            </c:dLbl>
            <c:dLbl>
              <c:idx val="13"/>
              <c:tx>
                <c:rich>
                  <a:bodyPr/>
                  <a:lstStyle/>
                  <a:p>
                    <a:r>
                      <a:rPr lang="en-US"/>
                      <a:t>THA</a:t>
                    </a:r>
                  </a:p>
                </c:rich>
              </c:tx>
              <c:showVal val="1"/>
            </c:dLbl>
            <c:dLbl>
              <c:idx val="14"/>
              <c:tx>
                <c:rich>
                  <a:bodyPr/>
                  <a:lstStyle/>
                  <a:p>
                    <a:r>
                      <a:rPr lang="en-US"/>
                      <a:t>EGY</a:t>
                    </a:r>
                  </a:p>
                </c:rich>
              </c:tx>
              <c:showVal val="1"/>
            </c:dLbl>
            <c:dLbl>
              <c:idx val="15"/>
              <c:tx>
                <c:rich>
                  <a:bodyPr/>
                  <a:lstStyle/>
                  <a:p>
                    <a:r>
                      <a:rPr lang="en-US"/>
                      <a:t>JOR</a:t>
                    </a:r>
                  </a:p>
                </c:rich>
              </c:tx>
              <c:showVal val="1"/>
            </c:dLbl>
            <c:dLbl>
              <c:idx val="16"/>
              <c:tx>
                <c:rich>
                  <a:bodyPr/>
                  <a:lstStyle/>
                  <a:p>
                    <a:r>
                      <a:rPr lang="en-US"/>
                      <a:t>LBN</a:t>
                    </a:r>
                  </a:p>
                </c:rich>
              </c:tx>
              <c:showVal val="1"/>
            </c:dLbl>
            <c:dLbl>
              <c:idx val="17"/>
              <c:tx>
                <c:rich>
                  <a:bodyPr/>
                  <a:lstStyle/>
                  <a:p>
                    <a:r>
                      <a:rPr lang="en-US"/>
                      <a:t>MAR</a:t>
                    </a:r>
                  </a:p>
                </c:rich>
              </c:tx>
              <c:showVal val="1"/>
            </c:dLbl>
            <c:dLbl>
              <c:idx val="18"/>
              <c:tx>
                <c:rich>
                  <a:bodyPr/>
                  <a:lstStyle/>
                  <a:p>
                    <a:r>
                      <a:rPr lang="en-US"/>
                      <a:t>SYR</a:t>
                    </a:r>
                  </a:p>
                </c:rich>
              </c:tx>
              <c:showVal val="1"/>
            </c:dLbl>
            <c:dLbl>
              <c:idx val="19"/>
              <c:tx>
                <c:rich>
                  <a:bodyPr/>
                  <a:lstStyle/>
                  <a:p>
                    <a:r>
                      <a:rPr lang="en-US"/>
                      <a:t>TUN</a:t>
                    </a:r>
                  </a:p>
                </c:rich>
              </c:tx>
              <c:showVal val="1"/>
            </c:dLbl>
            <c:dLbl>
              <c:idx val="20"/>
              <c:tx>
                <c:rich>
                  <a:bodyPr/>
                  <a:lstStyle/>
                  <a:p>
                    <a:r>
                      <a:rPr lang="en-US"/>
                      <a:t>GRC</a:t>
                    </a:r>
                  </a:p>
                </c:rich>
              </c:tx>
              <c:showVal val="1"/>
            </c:dLbl>
            <c:dLbl>
              <c:idx val="21"/>
              <c:layout>
                <c:manualLayout>
                  <c:x val="7.7821011673151804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IRL</a:t>
                    </a:r>
                  </a:p>
                </c:rich>
              </c:tx>
              <c:showVal val="1"/>
            </c:dLbl>
            <c:dLbl>
              <c:idx val="22"/>
              <c:tx>
                <c:rich>
                  <a:bodyPr/>
                  <a:lstStyle/>
                  <a:p>
                    <a:r>
                      <a:rPr lang="en-US"/>
                      <a:t>PRT</a:t>
                    </a:r>
                  </a:p>
                </c:rich>
              </c:tx>
              <c:showVal val="1"/>
            </c:dLbl>
            <c:dLbl>
              <c:idx val="23"/>
              <c:tx>
                <c:rich>
                  <a:bodyPr/>
                  <a:lstStyle/>
                  <a:p>
                    <a:r>
                      <a:rPr lang="en-US"/>
                      <a:t>ESP</a:t>
                    </a:r>
                  </a:p>
                </c:rich>
              </c:tx>
              <c:showVal val="1"/>
            </c:dLbl>
            <c:dLbl>
              <c:idx val="24"/>
              <c:tx>
                <c:rich>
                  <a:bodyPr/>
                  <a:lstStyle/>
                  <a:p>
                    <a:r>
                      <a:t>CZE</a:t>
                    </a:r>
                  </a:p>
                </c:rich>
              </c:tx>
              <c:showVal val="1"/>
            </c:dLbl>
            <c:dLbl>
              <c:idx val="25"/>
              <c:tx>
                <c:rich>
                  <a:bodyPr/>
                  <a:lstStyle/>
                  <a:p>
                    <a:r>
                      <a:t>HUN</a:t>
                    </a:r>
                  </a:p>
                </c:rich>
              </c:tx>
              <c:showVal val="1"/>
            </c:dLbl>
            <c:dLbl>
              <c:idx val="26"/>
              <c:tx>
                <c:rich>
                  <a:bodyPr/>
                  <a:lstStyle/>
                  <a:p>
                    <a:r>
                      <a:t>POL</a:t>
                    </a:r>
                  </a:p>
                </c:rich>
              </c:tx>
              <c:showVal val="1"/>
            </c:dLbl>
            <c:dLbl>
              <c:idx val="27"/>
              <c:tx>
                <c:rich>
                  <a:bodyPr/>
                  <a:lstStyle/>
                  <a:p>
                    <a:r>
                      <a:t>SVK</a:t>
                    </a:r>
                  </a:p>
                </c:rich>
              </c:tx>
              <c:showVal val="1"/>
            </c:dLbl>
            <c:dLbl>
              <c:idx val="28"/>
              <c:tx>
                <c:rich>
                  <a:bodyPr/>
                  <a:lstStyle/>
                  <a:p>
                    <a:r>
                      <a:t>SVN</a:t>
                    </a:r>
                  </a:p>
                </c:rich>
              </c:tx>
              <c:showVal val="1"/>
            </c:dLbl>
            <c:dLbl>
              <c:idx val="29"/>
              <c:tx>
                <c:rich>
                  <a:bodyPr/>
                  <a:lstStyle/>
                  <a:p>
                    <a:r>
                      <a:t>BGR</a:t>
                    </a:r>
                  </a:p>
                </c:rich>
              </c:tx>
              <c:showVal val="1"/>
            </c:dLbl>
            <c:dLbl>
              <c:idx val="30"/>
              <c:tx>
                <c:rich>
                  <a:bodyPr/>
                  <a:lstStyle/>
                  <a:p>
                    <a:r>
                      <a:t>ROU</a:t>
                    </a:r>
                  </a:p>
                </c:rich>
              </c:tx>
              <c:showVal val="1"/>
            </c:dLbl>
            <c:dLbl>
              <c:idx val="31"/>
              <c:tx>
                <c:rich>
                  <a:bodyPr/>
                  <a:lstStyle/>
                  <a:p>
                    <a:r>
                      <a:t>EST</a:t>
                    </a:r>
                  </a:p>
                </c:rich>
              </c:tx>
              <c:showVal val="1"/>
            </c:dLbl>
            <c:dLbl>
              <c:idx val="32"/>
              <c:tx>
                <c:rich>
                  <a:bodyPr/>
                  <a:lstStyle/>
                  <a:p>
                    <a:r>
                      <a:t>LVA</a:t>
                    </a:r>
                  </a:p>
                </c:rich>
              </c:tx>
              <c:showVal val="1"/>
            </c:dLbl>
            <c:dLbl>
              <c:idx val="33"/>
              <c:tx>
                <c:rich>
                  <a:bodyPr/>
                  <a:lstStyle/>
                  <a:p>
                    <a:r>
                      <a:t>LTU</a:t>
                    </a:r>
                  </a:p>
                </c:rich>
              </c:tx>
              <c:showVal val="1"/>
            </c:dLbl>
            <c:dLbl>
              <c:idx val="34"/>
              <c:tx>
                <c:rich>
                  <a:bodyPr/>
                  <a:lstStyle/>
                  <a:p>
                    <a:r>
                      <a:t>ALB</a:t>
                    </a:r>
                  </a:p>
                </c:rich>
              </c:tx>
              <c:showVal val="1"/>
            </c:dLbl>
            <c:dLbl>
              <c:idx val="35"/>
              <c:tx>
                <c:rich>
                  <a:bodyPr/>
                  <a:lstStyle/>
                  <a:p>
                    <a:r>
                      <a:t>BIH</a:t>
                    </a:r>
                  </a:p>
                </c:rich>
              </c:tx>
              <c:showVal val="1"/>
            </c:dLbl>
            <c:dLbl>
              <c:idx val="36"/>
              <c:tx>
                <c:rich>
                  <a:bodyPr/>
                  <a:lstStyle/>
                  <a:p>
                    <a:r>
                      <a:t>HRV</a:t>
                    </a:r>
                  </a:p>
                </c:rich>
              </c:tx>
              <c:showVal val="1"/>
            </c:dLbl>
            <c:dLbl>
              <c:idx val="37"/>
              <c:tx>
                <c:rich>
                  <a:bodyPr/>
                  <a:lstStyle/>
                  <a:p>
                    <a:r>
                      <a:t>MKD</a:t>
                    </a:r>
                  </a:p>
                </c:rich>
              </c:tx>
              <c:showVal val="1"/>
            </c:dLbl>
            <c:dLbl>
              <c:idx val="38"/>
              <c:tx>
                <c:rich>
                  <a:bodyPr/>
                  <a:lstStyle/>
                  <a:p>
                    <a:r>
                      <a:t>MNE</a:t>
                    </a:r>
                  </a:p>
                </c:rich>
              </c:tx>
              <c:showVal val="1"/>
            </c:dLbl>
            <c:dLbl>
              <c:idx val="39"/>
              <c:tx>
                <c:rich>
                  <a:bodyPr/>
                  <a:lstStyle/>
                  <a:p>
                    <a:r>
                      <a:t>SRB</a:t>
                    </a:r>
                  </a:p>
                </c:rich>
              </c:tx>
              <c:showVal val="1"/>
            </c:dLbl>
            <c:dLbl>
              <c:idx val="40"/>
              <c:tx>
                <c:rich>
                  <a:bodyPr/>
                  <a:lstStyle/>
                  <a:p>
                    <a:r>
                      <a:t>TUR</a:t>
                    </a:r>
                  </a:p>
                </c:rich>
              </c:tx>
              <c:showVal val="1"/>
            </c:dLbl>
            <c:delete val="1"/>
          </c:dLbls>
          <c:xVal>
            <c:numRef>
              <c:f>other!$C$3:$C$26</c:f>
              <c:numCache>
                <c:formatCode>0.0</c:formatCode>
                <c:ptCount val="24"/>
                <c:pt idx="0">
                  <c:v>3.6276806493288407</c:v>
                </c:pt>
                <c:pt idx="1">
                  <c:v>27.806261647868247</c:v>
                </c:pt>
                <c:pt idx="2">
                  <c:v>14.958061703190348</c:v>
                </c:pt>
                <c:pt idx="3">
                  <c:v>16.894171772357925</c:v>
                </c:pt>
                <c:pt idx="4">
                  <c:v>7.3612208098070866</c:v>
                </c:pt>
                <c:pt idx="5">
                  <c:v>10.283346554529524</c:v>
                </c:pt>
                <c:pt idx="6">
                  <c:v>2.7368608082094248</c:v>
                </c:pt>
                <c:pt idx="7">
                  <c:v>-4.2493059592832338</c:v>
                </c:pt>
                <c:pt idx="8">
                  <c:v>0.88285994582792693</c:v>
                </c:pt>
                <c:pt idx="9">
                  <c:v>14.507102650795687</c:v>
                </c:pt>
                <c:pt idx="10">
                  <c:v>-13.05865036378632</c:v>
                </c:pt>
                <c:pt idx="11">
                  <c:v>-9.6776212425559685</c:v>
                </c:pt>
                <c:pt idx="12">
                  <c:v>0</c:v>
                </c:pt>
                <c:pt idx="13">
                  <c:v>-19.973081512003859</c:v>
                </c:pt>
                <c:pt idx="14">
                  <c:v>-17.055376456654891</c:v>
                </c:pt>
                <c:pt idx="15">
                  <c:v>17.465429019761665</c:v>
                </c:pt>
                <c:pt idx="16">
                  <c:v>-2.2787697597300602</c:v>
                </c:pt>
                <c:pt idx="17">
                  <c:v>35.406303994143414</c:v>
                </c:pt>
                <c:pt idx="18">
                  <c:v>6.8070666017596864</c:v>
                </c:pt>
                <c:pt idx="19">
                  <c:v>-0.71168432345164945</c:v>
                </c:pt>
                <c:pt idx="20">
                  <c:v>22.767186825846366</c:v>
                </c:pt>
                <c:pt idx="21">
                  <c:v>65.340121708249427</c:v>
                </c:pt>
                <c:pt idx="22">
                  <c:v>26.73471087543496</c:v>
                </c:pt>
                <c:pt idx="23">
                  <c:v>62.858902853082363</c:v>
                </c:pt>
              </c:numCache>
            </c:numRef>
          </c:xVal>
          <c:yVal>
            <c:numRef>
              <c:f>other!$D$3:$D$26</c:f>
              <c:numCache>
                <c:formatCode>0.0</c:formatCode>
                <c:ptCount val="24"/>
                <c:pt idx="0">
                  <c:v>7.4690000000000003</c:v>
                </c:pt>
                <c:pt idx="1">
                  <c:v>7.54</c:v>
                </c:pt>
                <c:pt idx="2">
                  <c:v>5.0309999999999997</c:v>
                </c:pt>
                <c:pt idx="3">
                  <c:v>4.6890000000000001</c:v>
                </c:pt>
                <c:pt idx="4">
                  <c:v>2.9</c:v>
                </c:pt>
                <c:pt idx="5">
                  <c:v>4.984</c:v>
                </c:pt>
                <c:pt idx="6">
                  <c:v>8.2680000000000007</c:v>
                </c:pt>
                <c:pt idx="7">
                  <c:v>8.4980000000000011</c:v>
                </c:pt>
                <c:pt idx="8">
                  <c:v>6</c:v>
                </c:pt>
                <c:pt idx="9">
                  <c:v>6.0609999999999955</c:v>
                </c:pt>
                <c:pt idx="10">
                  <c:v>6.7160000000000002</c:v>
                </c:pt>
                <c:pt idx="11">
                  <c:v>7.0439999999999996</c:v>
                </c:pt>
                <c:pt idx="12">
                  <c:v>9.3230000000000004</c:v>
                </c:pt>
                <c:pt idx="13">
                  <c:v>7.5219999999999985</c:v>
                </c:pt>
                <c:pt idx="14">
                  <c:v>5.2590000000000003</c:v>
                </c:pt>
                <c:pt idx="15">
                  <c:v>3.4</c:v>
                </c:pt>
                <c:pt idx="16">
                  <c:v>8</c:v>
                </c:pt>
                <c:pt idx="17">
                  <c:v>4</c:v>
                </c:pt>
                <c:pt idx="18">
                  <c:v>4.9969999999999999</c:v>
                </c:pt>
                <c:pt idx="19">
                  <c:v>3.79</c:v>
                </c:pt>
                <c:pt idx="20">
                  <c:v>-3.9709999999999988</c:v>
                </c:pt>
                <c:pt idx="21">
                  <c:v>-0.27300000000000002</c:v>
                </c:pt>
                <c:pt idx="22">
                  <c:v>1.1220000000000001</c:v>
                </c:pt>
                <c:pt idx="23">
                  <c:v>-0.34500000000000008</c:v>
                </c:pt>
              </c:numCache>
            </c:numRef>
          </c:yVal>
        </c:ser>
        <c:axId val="136728576"/>
        <c:axId val="136730112"/>
      </c:scatterChart>
      <c:valAx>
        <c:axId val="136728576"/>
        <c:scaling>
          <c:orientation val="minMax"/>
          <c:min val="-60"/>
        </c:scaling>
        <c:axPos val="b"/>
        <c:numFmt formatCode="0.0" sourceLinked="1"/>
        <c:majorTickMark val="none"/>
        <c:tickLblPos val="none"/>
        <c:spPr>
          <a:ln w="19050">
            <a:noFill/>
          </a:ln>
        </c:spPr>
        <c:txPr>
          <a:bodyPr/>
          <a:lstStyle/>
          <a:p>
            <a:pPr>
              <a:defRPr lang="en-US"/>
            </a:pPr>
            <a:endParaRPr lang="en-US"/>
          </a:p>
        </c:txPr>
        <c:crossAx val="136730112"/>
        <c:crosses val="autoZero"/>
        <c:crossBetween val="midCat"/>
      </c:valAx>
      <c:valAx>
        <c:axId val="136730112"/>
        <c:scaling>
          <c:orientation val="minMax"/>
          <c:max val="10"/>
          <c:min val="-20"/>
        </c:scaling>
        <c:axPos val="l"/>
        <c:numFmt formatCode="0.0" sourceLinked="1"/>
        <c:majorTickMark val="none"/>
        <c:tickLblPos val="none"/>
        <c:spPr>
          <a:ln>
            <a:noFill/>
          </a:ln>
        </c:spPr>
        <c:txPr>
          <a:bodyPr/>
          <a:lstStyle/>
          <a:p>
            <a:pPr>
              <a:defRPr lang="en-US"/>
            </a:pPr>
            <a:endParaRPr lang="en-US"/>
          </a:p>
        </c:txPr>
        <c:crossAx val="136728576"/>
        <c:crosses val="autoZero"/>
        <c:crossBetween val="midCat"/>
      </c:valAx>
      <c:spPr>
        <a:noFill/>
      </c:spPr>
    </c:plotArea>
    <c:plotVisOnly val="1"/>
  </c:chart>
  <c:spPr>
    <a:noFill/>
  </c:sp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autoTitleDeleted val="1"/>
    <c:plotArea>
      <c:layout>
        <c:manualLayout>
          <c:layoutTarget val="inner"/>
          <c:xMode val="edge"/>
          <c:yMode val="edge"/>
          <c:x val="0.11010123734533186"/>
          <c:y val="5.0280108841435633E-2"/>
          <c:w val="0.79212291234680265"/>
          <c:h val="0.79675995379075881"/>
        </c:manualLayout>
      </c:layout>
      <c:scatterChart>
        <c:scatterStyle val="lineMarker"/>
        <c:ser>
          <c:idx val="0"/>
          <c:order val="0"/>
          <c:tx>
            <c:strRef>
              <c:f>other!$D$2</c:f>
              <c:strCache>
                <c:ptCount val="1"/>
                <c:pt idx="0">
                  <c:v>GDP growth 2010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ARG</a:t>
                    </a:r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BRA</a:t>
                    </a:r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CHL</a:t>
                    </a:r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COL</a:t>
                    </a:r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ECU</a:t>
                    </a:r>
                  </a:p>
                </c:rich>
              </c:tx>
              <c:showVal val="1"/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MEX</a:t>
                    </a:r>
                  </a:p>
                </c:rich>
              </c:tx>
              <c:showVal val="1"/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PER</a:t>
                    </a:r>
                  </a:p>
                </c:rich>
              </c:tx>
              <c:showVal val="1"/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URY</a:t>
                    </a:r>
                  </a:p>
                </c:rich>
              </c:tx>
              <c:showVal val="1"/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IDN</a:t>
                    </a:r>
                  </a:p>
                </c:rich>
              </c:tx>
              <c:showVal val="1"/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KOR</a:t>
                    </a:r>
                  </a:p>
                </c:rich>
              </c:tx>
              <c:showVal val="1"/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MYS</a:t>
                    </a:r>
                  </a:p>
                </c:rich>
              </c:tx>
              <c:showVal val="1"/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PHL</a:t>
                    </a:r>
                  </a:p>
                </c:rich>
              </c:tx>
              <c:showVal val="1"/>
            </c:dLbl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TWN</a:t>
                    </a:r>
                  </a:p>
                </c:rich>
              </c:tx>
              <c:showVal val="1"/>
            </c:dLbl>
            <c:dLbl>
              <c:idx val="13"/>
              <c:tx>
                <c:rich>
                  <a:bodyPr/>
                  <a:lstStyle/>
                  <a:p>
                    <a:r>
                      <a:rPr lang="en-US"/>
                      <a:t>THA</a:t>
                    </a:r>
                  </a:p>
                </c:rich>
              </c:tx>
              <c:showVal val="1"/>
            </c:dLbl>
            <c:dLbl>
              <c:idx val="14"/>
              <c:tx>
                <c:rich>
                  <a:bodyPr/>
                  <a:lstStyle/>
                  <a:p>
                    <a:r>
                      <a:rPr lang="en-US"/>
                      <a:t>EGY</a:t>
                    </a:r>
                  </a:p>
                </c:rich>
              </c:tx>
              <c:showVal val="1"/>
            </c:dLbl>
            <c:dLbl>
              <c:idx val="15"/>
              <c:tx>
                <c:rich>
                  <a:bodyPr/>
                  <a:lstStyle/>
                  <a:p>
                    <a:r>
                      <a:rPr lang="en-US"/>
                      <a:t>JOR</a:t>
                    </a:r>
                  </a:p>
                </c:rich>
              </c:tx>
              <c:showVal val="1"/>
            </c:dLbl>
            <c:dLbl>
              <c:idx val="16"/>
              <c:tx>
                <c:rich>
                  <a:bodyPr/>
                  <a:lstStyle/>
                  <a:p>
                    <a:r>
                      <a:rPr lang="en-US"/>
                      <a:t>LBN</a:t>
                    </a:r>
                  </a:p>
                </c:rich>
              </c:tx>
              <c:showVal val="1"/>
            </c:dLbl>
            <c:dLbl>
              <c:idx val="17"/>
              <c:tx>
                <c:rich>
                  <a:bodyPr/>
                  <a:lstStyle/>
                  <a:p>
                    <a:r>
                      <a:rPr lang="en-US"/>
                      <a:t>MAR</a:t>
                    </a:r>
                  </a:p>
                </c:rich>
              </c:tx>
              <c:showVal val="1"/>
            </c:dLbl>
            <c:dLbl>
              <c:idx val="18"/>
              <c:tx>
                <c:rich>
                  <a:bodyPr/>
                  <a:lstStyle/>
                  <a:p>
                    <a:r>
                      <a:rPr lang="en-US"/>
                      <a:t>SYR</a:t>
                    </a:r>
                  </a:p>
                </c:rich>
              </c:tx>
              <c:showVal val="1"/>
            </c:dLbl>
            <c:dLbl>
              <c:idx val="19"/>
              <c:tx>
                <c:rich>
                  <a:bodyPr/>
                  <a:lstStyle/>
                  <a:p>
                    <a:r>
                      <a:rPr lang="en-US"/>
                      <a:t>TUN</a:t>
                    </a:r>
                  </a:p>
                </c:rich>
              </c:tx>
              <c:showVal val="1"/>
            </c:dLbl>
            <c:dLbl>
              <c:idx val="20"/>
              <c:tx>
                <c:rich>
                  <a:bodyPr/>
                  <a:lstStyle/>
                  <a:p>
                    <a:r>
                      <a:rPr lang="en-US"/>
                      <a:t>GRC</a:t>
                    </a:r>
                  </a:p>
                </c:rich>
              </c:tx>
              <c:showVal val="1"/>
            </c:dLbl>
            <c:dLbl>
              <c:idx val="21"/>
              <c:layout>
                <c:manualLayout>
                  <c:x val="7.7821011673151804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IRL</a:t>
                    </a:r>
                  </a:p>
                </c:rich>
              </c:tx>
              <c:showVal val="1"/>
            </c:dLbl>
            <c:dLbl>
              <c:idx val="22"/>
              <c:tx>
                <c:rich>
                  <a:bodyPr/>
                  <a:lstStyle/>
                  <a:p>
                    <a:r>
                      <a:rPr lang="en-US"/>
                      <a:t>PRT</a:t>
                    </a:r>
                  </a:p>
                </c:rich>
              </c:tx>
              <c:showVal val="1"/>
            </c:dLbl>
            <c:dLbl>
              <c:idx val="23"/>
              <c:tx>
                <c:rich>
                  <a:bodyPr/>
                  <a:lstStyle/>
                  <a:p>
                    <a:r>
                      <a:rPr lang="en-US"/>
                      <a:t>ESP</a:t>
                    </a:r>
                  </a:p>
                </c:rich>
              </c:tx>
              <c:showVal val="1"/>
            </c:dLbl>
            <c:dLbl>
              <c:idx val="24"/>
              <c:tx>
                <c:rich>
                  <a:bodyPr/>
                  <a:lstStyle/>
                  <a:p>
                    <a:r>
                      <a:t>CZE</a:t>
                    </a:r>
                  </a:p>
                </c:rich>
              </c:tx>
              <c:showVal val="1"/>
            </c:dLbl>
            <c:dLbl>
              <c:idx val="25"/>
              <c:tx>
                <c:rich>
                  <a:bodyPr/>
                  <a:lstStyle/>
                  <a:p>
                    <a:r>
                      <a:t>HUN</a:t>
                    </a:r>
                  </a:p>
                </c:rich>
              </c:tx>
              <c:showVal val="1"/>
            </c:dLbl>
            <c:dLbl>
              <c:idx val="26"/>
              <c:tx>
                <c:rich>
                  <a:bodyPr/>
                  <a:lstStyle/>
                  <a:p>
                    <a:r>
                      <a:t>POL</a:t>
                    </a:r>
                  </a:p>
                </c:rich>
              </c:tx>
              <c:showVal val="1"/>
            </c:dLbl>
            <c:dLbl>
              <c:idx val="27"/>
              <c:tx>
                <c:rich>
                  <a:bodyPr/>
                  <a:lstStyle/>
                  <a:p>
                    <a:r>
                      <a:t>SVK</a:t>
                    </a:r>
                  </a:p>
                </c:rich>
              </c:tx>
              <c:showVal val="1"/>
            </c:dLbl>
            <c:dLbl>
              <c:idx val="28"/>
              <c:tx>
                <c:rich>
                  <a:bodyPr/>
                  <a:lstStyle/>
                  <a:p>
                    <a:r>
                      <a:t>SVN</a:t>
                    </a:r>
                  </a:p>
                </c:rich>
              </c:tx>
              <c:showVal val="1"/>
            </c:dLbl>
            <c:dLbl>
              <c:idx val="29"/>
              <c:tx>
                <c:rich>
                  <a:bodyPr/>
                  <a:lstStyle/>
                  <a:p>
                    <a:r>
                      <a:t>BGR</a:t>
                    </a:r>
                  </a:p>
                </c:rich>
              </c:tx>
              <c:showVal val="1"/>
            </c:dLbl>
            <c:dLbl>
              <c:idx val="30"/>
              <c:tx>
                <c:rich>
                  <a:bodyPr/>
                  <a:lstStyle/>
                  <a:p>
                    <a:r>
                      <a:t>ROU</a:t>
                    </a:r>
                  </a:p>
                </c:rich>
              </c:tx>
              <c:showVal val="1"/>
            </c:dLbl>
            <c:dLbl>
              <c:idx val="31"/>
              <c:tx>
                <c:rich>
                  <a:bodyPr/>
                  <a:lstStyle/>
                  <a:p>
                    <a:r>
                      <a:t>EST</a:t>
                    </a:r>
                  </a:p>
                </c:rich>
              </c:tx>
              <c:showVal val="1"/>
            </c:dLbl>
            <c:dLbl>
              <c:idx val="32"/>
              <c:tx>
                <c:rich>
                  <a:bodyPr/>
                  <a:lstStyle/>
                  <a:p>
                    <a:r>
                      <a:t>LVA</a:t>
                    </a:r>
                  </a:p>
                </c:rich>
              </c:tx>
              <c:showVal val="1"/>
            </c:dLbl>
            <c:dLbl>
              <c:idx val="33"/>
              <c:tx>
                <c:rich>
                  <a:bodyPr/>
                  <a:lstStyle/>
                  <a:p>
                    <a:r>
                      <a:t>LTU</a:t>
                    </a:r>
                  </a:p>
                </c:rich>
              </c:tx>
              <c:showVal val="1"/>
            </c:dLbl>
            <c:dLbl>
              <c:idx val="34"/>
              <c:tx>
                <c:rich>
                  <a:bodyPr/>
                  <a:lstStyle/>
                  <a:p>
                    <a:r>
                      <a:t>ALB</a:t>
                    </a:r>
                  </a:p>
                </c:rich>
              </c:tx>
              <c:showVal val="1"/>
            </c:dLbl>
            <c:dLbl>
              <c:idx val="35"/>
              <c:tx>
                <c:rich>
                  <a:bodyPr/>
                  <a:lstStyle/>
                  <a:p>
                    <a:r>
                      <a:t>BIH</a:t>
                    </a:r>
                  </a:p>
                </c:rich>
              </c:tx>
              <c:showVal val="1"/>
            </c:dLbl>
            <c:dLbl>
              <c:idx val="36"/>
              <c:tx>
                <c:rich>
                  <a:bodyPr/>
                  <a:lstStyle/>
                  <a:p>
                    <a:r>
                      <a:t>HRV</a:t>
                    </a:r>
                  </a:p>
                </c:rich>
              </c:tx>
              <c:showVal val="1"/>
            </c:dLbl>
            <c:dLbl>
              <c:idx val="37"/>
              <c:tx>
                <c:rich>
                  <a:bodyPr/>
                  <a:lstStyle/>
                  <a:p>
                    <a:r>
                      <a:t>MKD</a:t>
                    </a:r>
                  </a:p>
                </c:rich>
              </c:tx>
              <c:showVal val="1"/>
            </c:dLbl>
            <c:dLbl>
              <c:idx val="38"/>
              <c:tx>
                <c:rich>
                  <a:bodyPr/>
                  <a:lstStyle/>
                  <a:p>
                    <a:r>
                      <a:t>MNE</a:t>
                    </a:r>
                  </a:p>
                </c:rich>
              </c:tx>
              <c:showVal val="1"/>
            </c:dLbl>
            <c:dLbl>
              <c:idx val="39"/>
              <c:tx>
                <c:rich>
                  <a:bodyPr/>
                  <a:lstStyle/>
                  <a:p>
                    <a:r>
                      <a:t>SRB</a:t>
                    </a:r>
                  </a:p>
                </c:rich>
              </c:tx>
              <c:showVal val="1"/>
            </c:dLbl>
            <c:dLbl>
              <c:idx val="40"/>
              <c:tx>
                <c:rich>
                  <a:bodyPr/>
                  <a:lstStyle/>
                  <a:p>
                    <a:r>
                      <a:t>TUR</a:t>
                    </a:r>
                  </a:p>
                </c:rich>
              </c:tx>
              <c:showVal val="1"/>
            </c:dLbl>
            <c:delete val="1"/>
          </c:dLbls>
          <c:xVal>
            <c:numRef>
              <c:f>other!$C$3:$C$26</c:f>
              <c:numCache>
                <c:formatCode>0.0</c:formatCode>
                <c:ptCount val="24"/>
                <c:pt idx="0">
                  <c:v>3.6276806493288407</c:v>
                </c:pt>
                <c:pt idx="1">
                  <c:v>27.806261647868247</c:v>
                </c:pt>
                <c:pt idx="2">
                  <c:v>14.958061703190348</c:v>
                </c:pt>
                <c:pt idx="3">
                  <c:v>16.894171772357925</c:v>
                </c:pt>
                <c:pt idx="4">
                  <c:v>7.3612208098070866</c:v>
                </c:pt>
                <c:pt idx="5">
                  <c:v>10.283346554529524</c:v>
                </c:pt>
                <c:pt idx="6">
                  <c:v>2.7368608082094248</c:v>
                </c:pt>
                <c:pt idx="7">
                  <c:v>-4.2493059592832338</c:v>
                </c:pt>
                <c:pt idx="8">
                  <c:v>0.88285994582792693</c:v>
                </c:pt>
                <c:pt idx="9">
                  <c:v>14.507102650795687</c:v>
                </c:pt>
                <c:pt idx="10">
                  <c:v>-13.05865036378632</c:v>
                </c:pt>
                <c:pt idx="11">
                  <c:v>-9.6776212425559685</c:v>
                </c:pt>
                <c:pt idx="12">
                  <c:v>0</c:v>
                </c:pt>
                <c:pt idx="13">
                  <c:v>-19.973081512003859</c:v>
                </c:pt>
                <c:pt idx="14">
                  <c:v>-17.055376456654891</c:v>
                </c:pt>
                <c:pt idx="15">
                  <c:v>17.465429019761665</c:v>
                </c:pt>
                <c:pt idx="16">
                  <c:v>-2.2787697597300602</c:v>
                </c:pt>
                <c:pt idx="17">
                  <c:v>35.406303994143414</c:v>
                </c:pt>
                <c:pt idx="18">
                  <c:v>6.8070666017596864</c:v>
                </c:pt>
                <c:pt idx="19">
                  <c:v>-0.71168432345164945</c:v>
                </c:pt>
                <c:pt idx="20">
                  <c:v>22.767186825846366</c:v>
                </c:pt>
                <c:pt idx="21">
                  <c:v>65.340121708249427</c:v>
                </c:pt>
                <c:pt idx="22">
                  <c:v>26.73471087543496</c:v>
                </c:pt>
                <c:pt idx="23">
                  <c:v>62.858902853082363</c:v>
                </c:pt>
              </c:numCache>
            </c:numRef>
          </c:xVal>
          <c:yVal>
            <c:numRef>
              <c:f>other!$D$3:$D$26</c:f>
              <c:numCache>
                <c:formatCode>0.0</c:formatCode>
                <c:ptCount val="24"/>
                <c:pt idx="0">
                  <c:v>7.4690000000000003</c:v>
                </c:pt>
                <c:pt idx="1">
                  <c:v>7.54</c:v>
                </c:pt>
                <c:pt idx="2">
                  <c:v>5.0309999999999997</c:v>
                </c:pt>
                <c:pt idx="3">
                  <c:v>4.6890000000000001</c:v>
                </c:pt>
                <c:pt idx="4">
                  <c:v>2.9</c:v>
                </c:pt>
                <c:pt idx="5">
                  <c:v>4.984</c:v>
                </c:pt>
                <c:pt idx="6">
                  <c:v>8.2680000000000007</c:v>
                </c:pt>
                <c:pt idx="7">
                  <c:v>8.4980000000000011</c:v>
                </c:pt>
                <c:pt idx="8">
                  <c:v>6</c:v>
                </c:pt>
                <c:pt idx="9">
                  <c:v>6.0609999999999955</c:v>
                </c:pt>
                <c:pt idx="10">
                  <c:v>6.7160000000000002</c:v>
                </c:pt>
                <c:pt idx="11">
                  <c:v>7.0439999999999996</c:v>
                </c:pt>
                <c:pt idx="12">
                  <c:v>9.3230000000000004</c:v>
                </c:pt>
                <c:pt idx="13">
                  <c:v>7.5219999999999985</c:v>
                </c:pt>
                <c:pt idx="14">
                  <c:v>5.2590000000000003</c:v>
                </c:pt>
                <c:pt idx="15">
                  <c:v>3.4</c:v>
                </c:pt>
                <c:pt idx="16">
                  <c:v>8</c:v>
                </c:pt>
                <c:pt idx="17">
                  <c:v>4</c:v>
                </c:pt>
                <c:pt idx="18">
                  <c:v>4.9969999999999999</c:v>
                </c:pt>
                <c:pt idx="19">
                  <c:v>3.79</c:v>
                </c:pt>
                <c:pt idx="20">
                  <c:v>-3.9709999999999988</c:v>
                </c:pt>
                <c:pt idx="21">
                  <c:v>-0.27300000000000002</c:v>
                </c:pt>
                <c:pt idx="22">
                  <c:v>1.1220000000000001</c:v>
                </c:pt>
                <c:pt idx="23">
                  <c:v>-0.34500000000000008</c:v>
                </c:pt>
              </c:numCache>
            </c:numRef>
          </c:yVal>
        </c:ser>
        <c:axId val="137467392"/>
        <c:axId val="137468928"/>
      </c:scatterChart>
      <c:valAx>
        <c:axId val="137467392"/>
        <c:scaling>
          <c:orientation val="minMax"/>
          <c:min val="-60"/>
        </c:scaling>
        <c:axPos val="b"/>
        <c:numFmt formatCode="0.0" sourceLinked="1"/>
        <c:tickLblPos val="none"/>
        <c:spPr>
          <a:ln w="19050">
            <a:noFill/>
          </a:ln>
        </c:spPr>
        <c:txPr>
          <a:bodyPr/>
          <a:lstStyle/>
          <a:p>
            <a:pPr>
              <a:defRPr lang="en-US"/>
            </a:pPr>
            <a:endParaRPr lang="en-US"/>
          </a:p>
        </c:txPr>
        <c:crossAx val="137468928"/>
        <c:crosses val="autoZero"/>
        <c:crossBetween val="midCat"/>
      </c:valAx>
      <c:valAx>
        <c:axId val="137468928"/>
        <c:scaling>
          <c:orientation val="minMax"/>
          <c:max val="10"/>
          <c:min val="-4"/>
        </c:scaling>
        <c:axPos val="l"/>
        <c:numFmt formatCode="0.0" sourceLinked="1"/>
        <c:tickLblPos val="none"/>
        <c:spPr>
          <a:ln>
            <a:noFill/>
          </a:ln>
        </c:spPr>
        <c:txPr>
          <a:bodyPr/>
          <a:lstStyle/>
          <a:p>
            <a:pPr>
              <a:defRPr lang="en-US"/>
            </a:pPr>
            <a:endParaRPr lang="en-US"/>
          </a:p>
        </c:txPr>
        <c:crossAx val="137467392"/>
        <c:crosses val="autoZero"/>
        <c:crossBetween val="midCat"/>
        <c:majorUnit val="2"/>
      </c:valAx>
      <c:spPr>
        <a:noFill/>
      </c:spPr>
    </c:plotArea>
    <c:plotVisOnly val="1"/>
  </c:chart>
  <c:spPr>
    <a:noFill/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>
        <c:manualLayout>
          <c:layoutTarget val="inner"/>
          <c:xMode val="edge"/>
          <c:yMode val="edge"/>
          <c:x val="0.12440787713742008"/>
          <c:y val="0.21171632883195668"/>
          <c:w val="0.84103629572410421"/>
          <c:h val="0.6747215030689907"/>
        </c:manualLayout>
      </c:layout>
      <c:barChart>
        <c:barDir val="col"/>
        <c:grouping val="clustered"/>
        <c:ser>
          <c:idx val="9"/>
          <c:order val="0"/>
          <c:tx>
            <c:strRef>
              <c:f>Tabelle1!$A$3</c:f>
              <c:strCache>
                <c:ptCount val="1"/>
                <c:pt idx="0">
                  <c:v>LATAM-8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</c:spPr>
          <c:cat>
            <c:strRef>
              <c:f>Tabelle1!$B$1:$D$1</c:f>
              <c:strCache>
                <c:ptCount val="3"/>
                <c:pt idx="0">
                  <c:v>av. 1995-2002</c:v>
                </c:pt>
                <c:pt idx="1">
                  <c:v>av. 2002-2008</c:v>
                </c:pt>
                <c:pt idx="2">
                  <c:v>av. 2008-2010 </c:v>
                </c:pt>
              </c:strCache>
            </c:strRef>
          </c:cat>
          <c:val>
            <c:numRef>
              <c:f>Tabelle1!$B$3:$D$3</c:f>
              <c:numCache>
                <c:formatCode>0.00</c:formatCode>
                <c:ptCount val="3"/>
                <c:pt idx="0">
                  <c:v>2.3064285714285577</c:v>
                </c:pt>
                <c:pt idx="1">
                  <c:v>5.437333333333374</c:v>
                </c:pt>
                <c:pt idx="2">
                  <c:v>3.8161666666666667</c:v>
                </c:pt>
              </c:numCache>
            </c:numRef>
          </c:val>
        </c:ser>
        <c:ser>
          <c:idx val="3"/>
          <c:order val="1"/>
          <c:tx>
            <c:strRef>
              <c:f>Tabelle1!$A$4</c:f>
              <c:strCache>
                <c:ptCount val="1"/>
                <c:pt idx="0">
                  <c:v>ASIA-6</c:v>
                </c:pt>
              </c:strCache>
            </c:strRef>
          </c:tx>
          <c:spPr>
            <a:solidFill>
              <a:srgbClr val="9933FF"/>
            </a:solidFill>
            <a:ln>
              <a:noFill/>
            </a:ln>
          </c:spPr>
          <c:cat>
            <c:strRef>
              <c:f>Tabelle1!$B$1:$D$1</c:f>
              <c:strCache>
                <c:ptCount val="3"/>
                <c:pt idx="0">
                  <c:v>av. 1995-2002</c:v>
                </c:pt>
                <c:pt idx="1">
                  <c:v>av. 2002-2008</c:v>
                </c:pt>
                <c:pt idx="2">
                  <c:v>av. 2008-2010 </c:v>
                </c:pt>
              </c:strCache>
            </c:strRef>
          </c:cat>
          <c:val>
            <c:numRef>
              <c:f>Tabelle1!$B$4:$D$4</c:f>
              <c:numCache>
                <c:formatCode>0.00</c:formatCode>
                <c:ptCount val="3"/>
                <c:pt idx="0">
                  <c:v>3.9058809523809552</c:v>
                </c:pt>
                <c:pt idx="1">
                  <c:v>5.0551666666666675</c:v>
                </c:pt>
                <c:pt idx="2">
                  <c:v>3.4720555555555537</c:v>
                </c:pt>
              </c:numCache>
            </c:numRef>
          </c:val>
        </c:ser>
        <c:ser>
          <c:idx val="2"/>
          <c:order val="2"/>
          <c:tx>
            <c:strRef>
              <c:f>Tabelle1!$A$5</c:f>
              <c:strCache>
                <c:ptCount val="1"/>
                <c:pt idx="0">
                  <c:v>MENA-6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</c:spPr>
          <c:cat>
            <c:strRef>
              <c:f>Tabelle1!$B$1:$D$1</c:f>
              <c:strCache>
                <c:ptCount val="3"/>
                <c:pt idx="0">
                  <c:v>av. 1995-2002</c:v>
                </c:pt>
                <c:pt idx="1">
                  <c:v>av. 2002-2008</c:v>
                </c:pt>
                <c:pt idx="2">
                  <c:v>av. 2008-2010 </c:v>
                </c:pt>
              </c:strCache>
            </c:strRef>
          </c:cat>
          <c:val>
            <c:numRef>
              <c:f>Tabelle1!$B$5:$D$5</c:f>
              <c:numCache>
                <c:formatCode>0.00</c:formatCode>
                <c:ptCount val="3"/>
                <c:pt idx="0">
                  <c:v>3.7847142857143052</c:v>
                </c:pt>
                <c:pt idx="1">
                  <c:v>5.3466944444444504</c:v>
                </c:pt>
                <c:pt idx="2">
                  <c:v>5.3798333333333712</c:v>
                </c:pt>
              </c:numCache>
            </c:numRef>
          </c:val>
        </c:ser>
        <c:ser>
          <c:idx val="5"/>
          <c:order val="3"/>
          <c:tx>
            <c:strRef>
              <c:f>Tabelle1!$A$6</c:f>
              <c:strCache>
                <c:ptCount val="1"/>
                <c:pt idx="0">
                  <c:v>EU-COH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</c:spPr>
          <c:cat>
            <c:strRef>
              <c:f>Tabelle1!$B$1:$D$1</c:f>
              <c:strCache>
                <c:ptCount val="3"/>
                <c:pt idx="0">
                  <c:v>av. 1995-2002</c:v>
                </c:pt>
                <c:pt idx="1">
                  <c:v>av. 2002-2008</c:v>
                </c:pt>
                <c:pt idx="2">
                  <c:v>av. 2008-2010 </c:v>
                </c:pt>
              </c:strCache>
            </c:strRef>
          </c:cat>
          <c:val>
            <c:numRef>
              <c:f>Tabelle1!$B$6:$D$6</c:f>
              <c:numCache>
                <c:formatCode>0.00</c:formatCode>
                <c:ptCount val="3"/>
                <c:pt idx="0">
                  <c:v>4.9767142857142934</c:v>
                </c:pt>
                <c:pt idx="1">
                  <c:v>2.9103749999999997</c:v>
                </c:pt>
                <c:pt idx="2">
                  <c:v>-1.6683333333333341</c:v>
                </c:pt>
              </c:numCache>
            </c:numRef>
          </c:val>
        </c:ser>
        <c:ser>
          <c:idx val="1"/>
          <c:order val="4"/>
          <c:tx>
            <c:strRef>
              <c:f>Tabelle1!$A$7</c:f>
              <c:strCache>
                <c:ptCount val="1"/>
                <c:pt idx="0">
                  <c:v>CE-5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cat>
            <c:strRef>
              <c:f>Tabelle1!$B$1:$D$1</c:f>
              <c:strCache>
                <c:ptCount val="3"/>
                <c:pt idx="0">
                  <c:v>av. 1995-2002</c:v>
                </c:pt>
                <c:pt idx="1">
                  <c:v>av. 2002-2008</c:v>
                </c:pt>
                <c:pt idx="2">
                  <c:v>av. 2008-2010 </c:v>
                </c:pt>
              </c:strCache>
            </c:strRef>
          </c:cat>
          <c:val>
            <c:numRef>
              <c:f>Tabelle1!$B$7:$D$7</c:f>
              <c:numCache>
                <c:formatCode>0.00</c:formatCode>
                <c:ptCount val="3"/>
                <c:pt idx="0">
                  <c:v>3.7194428571428566</c:v>
                </c:pt>
                <c:pt idx="1">
                  <c:v>4.9448999999999996</c:v>
                </c:pt>
                <c:pt idx="2">
                  <c:v>0.50046666666666151</c:v>
                </c:pt>
              </c:numCache>
            </c:numRef>
          </c:val>
        </c:ser>
        <c:ser>
          <c:idx val="7"/>
          <c:order val="5"/>
          <c:tx>
            <c:strRef>
              <c:f>Tabelle1!$A$8</c:f>
              <c:strCache>
                <c:ptCount val="1"/>
                <c:pt idx="0">
                  <c:v>SEE-2</c:v>
                </c:pt>
              </c:strCache>
            </c:strRef>
          </c:tx>
          <c:spPr>
            <a:solidFill>
              <a:srgbClr val="003399"/>
            </a:solidFill>
            <a:ln>
              <a:noFill/>
            </a:ln>
          </c:spPr>
          <c:cat>
            <c:strRef>
              <c:f>Tabelle1!$B$1:$D$1</c:f>
              <c:strCache>
                <c:ptCount val="3"/>
                <c:pt idx="0">
                  <c:v>av. 1995-2002</c:v>
                </c:pt>
                <c:pt idx="1">
                  <c:v>av. 2002-2008</c:v>
                </c:pt>
                <c:pt idx="2">
                  <c:v>av. 2008-2010 </c:v>
                </c:pt>
              </c:strCache>
            </c:strRef>
          </c:cat>
          <c:val>
            <c:numRef>
              <c:f>Tabelle1!$B$8:$D$8</c:f>
              <c:numCache>
                <c:formatCode>0.00</c:formatCode>
                <c:ptCount val="3"/>
                <c:pt idx="0">
                  <c:v>0.57385714285714329</c:v>
                </c:pt>
                <c:pt idx="1">
                  <c:v>6.3184166666666197</c:v>
                </c:pt>
                <c:pt idx="2">
                  <c:v>-0.12383333333333332</c:v>
                </c:pt>
              </c:numCache>
            </c:numRef>
          </c:val>
        </c:ser>
        <c:ser>
          <c:idx val="6"/>
          <c:order val="6"/>
          <c:tx>
            <c:strRef>
              <c:f>Tabelle1!$A$9</c:f>
              <c:strCache>
                <c:ptCount val="1"/>
                <c:pt idx="0">
                  <c:v>B-3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</c:spPr>
          <c:cat>
            <c:strRef>
              <c:f>Tabelle1!$B$1:$D$1</c:f>
              <c:strCache>
                <c:ptCount val="3"/>
                <c:pt idx="0">
                  <c:v>av. 1995-2002</c:v>
                </c:pt>
                <c:pt idx="1">
                  <c:v>av. 2002-2008</c:v>
                </c:pt>
                <c:pt idx="2">
                  <c:v>av. 2008-2010 </c:v>
                </c:pt>
              </c:strCache>
            </c:strRef>
          </c:cat>
          <c:val>
            <c:numRef>
              <c:f>Tabelle1!$B$9:$D$9</c:f>
              <c:numCache>
                <c:formatCode>0.00</c:formatCode>
                <c:ptCount val="3"/>
                <c:pt idx="0">
                  <c:v>5.1042857142856946</c:v>
                </c:pt>
                <c:pt idx="1">
                  <c:v>7.0509999999999975</c:v>
                </c:pt>
                <c:pt idx="2">
                  <c:v>-5.6765555555555345</c:v>
                </c:pt>
              </c:numCache>
            </c:numRef>
          </c:val>
        </c:ser>
        <c:ser>
          <c:idx val="8"/>
          <c:order val="7"/>
          <c:tx>
            <c:strRef>
              <c:f>Tabelle1!$A$10</c:f>
              <c:strCache>
                <c:ptCount val="1"/>
                <c:pt idx="0">
                  <c:v>WB-6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</c:spPr>
          <c:cat>
            <c:strRef>
              <c:f>Tabelle1!$B$1:$D$1</c:f>
              <c:strCache>
                <c:ptCount val="3"/>
                <c:pt idx="0">
                  <c:v>av. 1995-2002</c:v>
                </c:pt>
                <c:pt idx="1">
                  <c:v>av. 2002-2008</c:v>
                </c:pt>
                <c:pt idx="2">
                  <c:v>av. 2008-2010 </c:v>
                </c:pt>
              </c:strCache>
            </c:strRef>
          </c:cat>
          <c:val>
            <c:numRef>
              <c:f>Tabelle1!$B$10:$D$10</c:f>
              <c:numCache>
                <c:formatCode>0.00</c:formatCode>
                <c:ptCount val="3"/>
                <c:pt idx="0">
                  <c:v>2.5338190476190476</c:v>
                </c:pt>
                <c:pt idx="1">
                  <c:v>5.3110000000000008</c:v>
                </c:pt>
                <c:pt idx="2">
                  <c:v>1.1435</c:v>
                </c:pt>
              </c:numCache>
            </c:numRef>
          </c:val>
        </c:ser>
        <c:ser>
          <c:idx val="4"/>
          <c:order val="8"/>
          <c:tx>
            <c:strRef>
              <c:f>Tabelle1!$A$12</c:f>
              <c:strCache>
                <c:ptCount val="1"/>
                <c:pt idx="0">
                  <c:v>EU-15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</c:spPr>
          <c:cat>
            <c:strRef>
              <c:f>Tabelle1!$B$1:$D$1</c:f>
              <c:strCache>
                <c:ptCount val="3"/>
                <c:pt idx="0">
                  <c:v>av. 1995-2002</c:v>
                </c:pt>
                <c:pt idx="1">
                  <c:v>av. 2002-2008</c:v>
                </c:pt>
                <c:pt idx="2">
                  <c:v>av. 2008-2010 </c:v>
                </c:pt>
              </c:strCache>
            </c:strRef>
          </c:cat>
          <c:val>
            <c:numRef>
              <c:f>Tabelle1!$B$12:$D$12</c:f>
            </c:numRef>
          </c:val>
        </c:ser>
        <c:ser>
          <c:idx val="0"/>
          <c:order val="9"/>
          <c:tx>
            <c:strRef>
              <c:f>Tabelle1!$A$11</c:f>
              <c:strCache>
                <c:ptCount val="1"/>
                <c:pt idx="0">
                  <c:v>TR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cat>
            <c:strRef>
              <c:f>Tabelle1!$B$1:$D$1</c:f>
              <c:strCache>
                <c:ptCount val="3"/>
                <c:pt idx="0">
                  <c:v>av. 1995-2002</c:v>
                </c:pt>
                <c:pt idx="1">
                  <c:v>av. 2002-2008</c:v>
                </c:pt>
                <c:pt idx="2">
                  <c:v>av. 2008-2010 </c:v>
                </c:pt>
              </c:strCache>
            </c:strRef>
          </c:cat>
          <c:val>
            <c:numRef>
              <c:f>Tabelle1!$B$11:$D$11</c:f>
              <c:numCache>
                <c:formatCode>0.0</c:formatCode>
                <c:ptCount val="3"/>
                <c:pt idx="0">
                  <c:v>3.2184285714285714</c:v>
                </c:pt>
                <c:pt idx="1">
                  <c:v>5.875166666666666</c:v>
                </c:pt>
                <c:pt idx="2">
                  <c:v>1.256999999999991</c:v>
                </c:pt>
              </c:numCache>
            </c:numRef>
          </c:val>
        </c:ser>
        <c:axId val="145681024"/>
        <c:axId val="146579840"/>
      </c:barChart>
      <c:catAx>
        <c:axId val="145681024"/>
        <c:scaling>
          <c:orientation val="minMax"/>
        </c:scaling>
        <c:axPos val="b"/>
        <c:numFmt formatCode="General" sourceLinked="1"/>
        <c:tickLblPos val="low"/>
        <c:txPr>
          <a:bodyPr rot="0" vert="horz"/>
          <a:lstStyle/>
          <a:p>
            <a:pPr>
              <a:defRPr lang="en-GB"/>
            </a:pPr>
            <a:endParaRPr lang="en-US"/>
          </a:p>
        </c:txPr>
        <c:crossAx val="146579840"/>
        <c:crosses val="autoZero"/>
        <c:auto val="1"/>
        <c:lblAlgn val="ctr"/>
        <c:lblOffset val="100"/>
        <c:tickLblSkip val="1"/>
        <c:tickMarkSkip val="1"/>
      </c:catAx>
      <c:valAx>
        <c:axId val="146579840"/>
        <c:scaling>
          <c:orientation val="minMax"/>
          <c:min val="-6"/>
        </c:scaling>
        <c:axPos val="l"/>
        <c:majorGridlines/>
        <c:numFmt formatCode="0.0" sourceLinked="0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145681024"/>
        <c:crosses val="autoZero"/>
        <c:crossBetween val="between"/>
      </c:valAx>
      <c:spPr>
        <a:noFill/>
        <a:ln w="25370">
          <a:noFill/>
        </a:ln>
      </c:spPr>
    </c:plotArea>
    <c:legend>
      <c:legendPos val="r"/>
      <c:layout>
        <c:manualLayout>
          <c:xMode val="edge"/>
          <c:yMode val="edge"/>
          <c:x val="9.2757358398794162E-3"/>
          <c:y val="2.4518614277692863E-2"/>
          <c:w val="0.97949054202160002"/>
          <c:h val="0.14096864757577143"/>
        </c:manualLayout>
      </c:layout>
      <c:txPr>
        <a:bodyPr/>
        <a:lstStyle/>
        <a:p>
          <a:pPr>
            <a:defRPr lang="en-GB"/>
          </a:pPr>
          <a:endParaRPr lang="en-US"/>
        </a:p>
      </c:txPr>
    </c:legend>
    <c:plotVisOnly val="1"/>
    <c:dispBlanksAs val="gap"/>
  </c:chart>
  <c:txPr>
    <a:bodyPr/>
    <a:lstStyle/>
    <a:p>
      <a:pPr>
        <a:defRPr sz="1398"/>
      </a:pPr>
      <a:endParaRPr lang="en-US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>
        <c:manualLayout>
          <c:layoutTarget val="inner"/>
          <c:xMode val="edge"/>
          <c:yMode val="edge"/>
          <c:x val="0.11798861895852086"/>
          <c:y val="0.21171632883195787"/>
          <c:w val="0.88201138104147858"/>
          <c:h val="0.54954309690577585"/>
        </c:manualLayout>
      </c:layout>
      <c:lineChart>
        <c:grouping val="standard"/>
        <c:ser>
          <c:idx val="5"/>
          <c:order val="0"/>
          <c:tx>
            <c:strRef>
              <c:f>Tabelle1!$A$2</c:f>
              <c:strCache>
                <c:ptCount val="1"/>
                <c:pt idx="0">
                  <c:v>LATAM-8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Tabelle1!$B$1:$S$1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Tabelle1!$B$2:$S$2</c:f>
              <c:numCache>
                <c:formatCode>0.0</c:formatCode>
                <c:ptCount val="8"/>
                <c:pt idx="0">
                  <c:v>83.734935737268202</c:v>
                </c:pt>
                <c:pt idx="1">
                  <c:v>88.8288246890626</c:v>
                </c:pt>
                <c:pt idx="2">
                  <c:v>94.41312500000015</c:v>
                </c:pt>
                <c:pt idx="3">
                  <c:v>100</c:v>
                </c:pt>
                <c:pt idx="4">
                  <c:v>99.689250000000001</c:v>
                </c:pt>
                <c:pt idx="5">
                  <c:v>105.84244434468751</c:v>
                </c:pt>
                <c:pt idx="6">
                  <c:v>110.59384397437609</c:v>
                </c:pt>
                <c:pt idx="7">
                  <c:v>115.17270559952482</c:v>
                </c:pt>
              </c:numCache>
            </c:numRef>
          </c:val>
        </c:ser>
        <c:ser>
          <c:idx val="6"/>
          <c:order val="1"/>
          <c:tx>
            <c:strRef>
              <c:f>Tabelle1!$A$3</c:f>
              <c:strCache>
                <c:ptCount val="1"/>
                <c:pt idx="0">
                  <c:v>ASIA-6</c:v>
                </c:pt>
              </c:strCache>
            </c:strRef>
          </c:tx>
          <c:spPr>
            <a:ln>
              <a:solidFill>
                <a:srgbClr val="9933FF"/>
              </a:solidFill>
            </a:ln>
          </c:spPr>
          <c:marker>
            <c:symbol val="none"/>
          </c:marker>
          <c:cat>
            <c:numRef>
              <c:f>Tabelle1!$B$1:$S$1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Tabelle1!$B$3:$S$3</c:f>
              <c:numCache>
                <c:formatCode>0.0</c:formatCode>
                <c:ptCount val="8"/>
                <c:pt idx="0">
                  <c:v>85.976867532285169</c:v>
                </c:pt>
                <c:pt idx="1">
                  <c:v>90.893125185000144</c:v>
                </c:pt>
                <c:pt idx="2">
                  <c:v>96.683499999999981</c:v>
                </c:pt>
                <c:pt idx="3">
                  <c:v>100</c:v>
                </c:pt>
                <c:pt idx="4">
                  <c:v>99.988666666666674</c:v>
                </c:pt>
                <c:pt idx="5">
                  <c:v>107.09886075333334</c:v>
                </c:pt>
                <c:pt idx="6">
                  <c:v>112.24745998594885</c:v>
                </c:pt>
                <c:pt idx="7">
                  <c:v>117.73729617476137</c:v>
                </c:pt>
              </c:numCache>
            </c:numRef>
          </c:val>
        </c:ser>
        <c:ser>
          <c:idx val="4"/>
          <c:order val="2"/>
          <c:tx>
            <c:strRef>
              <c:f>Tabelle1!$A$5</c:f>
              <c:strCache>
                <c:ptCount val="1"/>
                <c:pt idx="0">
                  <c:v>EU-COH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numRef>
              <c:f>Tabelle1!$B$1:$S$1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Tabelle1!$B$5:$S$5</c:f>
              <c:numCache>
                <c:formatCode>0.0</c:formatCode>
                <c:ptCount val="8"/>
                <c:pt idx="0">
                  <c:v>92.476768695141601</c:v>
                </c:pt>
                <c:pt idx="1">
                  <c:v>96.15493536000001</c:v>
                </c:pt>
                <c:pt idx="2">
                  <c:v>100.17599999999995</c:v>
                </c:pt>
                <c:pt idx="3">
                  <c:v>100</c:v>
                </c:pt>
                <c:pt idx="4">
                  <c:v>96.037750000000003</c:v>
                </c:pt>
                <c:pt idx="5">
                  <c:v>95.205342801874778</c:v>
                </c:pt>
                <c:pt idx="6">
                  <c:v>95.283173169615523</c:v>
                </c:pt>
                <c:pt idx="7">
                  <c:v>96.693602340458597</c:v>
                </c:pt>
              </c:numCache>
            </c:numRef>
          </c:val>
        </c:ser>
        <c:ser>
          <c:idx val="1"/>
          <c:order val="3"/>
          <c:tx>
            <c:strRef>
              <c:f>Tabelle1!$A$6</c:f>
              <c:strCache>
                <c:ptCount val="1"/>
                <c:pt idx="0">
                  <c:v>CE-5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Tabelle1!$B$1:$S$1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Tabelle1!$B$6:$S$6</c:f>
              <c:numCache>
                <c:formatCode>0.0</c:formatCode>
                <c:ptCount val="8"/>
                <c:pt idx="0">
                  <c:v>84.749040917682919</c:v>
                </c:pt>
                <c:pt idx="1">
                  <c:v>90.411706947200145</c:v>
                </c:pt>
                <c:pt idx="2">
                  <c:v>96.440800000000024</c:v>
                </c:pt>
                <c:pt idx="3">
                  <c:v>100</c:v>
                </c:pt>
                <c:pt idx="4">
                  <c:v>95.756</c:v>
                </c:pt>
                <c:pt idx="5">
                  <c:v>97.849417672000001</c:v>
                </c:pt>
                <c:pt idx="6">
                  <c:v>100.70564217384565</c:v>
                </c:pt>
                <c:pt idx="7">
                  <c:v>104.29277714807805</c:v>
                </c:pt>
              </c:numCache>
            </c:numRef>
          </c:val>
        </c:ser>
        <c:ser>
          <c:idx val="0"/>
          <c:order val="4"/>
          <c:tx>
            <c:strRef>
              <c:f>Tabelle1!$A$7</c:f>
              <c:strCache>
                <c:ptCount val="1"/>
                <c:pt idx="0">
                  <c:v>SEE-2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cat>
            <c:numRef>
              <c:f>Tabelle1!$B$1:$S$1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Tabelle1!$B$7:$S$7</c:f>
              <c:numCache>
                <c:formatCode>0.0</c:formatCode>
                <c:ptCount val="8"/>
                <c:pt idx="0">
                  <c:v>81.282393415116587</c:v>
                </c:pt>
                <c:pt idx="1">
                  <c:v>87.493090440000117</c:v>
                </c:pt>
                <c:pt idx="2">
                  <c:v>93.318000000000012</c:v>
                </c:pt>
                <c:pt idx="3">
                  <c:v>100</c:v>
                </c:pt>
                <c:pt idx="4">
                  <c:v>93.916500000000113</c:v>
                </c:pt>
                <c:pt idx="5">
                  <c:v>93.00550994999999</c:v>
                </c:pt>
                <c:pt idx="6">
                  <c:v>94.647057200617496</c:v>
                </c:pt>
                <c:pt idx="7">
                  <c:v>98.641163014483539</c:v>
                </c:pt>
              </c:numCache>
            </c:numRef>
          </c:val>
        </c:ser>
        <c:ser>
          <c:idx val="2"/>
          <c:order val="5"/>
          <c:tx>
            <c:strRef>
              <c:f>Tabelle1!$A$8</c:f>
              <c:strCache>
                <c:ptCount val="1"/>
                <c:pt idx="0">
                  <c:v>B-3</c:v>
                </c:pt>
              </c:strCache>
            </c:strRef>
          </c:tx>
          <c:spPr>
            <a:ln>
              <a:solidFill>
                <a:schemeClr val="accent5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Tabelle1!$B$1:$S$1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Tabelle1!$B$8:$S$8</c:f>
              <c:numCache>
                <c:formatCode>0.0</c:formatCode>
                <c:ptCount val="8"/>
                <c:pt idx="0">
                  <c:v>83.569085967181579</c:v>
                </c:pt>
                <c:pt idx="1">
                  <c:v>93.075162571111079</c:v>
                </c:pt>
                <c:pt idx="2">
                  <c:v>102.18233333333313</c:v>
                </c:pt>
                <c:pt idx="3">
                  <c:v>100</c:v>
                </c:pt>
                <c:pt idx="4">
                  <c:v>84.454333333333338</c:v>
                </c:pt>
                <c:pt idx="5">
                  <c:v>85.044106094444444</c:v>
                </c:pt>
                <c:pt idx="6">
                  <c:v>87.865302573950586</c:v>
                </c:pt>
                <c:pt idx="7">
                  <c:v>90.770422361387531</c:v>
                </c:pt>
              </c:numCache>
            </c:numRef>
          </c:val>
        </c:ser>
        <c:ser>
          <c:idx val="3"/>
          <c:order val="6"/>
          <c:tx>
            <c:strRef>
              <c:f>Tabelle1!$A$9</c:f>
              <c:strCache>
                <c:ptCount val="1"/>
                <c:pt idx="0">
                  <c:v>WB-6</c:v>
                </c:pt>
              </c:strCache>
            </c:strRef>
          </c:tx>
          <c:spPr>
            <a:ln>
              <a:solidFill>
                <a:srgbClr val="009E47"/>
              </a:solidFill>
            </a:ln>
          </c:spPr>
          <c:marker>
            <c:symbol val="none"/>
          </c:marker>
          <c:cat>
            <c:numRef>
              <c:f>Tabelle1!$B$1:$S$1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Tabelle1!$B$9:$S$9</c:f>
              <c:numCache>
                <c:formatCode>0.0</c:formatCode>
                <c:ptCount val="8"/>
                <c:pt idx="0">
                  <c:v>83.003318934691563</c:v>
                </c:pt>
                <c:pt idx="1">
                  <c:v>87.993426130555548</c:v>
                </c:pt>
                <c:pt idx="2">
                  <c:v>94.483666666666664</c:v>
                </c:pt>
                <c:pt idx="3">
                  <c:v>100</c:v>
                </c:pt>
                <c:pt idx="4">
                  <c:v>97.485666666666674</c:v>
                </c:pt>
                <c:pt idx="5">
                  <c:v>97.903392748333346</c:v>
                </c:pt>
                <c:pt idx="6">
                  <c:v>100.90250001285725</c:v>
                </c:pt>
                <c:pt idx="7">
                  <c:v>105.29360864258348</c:v>
                </c:pt>
              </c:numCache>
            </c:numRef>
          </c:val>
        </c:ser>
        <c:ser>
          <c:idx val="8"/>
          <c:order val="7"/>
          <c:tx>
            <c:strRef>
              <c:f>Tabelle1!$A$11</c:f>
              <c:strCache>
                <c:ptCount val="1"/>
                <c:pt idx="0">
                  <c:v>B-SEE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Tabelle1!$B$1:$S$1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Tabelle1!$B$11:$S$11</c:f>
            </c:numRef>
          </c:val>
        </c:ser>
        <c:ser>
          <c:idx val="9"/>
          <c:order val="8"/>
          <c:tx>
            <c:strRef>
              <c:f>Tabelle1!$A$10</c:f>
              <c:strCache>
                <c:ptCount val="1"/>
                <c:pt idx="0">
                  <c:v>TR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Tabelle1!$B$1:$S$1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Tabelle1!$B$10:$S$10</c:f>
              <c:numCache>
                <c:formatCode>0.0</c:formatCode>
                <c:ptCount val="8"/>
                <c:pt idx="0">
                  <c:v>88.174906862819554</c:v>
                </c:pt>
                <c:pt idx="1">
                  <c:v>94.702768709999958</c:v>
                </c:pt>
                <c:pt idx="2">
                  <c:v>99.341000000000022</c:v>
                </c:pt>
                <c:pt idx="3">
                  <c:v>100</c:v>
                </c:pt>
                <c:pt idx="4">
                  <c:v>95.312000000000012</c:v>
                </c:pt>
                <c:pt idx="5">
                  <c:v>102.746336</c:v>
                </c:pt>
                <c:pt idx="6">
                  <c:v>106.44520409600011</c:v>
                </c:pt>
                <c:pt idx="7">
                  <c:v>110.38367664755184</c:v>
                </c:pt>
              </c:numCache>
            </c:numRef>
          </c:val>
        </c:ser>
        <c:marker val="1"/>
        <c:axId val="109110400"/>
        <c:axId val="109111936"/>
      </c:lineChart>
      <c:catAx>
        <c:axId val="109110400"/>
        <c:scaling>
          <c:orientation val="minMax"/>
        </c:scaling>
        <c:axPos val="b"/>
        <c:numFmt formatCode="General" sourceLinked="1"/>
        <c:tickLblPos val="low"/>
        <c:txPr>
          <a:bodyPr rot="0" vert="horz"/>
          <a:lstStyle/>
          <a:p>
            <a:pPr>
              <a:defRPr lang="en-GB"/>
            </a:pPr>
            <a:endParaRPr lang="en-US"/>
          </a:p>
        </c:txPr>
        <c:crossAx val="109111936"/>
        <c:crosses val="autoZero"/>
        <c:auto val="1"/>
        <c:lblAlgn val="ctr"/>
        <c:lblOffset val="100"/>
        <c:tickLblSkip val="1"/>
        <c:tickMarkSkip val="1"/>
      </c:catAx>
      <c:valAx>
        <c:axId val="109111936"/>
        <c:scaling>
          <c:orientation val="minMax"/>
          <c:max val="120"/>
          <c:min val="80"/>
        </c:scaling>
        <c:axPos val="l"/>
        <c:majorGridlines/>
        <c:numFmt formatCode="0.0" sourceLinked="0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1091104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0556457438865342"/>
          <c:y val="2.4518571786973756E-2"/>
          <c:w val="0.89443542561134859"/>
          <c:h val="0.17458038863618841"/>
        </c:manualLayout>
      </c:layout>
      <c:txPr>
        <a:bodyPr/>
        <a:lstStyle/>
        <a:p>
          <a:pPr>
            <a:defRPr lang="en-GB"/>
          </a:pPr>
          <a:endParaRPr lang="en-US"/>
        </a:p>
      </c:txPr>
    </c:legend>
    <c:plotVisOnly val="1"/>
  </c:chart>
  <c:txPr>
    <a:bodyPr/>
    <a:lstStyle/>
    <a:p>
      <a:pPr>
        <a:defRPr sz="1400"/>
      </a:pPr>
      <a:endParaRPr lang="en-US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>
        <c:manualLayout>
          <c:layoutTarget val="inner"/>
          <c:xMode val="edge"/>
          <c:yMode val="edge"/>
          <c:x val="0.11798861895852086"/>
          <c:y val="0.21171632883195796"/>
          <c:w val="0.88201138104147858"/>
          <c:h val="0.54954309690577585"/>
        </c:manualLayout>
      </c:layout>
      <c:lineChart>
        <c:grouping val="standard"/>
        <c:ser>
          <c:idx val="5"/>
          <c:order val="0"/>
          <c:tx>
            <c:strRef>
              <c:f>Tabelle1!$A$2</c:f>
              <c:strCache>
                <c:ptCount val="1"/>
                <c:pt idx="0">
                  <c:v>LATAM-8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Tabelle1!$L$1:$S$1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Tabelle1!$B$2:$S$2</c:f>
              <c:numCache>
                <c:formatCode>0.0</c:formatCode>
                <c:ptCount val="8"/>
                <c:pt idx="0">
                  <c:v>83.734935737268202</c:v>
                </c:pt>
                <c:pt idx="1">
                  <c:v>88.8288246890626</c:v>
                </c:pt>
                <c:pt idx="2">
                  <c:v>94.41312500000015</c:v>
                </c:pt>
                <c:pt idx="3">
                  <c:v>100</c:v>
                </c:pt>
                <c:pt idx="4">
                  <c:v>99.689250000000001</c:v>
                </c:pt>
                <c:pt idx="5">
                  <c:v>105.84244434468751</c:v>
                </c:pt>
                <c:pt idx="6">
                  <c:v>110.59384397437609</c:v>
                </c:pt>
                <c:pt idx="7">
                  <c:v>115.17270559952482</c:v>
                </c:pt>
              </c:numCache>
            </c:numRef>
          </c:val>
        </c:ser>
        <c:ser>
          <c:idx val="6"/>
          <c:order val="1"/>
          <c:tx>
            <c:strRef>
              <c:f>Tabelle1!$A$3</c:f>
              <c:strCache>
                <c:ptCount val="1"/>
                <c:pt idx="0">
                  <c:v>ASIA-6</c:v>
                </c:pt>
              </c:strCache>
            </c:strRef>
          </c:tx>
          <c:spPr>
            <a:ln>
              <a:solidFill>
                <a:srgbClr val="9933FF"/>
              </a:solidFill>
            </a:ln>
          </c:spPr>
          <c:marker>
            <c:symbol val="none"/>
          </c:marker>
          <c:cat>
            <c:numRef>
              <c:f>Tabelle1!$L$1:$S$1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Tabelle1!$B$3:$S$3</c:f>
              <c:numCache>
                <c:formatCode>0.0</c:formatCode>
                <c:ptCount val="8"/>
                <c:pt idx="0">
                  <c:v>85.976867532285169</c:v>
                </c:pt>
                <c:pt idx="1">
                  <c:v>90.893125185000144</c:v>
                </c:pt>
                <c:pt idx="2">
                  <c:v>96.683499999999981</c:v>
                </c:pt>
                <c:pt idx="3">
                  <c:v>100</c:v>
                </c:pt>
                <c:pt idx="4">
                  <c:v>99.988666666666674</c:v>
                </c:pt>
                <c:pt idx="5">
                  <c:v>107.09886075333334</c:v>
                </c:pt>
                <c:pt idx="6">
                  <c:v>112.24745998594885</c:v>
                </c:pt>
                <c:pt idx="7">
                  <c:v>117.73729617476137</c:v>
                </c:pt>
              </c:numCache>
            </c:numRef>
          </c:val>
        </c:ser>
        <c:ser>
          <c:idx val="4"/>
          <c:order val="2"/>
          <c:tx>
            <c:strRef>
              <c:f>Tabelle1!$A$5</c:f>
              <c:strCache>
                <c:ptCount val="1"/>
                <c:pt idx="0">
                  <c:v>EU-COH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numRef>
              <c:f>Tabelle1!$L$1:$S$1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Tabelle1!$B$5:$S$5</c:f>
              <c:numCache>
                <c:formatCode>0.0</c:formatCode>
                <c:ptCount val="8"/>
                <c:pt idx="0">
                  <c:v>92.476768695141601</c:v>
                </c:pt>
                <c:pt idx="1">
                  <c:v>96.15493536000001</c:v>
                </c:pt>
                <c:pt idx="2">
                  <c:v>100.17599999999995</c:v>
                </c:pt>
                <c:pt idx="3">
                  <c:v>100</c:v>
                </c:pt>
                <c:pt idx="4">
                  <c:v>96.037750000000003</c:v>
                </c:pt>
                <c:pt idx="5">
                  <c:v>95.205342801874778</c:v>
                </c:pt>
                <c:pt idx="6">
                  <c:v>95.283173169615523</c:v>
                </c:pt>
                <c:pt idx="7">
                  <c:v>96.693602340458597</c:v>
                </c:pt>
              </c:numCache>
            </c:numRef>
          </c:val>
        </c:ser>
        <c:ser>
          <c:idx val="1"/>
          <c:order val="3"/>
          <c:tx>
            <c:strRef>
              <c:f>Tabelle1!$A$6</c:f>
              <c:strCache>
                <c:ptCount val="1"/>
                <c:pt idx="0">
                  <c:v>CE-5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Tabelle1!$L$1:$S$1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Tabelle1!$B$6:$S$6</c:f>
              <c:numCache>
                <c:formatCode>0.0</c:formatCode>
                <c:ptCount val="8"/>
                <c:pt idx="0">
                  <c:v>84.749040917682919</c:v>
                </c:pt>
                <c:pt idx="1">
                  <c:v>90.411706947200145</c:v>
                </c:pt>
                <c:pt idx="2">
                  <c:v>96.440800000000024</c:v>
                </c:pt>
                <c:pt idx="3">
                  <c:v>100</c:v>
                </c:pt>
                <c:pt idx="4">
                  <c:v>95.756</c:v>
                </c:pt>
                <c:pt idx="5">
                  <c:v>97.849417672000001</c:v>
                </c:pt>
                <c:pt idx="6">
                  <c:v>100.70564217384565</c:v>
                </c:pt>
                <c:pt idx="7">
                  <c:v>104.29277714807805</c:v>
                </c:pt>
              </c:numCache>
            </c:numRef>
          </c:val>
        </c:ser>
        <c:ser>
          <c:idx val="0"/>
          <c:order val="4"/>
          <c:tx>
            <c:strRef>
              <c:f>Tabelle1!$A$7</c:f>
              <c:strCache>
                <c:ptCount val="1"/>
                <c:pt idx="0">
                  <c:v>SEE-2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cat>
            <c:numRef>
              <c:f>Tabelle1!$L$1:$S$1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Tabelle1!$B$7:$S$7</c:f>
              <c:numCache>
                <c:formatCode>0.0</c:formatCode>
                <c:ptCount val="8"/>
                <c:pt idx="0">
                  <c:v>81.282393415116587</c:v>
                </c:pt>
                <c:pt idx="1">
                  <c:v>87.493090440000117</c:v>
                </c:pt>
                <c:pt idx="2">
                  <c:v>93.318000000000012</c:v>
                </c:pt>
                <c:pt idx="3">
                  <c:v>100</c:v>
                </c:pt>
                <c:pt idx="4">
                  <c:v>93.916500000000113</c:v>
                </c:pt>
                <c:pt idx="5">
                  <c:v>93.00550994999999</c:v>
                </c:pt>
                <c:pt idx="6">
                  <c:v>94.647057200617496</c:v>
                </c:pt>
                <c:pt idx="7">
                  <c:v>98.641163014483539</c:v>
                </c:pt>
              </c:numCache>
            </c:numRef>
          </c:val>
        </c:ser>
        <c:ser>
          <c:idx val="2"/>
          <c:order val="5"/>
          <c:tx>
            <c:strRef>
              <c:f>Tabelle1!$A$8</c:f>
              <c:strCache>
                <c:ptCount val="1"/>
                <c:pt idx="0">
                  <c:v>B-3</c:v>
                </c:pt>
              </c:strCache>
            </c:strRef>
          </c:tx>
          <c:spPr>
            <a:ln>
              <a:solidFill>
                <a:schemeClr val="accent5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Tabelle1!$L$1:$S$1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Tabelle1!$B$8:$S$8</c:f>
              <c:numCache>
                <c:formatCode>0.0</c:formatCode>
                <c:ptCount val="8"/>
                <c:pt idx="0">
                  <c:v>83.569085967181579</c:v>
                </c:pt>
                <c:pt idx="1">
                  <c:v>93.075162571111079</c:v>
                </c:pt>
                <c:pt idx="2">
                  <c:v>102.18233333333313</c:v>
                </c:pt>
                <c:pt idx="3">
                  <c:v>100</c:v>
                </c:pt>
                <c:pt idx="4">
                  <c:v>84.454333333333338</c:v>
                </c:pt>
                <c:pt idx="5">
                  <c:v>85.044106094444444</c:v>
                </c:pt>
                <c:pt idx="6">
                  <c:v>87.865302573950586</c:v>
                </c:pt>
                <c:pt idx="7">
                  <c:v>90.770422361387531</c:v>
                </c:pt>
              </c:numCache>
            </c:numRef>
          </c:val>
        </c:ser>
        <c:ser>
          <c:idx val="3"/>
          <c:order val="6"/>
          <c:tx>
            <c:strRef>
              <c:f>Tabelle1!$A$9</c:f>
              <c:strCache>
                <c:ptCount val="1"/>
                <c:pt idx="0">
                  <c:v>WB-6</c:v>
                </c:pt>
              </c:strCache>
            </c:strRef>
          </c:tx>
          <c:spPr>
            <a:ln>
              <a:solidFill>
                <a:srgbClr val="009E47"/>
              </a:solidFill>
            </a:ln>
          </c:spPr>
          <c:marker>
            <c:symbol val="none"/>
          </c:marker>
          <c:cat>
            <c:numRef>
              <c:f>Tabelle1!$L$1:$S$1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Tabelle1!$B$9:$S$9</c:f>
              <c:numCache>
                <c:formatCode>0.0</c:formatCode>
                <c:ptCount val="8"/>
                <c:pt idx="0">
                  <c:v>83.003318934691563</c:v>
                </c:pt>
                <c:pt idx="1">
                  <c:v>87.993426130555548</c:v>
                </c:pt>
                <c:pt idx="2">
                  <c:v>94.483666666666664</c:v>
                </c:pt>
                <c:pt idx="3">
                  <c:v>100</c:v>
                </c:pt>
                <c:pt idx="4">
                  <c:v>97.485666666666674</c:v>
                </c:pt>
                <c:pt idx="5">
                  <c:v>97.903392748333346</c:v>
                </c:pt>
                <c:pt idx="6">
                  <c:v>100.90250001285725</c:v>
                </c:pt>
                <c:pt idx="7">
                  <c:v>105.29360864258348</c:v>
                </c:pt>
              </c:numCache>
            </c:numRef>
          </c:val>
        </c:ser>
        <c:ser>
          <c:idx val="8"/>
          <c:order val="7"/>
          <c:tx>
            <c:strRef>
              <c:f>Tabelle1!$A$11</c:f>
              <c:strCache>
                <c:ptCount val="1"/>
                <c:pt idx="0">
                  <c:v>B-SEE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Tabelle1!$L$1:$S$1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Tabelle1!$B$11:$S$11</c:f>
            </c:numRef>
          </c:val>
        </c:ser>
        <c:ser>
          <c:idx val="9"/>
          <c:order val="8"/>
          <c:tx>
            <c:strRef>
              <c:f>Tabelle1!$A$10</c:f>
              <c:strCache>
                <c:ptCount val="1"/>
                <c:pt idx="0">
                  <c:v>TR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Tabelle1!$L$1:$S$1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Tabelle1!$B$10:$S$10</c:f>
              <c:numCache>
                <c:formatCode>0.0</c:formatCode>
                <c:ptCount val="8"/>
                <c:pt idx="0">
                  <c:v>88.174906862819554</c:v>
                </c:pt>
                <c:pt idx="1">
                  <c:v>94.702768709999958</c:v>
                </c:pt>
                <c:pt idx="2">
                  <c:v>99.341000000000022</c:v>
                </c:pt>
                <c:pt idx="3">
                  <c:v>100</c:v>
                </c:pt>
                <c:pt idx="4">
                  <c:v>95.312000000000012</c:v>
                </c:pt>
                <c:pt idx="5">
                  <c:v>102.746336</c:v>
                </c:pt>
                <c:pt idx="6">
                  <c:v>106.44520409600011</c:v>
                </c:pt>
                <c:pt idx="7">
                  <c:v>110.38367664755184</c:v>
                </c:pt>
              </c:numCache>
            </c:numRef>
          </c:val>
        </c:ser>
        <c:ser>
          <c:idx val="7"/>
          <c:order val="9"/>
          <c:tx>
            <c:strRef>
              <c:f>Tabelle1!$A$4</c:f>
              <c:strCache>
                <c:ptCount val="1"/>
                <c:pt idx="0">
                  <c:v>MENA-6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cat>
            <c:numRef>
              <c:f>Tabelle1!$L$1:$S$1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Tabelle1!$L$4:$S$4</c:f>
              <c:numCache>
                <c:formatCode>0.0</c:formatCode>
                <c:ptCount val="8"/>
                <c:pt idx="0">
                  <c:v>82.829417487723958</c:v>
                </c:pt>
                <c:pt idx="1">
                  <c:v>87.787509724444433</c:v>
                </c:pt>
                <c:pt idx="2">
                  <c:v>93.441333333333333</c:v>
                </c:pt>
                <c:pt idx="3">
                  <c:v>100</c:v>
                </c:pt>
                <c:pt idx="4">
                  <c:v>104.67316666666665</c:v>
                </c:pt>
                <c:pt idx="5">
                  <c:v>109.81017677611111</c:v>
                </c:pt>
                <c:pt idx="6">
                  <c:v>115.17422089466285</c:v>
                </c:pt>
                <c:pt idx="7">
                  <c:v>120.98495229583342</c:v>
                </c:pt>
              </c:numCache>
            </c:numRef>
          </c:val>
        </c:ser>
        <c:marker val="1"/>
        <c:axId val="109307392"/>
        <c:axId val="109308928"/>
      </c:lineChart>
      <c:catAx>
        <c:axId val="109307392"/>
        <c:scaling>
          <c:orientation val="minMax"/>
        </c:scaling>
        <c:axPos val="b"/>
        <c:numFmt formatCode="General" sourceLinked="1"/>
        <c:tickLblPos val="low"/>
        <c:txPr>
          <a:bodyPr rot="0" vert="horz"/>
          <a:lstStyle/>
          <a:p>
            <a:pPr>
              <a:defRPr lang="en-GB"/>
            </a:pPr>
            <a:endParaRPr lang="en-US"/>
          </a:p>
        </c:txPr>
        <c:crossAx val="109308928"/>
        <c:crosses val="autoZero"/>
        <c:auto val="1"/>
        <c:lblAlgn val="ctr"/>
        <c:lblOffset val="100"/>
        <c:tickLblSkip val="1"/>
        <c:tickMarkSkip val="1"/>
      </c:catAx>
      <c:valAx>
        <c:axId val="109308928"/>
        <c:scaling>
          <c:orientation val="minMax"/>
          <c:max val="120"/>
          <c:min val="80"/>
        </c:scaling>
        <c:axPos val="l"/>
        <c:majorGridlines/>
        <c:numFmt formatCode="0.0" sourceLinked="0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109307392"/>
        <c:crosses val="autoZero"/>
        <c:crossBetween val="between"/>
      </c:valAx>
    </c:plotArea>
    <c:legend>
      <c:legendPos val="r"/>
      <c:legendEntry>
        <c:idx val="8"/>
        <c:txPr>
          <a:bodyPr/>
          <a:lstStyle/>
          <a:p>
            <a:pPr>
              <a:defRPr lang="en-GB">
                <a:solidFill>
                  <a:schemeClr val="tx1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10556457438865349"/>
          <c:y val="2.4518571786973756E-2"/>
          <c:w val="0.89443542561134859"/>
          <c:h val="0.16004087466888886"/>
        </c:manualLayout>
      </c:layout>
      <c:txPr>
        <a:bodyPr/>
        <a:lstStyle/>
        <a:p>
          <a:pPr>
            <a:defRPr lang="en-GB"/>
          </a:pPr>
          <a:endParaRPr lang="en-US"/>
        </a:p>
      </c:txPr>
    </c:legend>
    <c:plotVisOnly val="1"/>
  </c:chart>
  <c:txPr>
    <a:bodyPr/>
    <a:lstStyle/>
    <a:p>
      <a:pPr>
        <a:defRPr sz="1400"/>
      </a:pPr>
      <a:endParaRPr lang="en-US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>
        <c:manualLayout>
          <c:layoutTarget val="inner"/>
          <c:xMode val="edge"/>
          <c:yMode val="edge"/>
          <c:x val="0.11798861895852086"/>
          <c:y val="0.21171632883195773"/>
          <c:w val="0.88201138104147858"/>
          <c:h val="0.54954309690577585"/>
        </c:manualLayout>
      </c:layout>
      <c:lineChart>
        <c:grouping val="standard"/>
        <c:ser>
          <c:idx val="5"/>
          <c:order val="0"/>
          <c:tx>
            <c:strRef>
              <c:f>Tabelle1!$A$2</c:f>
              <c:strCache>
                <c:ptCount val="1"/>
                <c:pt idx="0">
                  <c:v>LATAM-8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Tabelle1!$B$1:$S$1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Tabelle1!$B$2:$S$2</c:f>
              <c:numCache>
                <c:formatCode>0.0</c:formatCode>
                <c:ptCount val="8"/>
                <c:pt idx="0">
                  <c:v>83.734935737268202</c:v>
                </c:pt>
                <c:pt idx="1">
                  <c:v>88.828824689062827</c:v>
                </c:pt>
                <c:pt idx="2">
                  <c:v>94.413125000000804</c:v>
                </c:pt>
                <c:pt idx="3">
                  <c:v>100</c:v>
                </c:pt>
                <c:pt idx="4">
                  <c:v>99.689250000000001</c:v>
                </c:pt>
                <c:pt idx="5">
                  <c:v>105.84244434468751</c:v>
                </c:pt>
                <c:pt idx="6">
                  <c:v>110.59384397437661</c:v>
                </c:pt>
                <c:pt idx="7">
                  <c:v>115.17270559952358</c:v>
                </c:pt>
              </c:numCache>
            </c:numRef>
          </c:val>
        </c:ser>
        <c:ser>
          <c:idx val="6"/>
          <c:order val="1"/>
          <c:tx>
            <c:strRef>
              <c:f>Tabelle1!$A$3</c:f>
              <c:strCache>
                <c:ptCount val="1"/>
                <c:pt idx="0">
                  <c:v>ASIA-6</c:v>
                </c:pt>
              </c:strCache>
            </c:strRef>
          </c:tx>
          <c:spPr>
            <a:ln>
              <a:solidFill>
                <a:srgbClr val="9933FF"/>
              </a:solidFill>
            </a:ln>
          </c:spPr>
          <c:marker>
            <c:symbol val="none"/>
          </c:marker>
          <c:cat>
            <c:numRef>
              <c:f>Tabelle1!$B$1:$S$1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Tabelle1!$B$3:$S$3</c:f>
              <c:numCache>
                <c:formatCode>0.0</c:formatCode>
                <c:ptCount val="8"/>
                <c:pt idx="0">
                  <c:v>85.976867532284288</c:v>
                </c:pt>
                <c:pt idx="1">
                  <c:v>90.893125185000713</c:v>
                </c:pt>
                <c:pt idx="2">
                  <c:v>96.683499999999981</c:v>
                </c:pt>
                <c:pt idx="3">
                  <c:v>100</c:v>
                </c:pt>
                <c:pt idx="4">
                  <c:v>99.988666666666674</c:v>
                </c:pt>
                <c:pt idx="5">
                  <c:v>107.09886075333334</c:v>
                </c:pt>
                <c:pt idx="6">
                  <c:v>112.24745998595006</c:v>
                </c:pt>
                <c:pt idx="7">
                  <c:v>117.73729617476137</c:v>
                </c:pt>
              </c:numCache>
            </c:numRef>
          </c:val>
        </c:ser>
        <c:ser>
          <c:idx val="4"/>
          <c:order val="2"/>
          <c:tx>
            <c:strRef>
              <c:f>Tabelle1!$A$5</c:f>
              <c:strCache>
                <c:ptCount val="1"/>
                <c:pt idx="0">
                  <c:v>EU-COH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numRef>
              <c:f>Tabelle1!$B$1:$S$1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Tabelle1!$B$5:$S$5</c:f>
              <c:numCache>
                <c:formatCode>0.0</c:formatCode>
                <c:ptCount val="8"/>
                <c:pt idx="0">
                  <c:v>92.476768695141601</c:v>
                </c:pt>
                <c:pt idx="1">
                  <c:v>96.15493536000001</c:v>
                </c:pt>
                <c:pt idx="2">
                  <c:v>100.17599999999995</c:v>
                </c:pt>
                <c:pt idx="3">
                  <c:v>100</c:v>
                </c:pt>
                <c:pt idx="4">
                  <c:v>96.037750000000003</c:v>
                </c:pt>
                <c:pt idx="5">
                  <c:v>95.205342801873925</c:v>
                </c:pt>
                <c:pt idx="6">
                  <c:v>95.283173169615523</c:v>
                </c:pt>
                <c:pt idx="7">
                  <c:v>96.693602340457986</c:v>
                </c:pt>
              </c:numCache>
            </c:numRef>
          </c:val>
        </c:ser>
        <c:ser>
          <c:idx val="1"/>
          <c:order val="3"/>
          <c:tx>
            <c:strRef>
              <c:f>Tabelle1!$A$6</c:f>
              <c:strCache>
                <c:ptCount val="1"/>
                <c:pt idx="0">
                  <c:v>CE-5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Tabelle1!$B$1:$S$1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Tabelle1!$B$6:$S$6</c:f>
              <c:numCache>
                <c:formatCode>0.0</c:formatCode>
                <c:ptCount val="8"/>
                <c:pt idx="0">
                  <c:v>84.749040917682919</c:v>
                </c:pt>
                <c:pt idx="1">
                  <c:v>90.411706947200713</c:v>
                </c:pt>
                <c:pt idx="2">
                  <c:v>96.440800000000024</c:v>
                </c:pt>
                <c:pt idx="3">
                  <c:v>100</c:v>
                </c:pt>
                <c:pt idx="4">
                  <c:v>95.756</c:v>
                </c:pt>
                <c:pt idx="5">
                  <c:v>97.849417672000001</c:v>
                </c:pt>
                <c:pt idx="6">
                  <c:v>100.70564217384565</c:v>
                </c:pt>
                <c:pt idx="7">
                  <c:v>104.29277714807805</c:v>
                </c:pt>
              </c:numCache>
            </c:numRef>
          </c:val>
        </c:ser>
        <c:ser>
          <c:idx val="0"/>
          <c:order val="4"/>
          <c:tx>
            <c:strRef>
              <c:f>Tabelle1!$A$7</c:f>
              <c:strCache>
                <c:ptCount val="1"/>
                <c:pt idx="0">
                  <c:v>SEE-2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cat>
            <c:numRef>
              <c:f>Tabelle1!$B$1:$S$1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Tabelle1!$B$7:$S$7</c:f>
              <c:numCache>
                <c:formatCode>0.0</c:formatCode>
                <c:ptCount val="8"/>
                <c:pt idx="0">
                  <c:v>81.282393415116587</c:v>
                </c:pt>
                <c:pt idx="1">
                  <c:v>87.493090440000714</c:v>
                </c:pt>
                <c:pt idx="2">
                  <c:v>93.318000000000012</c:v>
                </c:pt>
                <c:pt idx="3">
                  <c:v>100</c:v>
                </c:pt>
                <c:pt idx="4">
                  <c:v>93.916500000000127</c:v>
                </c:pt>
                <c:pt idx="5">
                  <c:v>93.00550994999999</c:v>
                </c:pt>
                <c:pt idx="6">
                  <c:v>94.647057200617496</c:v>
                </c:pt>
                <c:pt idx="7">
                  <c:v>98.641163014483539</c:v>
                </c:pt>
              </c:numCache>
            </c:numRef>
          </c:val>
        </c:ser>
        <c:ser>
          <c:idx val="2"/>
          <c:order val="5"/>
          <c:tx>
            <c:strRef>
              <c:f>Tabelle1!$A$8</c:f>
              <c:strCache>
                <c:ptCount val="1"/>
                <c:pt idx="0">
                  <c:v>B-3</c:v>
                </c:pt>
              </c:strCache>
            </c:strRef>
          </c:tx>
          <c:spPr>
            <a:ln>
              <a:solidFill>
                <a:schemeClr val="accent5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Tabelle1!$B$1:$S$1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Tabelle1!$B$8:$S$8</c:f>
              <c:numCache>
                <c:formatCode>0.0</c:formatCode>
                <c:ptCount val="8"/>
                <c:pt idx="0">
                  <c:v>83.569085967181579</c:v>
                </c:pt>
                <c:pt idx="1">
                  <c:v>93.075162571111079</c:v>
                </c:pt>
                <c:pt idx="2">
                  <c:v>102.18233333333227</c:v>
                </c:pt>
                <c:pt idx="3">
                  <c:v>100</c:v>
                </c:pt>
                <c:pt idx="4">
                  <c:v>84.454333333333338</c:v>
                </c:pt>
                <c:pt idx="5">
                  <c:v>85.044106094444444</c:v>
                </c:pt>
                <c:pt idx="6">
                  <c:v>87.865302573949677</c:v>
                </c:pt>
                <c:pt idx="7">
                  <c:v>90.770422361387531</c:v>
                </c:pt>
              </c:numCache>
            </c:numRef>
          </c:val>
        </c:ser>
        <c:ser>
          <c:idx val="3"/>
          <c:order val="6"/>
          <c:tx>
            <c:strRef>
              <c:f>Tabelle1!$A$9</c:f>
              <c:strCache>
                <c:ptCount val="1"/>
                <c:pt idx="0">
                  <c:v>WB-6</c:v>
                </c:pt>
              </c:strCache>
            </c:strRef>
          </c:tx>
          <c:spPr>
            <a:ln>
              <a:solidFill>
                <a:srgbClr val="009E47"/>
              </a:solidFill>
            </a:ln>
          </c:spPr>
          <c:marker>
            <c:symbol val="none"/>
          </c:marker>
          <c:cat>
            <c:numRef>
              <c:f>Tabelle1!$B$1:$S$1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Tabelle1!$B$9:$S$9</c:f>
              <c:numCache>
                <c:formatCode>0.0</c:formatCode>
                <c:ptCount val="8"/>
                <c:pt idx="0">
                  <c:v>83.003318934690668</c:v>
                </c:pt>
                <c:pt idx="1">
                  <c:v>87.993426130555548</c:v>
                </c:pt>
                <c:pt idx="2">
                  <c:v>94.483666666666664</c:v>
                </c:pt>
                <c:pt idx="3">
                  <c:v>100</c:v>
                </c:pt>
                <c:pt idx="4">
                  <c:v>97.485666666666674</c:v>
                </c:pt>
                <c:pt idx="5">
                  <c:v>97.903392748333346</c:v>
                </c:pt>
                <c:pt idx="6">
                  <c:v>100.90250001285725</c:v>
                </c:pt>
                <c:pt idx="7">
                  <c:v>105.29360864258348</c:v>
                </c:pt>
              </c:numCache>
            </c:numRef>
          </c:val>
        </c:ser>
        <c:ser>
          <c:idx val="8"/>
          <c:order val="7"/>
          <c:tx>
            <c:strRef>
              <c:f>Tabelle1!$A$11</c:f>
              <c:strCache>
                <c:ptCount val="1"/>
                <c:pt idx="0">
                  <c:v>B-SEE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Tabelle1!$B$1:$S$1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Tabelle1!$B$11:$S$11</c:f>
            </c:numRef>
          </c:val>
        </c:ser>
        <c:ser>
          <c:idx val="9"/>
          <c:order val="8"/>
          <c:tx>
            <c:strRef>
              <c:f>Tabelle1!$A$10</c:f>
              <c:strCache>
                <c:ptCount val="1"/>
                <c:pt idx="0">
                  <c:v>TR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Tabelle1!$B$1:$S$1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Tabelle1!$B$10:$S$10</c:f>
              <c:numCache>
                <c:formatCode>0.0</c:formatCode>
                <c:ptCount val="8"/>
                <c:pt idx="0">
                  <c:v>88.174906862818986</c:v>
                </c:pt>
                <c:pt idx="1">
                  <c:v>94.702768709999958</c:v>
                </c:pt>
                <c:pt idx="2">
                  <c:v>99.341000000000022</c:v>
                </c:pt>
                <c:pt idx="3">
                  <c:v>100</c:v>
                </c:pt>
                <c:pt idx="4">
                  <c:v>95.312000000000012</c:v>
                </c:pt>
                <c:pt idx="5">
                  <c:v>102.746336</c:v>
                </c:pt>
                <c:pt idx="6">
                  <c:v>106.44520409600032</c:v>
                </c:pt>
                <c:pt idx="7">
                  <c:v>110.38367664755124</c:v>
                </c:pt>
              </c:numCache>
            </c:numRef>
          </c:val>
        </c:ser>
        <c:marker val="1"/>
        <c:axId val="109435904"/>
        <c:axId val="109454080"/>
      </c:lineChart>
      <c:catAx>
        <c:axId val="109435904"/>
        <c:scaling>
          <c:orientation val="minMax"/>
        </c:scaling>
        <c:axPos val="b"/>
        <c:numFmt formatCode="General" sourceLinked="1"/>
        <c:tickLblPos val="low"/>
        <c:txPr>
          <a:bodyPr rot="0" vert="horz"/>
          <a:lstStyle/>
          <a:p>
            <a:pPr>
              <a:defRPr lang="en-GB"/>
            </a:pPr>
            <a:endParaRPr lang="en-US"/>
          </a:p>
        </c:txPr>
        <c:crossAx val="109454080"/>
        <c:crosses val="autoZero"/>
        <c:auto val="1"/>
        <c:lblAlgn val="ctr"/>
        <c:lblOffset val="100"/>
        <c:tickLblSkip val="1"/>
        <c:tickMarkSkip val="1"/>
      </c:catAx>
      <c:valAx>
        <c:axId val="109454080"/>
        <c:scaling>
          <c:orientation val="minMax"/>
          <c:max val="120"/>
          <c:min val="80"/>
        </c:scaling>
        <c:axPos val="l"/>
        <c:majorGridlines/>
        <c:numFmt formatCode="0.0" sourceLinked="0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1094359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0556457438865327"/>
          <c:y val="2.4518571786973756E-2"/>
          <c:w val="0.89443542561134859"/>
          <c:h val="0.17458038863618841"/>
        </c:manualLayout>
      </c:layout>
      <c:txPr>
        <a:bodyPr/>
        <a:lstStyle/>
        <a:p>
          <a:pPr>
            <a:defRPr lang="en-GB"/>
          </a:pPr>
          <a:endParaRPr lang="en-US"/>
        </a:p>
      </c:txPr>
    </c:legend>
    <c:plotVisOnly val="1"/>
  </c:chart>
  <c:txPr>
    <a:bodyPr/>
    <a:lstStyle/>
    <a:p>
      <a:pPr>
        <a:defRPr sz="1400"/>
      </a:pPr>
      <a:endParaRPr lang="en-US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autoTitleDeleted val="1"/>
    <c:plotArea>
      <c:layout>
        <c:manualLayout>
          <c:layoutTarget val="inner"/>
          <c:xMode val="edge"/>
          <c:yMode val="edge"/>
          <c:x val="8.1350220271457468E-2"/>
          <c:y val="0.21611691458679441"/>
          <c:w val="0.8878980041039537"/>
          <c:h val="0.69186046511627908"/>
        </c:manualLayout>
      </c:layout>
      <c:lineChart>
        <c:grouping val="standard"/>
        <c:ser>
          <c:idx val="2"/>
          <c:order val="0"/>
          <c:tx>
            <c:strRef>
              <c:f>Sheet1!$A$2</c:f>
              <c:strCache>
                <c:ptCount val="1"/>
                <c:pt idx="0">
                  <c:v>BG</c:v>
                </c:pt>
              </c:strCache>
            </c:strRef>
          </c:tx>
          <c:spPr>
            <a:ln w="30792">
              <a:solidFill>
                <a:srgbClr val="00FF00"/>
              </a:solidFill>
              <a:prstDash val="solid"/>
            </a:ln>
          </c:spPr>
          <c:marker>
            <c:symbol val="none"/>
          </c:marker>
          <c:cat>
            <c:numRef>
              <c:f>Sheet1!$C$1:$AY$1</c:f>
              <c:numCache>
                <c:formatCode>mmm/yy</c:formatCode>
                <c:ptCount val="49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</c:numCache>
            </c:numRef>
          </c:cat>
          <c:val>
            <c:numRef>
              <c:f>Sheet1!$C$2:$AY$2</c:f>
              <c:numCache>
                <c:formatCode>0.0</c:formatCode>
                <c:ptCount val="49"/>
                <c:pt idx="0">
                  <c:v>9.67</c:v>
                </c:pt>
                <c:pt idx="1">
                  <c:v>9.48</c:v>
                </c:pt>
                <c:pt idx="2">
                  <c:v>8.92</c:v>
                </c:pt>
                <c:pt idx="3">
                  <c:v>8.3800000000000008</c:v>
                </c:pt>
                <c:pt idx="4">
                  <c:v>7.8199999999999985</c:v>
                </c:pt>
                <c:pt idx="5">
                  <c:v>7.42</c:v>
                </c:pt>
                <c:pt idx="6">
                  <c:v>7.25</c:v>
                </c:pt>
                <c:pt idx="7">
                  <c:v>7</c:v>
                </c:pt>
                <c:pt idx="8">
                  <c:v>6.78</c:v>
                </c:pt>
                <c:pt idx="9">
                  <c:v>6.73</c:v>
                </c:pt>
                <c:pt idx="10">
                  <c:v>6.6199999999999966</c:v>
                </c:pt>
                <c:pt idx="11">
                  <c:v>6.91</c:v>
                </c:pt>
                <c:pt idx="12">
                  <c:v>7.38</c:v>
                </c:pt>
                <c:pt idx="13">
                  <c:v>7.26</c:v>
                </c:pt>
                <c:pt idx="14">
                  <c:v>6.79</c:v>
                </c:pt>
                <c:pt idx="15">
                  <c:v>6.51</c:v>
                </c:pt>
                <c:pt idx="16">
                  <c:v>6.1899999999999995</c:v>
                </c:pt>
                <c:pt idx="17">
                  <c:v>5.9700000000000024</c:v>
                </c:pt>
                <c:pt idx="18">
                  <c:v>5.96</c:v>
                </c:pt>
                <c:pt idx="19">
                  <c:v>5.89</c:v>
                </c:pt>
                <c:pt idx="20">
                  <c:v>5.8</c:v>
                </c:pt>
                <c:pt idx="21">
                  <c:v>5.85</c:v>
                </c:pt>
                <c:pt idx="22">
                  <c:v>5.85</c:v>
                </c:pt>
                <c:pt idx="23">
                  <c:v>6.2700000000000014</c:v>
                </c:pt>
                <c:pt idx="24">
                  <c:v>6.5</c:v>
                </c:pt>
                <c:pt idx="25">
                  <c:v>6.6899999999999995</c:v>
                </c:pt>
                <c:pt idx="26">
                  <c:v>6.88</c:v>
                </c:pt>
                <c:pt idx="27">
                  <c:v>7.04</c:v>
                </c:pt>
                <c:pt idx="28">
                  <c:v>7.08</c:v>
                </c:pt>
                <c:pt idx="29">
                  <c:v>7.29</c:v>
                </c:pt>
                <c:pt idx="30">
                  <c:v>7.6199999999999966</c:v>
                </c:pt>
                <c:pt idx="31">
                  <c:v>7.88</c:v>
                </c:pt>
                <c:pt idx="32">
                  <c:v>8.0300000000000011</c:v>
                </c:pt>
                <c:pt idx="33">
                  <c:v>8.2299999999999986</c:v>
                </c:pt>
                <c:pt idx="34">
                  <c:v>8.66</c:v>
                </c:pt>
                <c:pt idx="35">
                  <c:v>9.129999999999999</c:v>
                </c:pt>
                <c:pt idx="36">
                  <c:v>9.9</c:v>
                </c:pt>
                <c:pt idx="37">
                  <c:v>10.26</c:v>
                </c:pt>
                <c:pt idx="38">
                  <c:v>10.139999999999999</c:v>
                </c:pt>
                <c:pt idx="39">
                  <c:v>9.9500000000000028</c:v>
                </c:pt>
                <c:pt idx="40">
                  <c:v>9.5300000000000011</c:v>
                </c:pt>
                <c:pt idx="41">
                  <c:v>9.26</c:v>
                </c:pt>
                <c:pt idx="42">
                  <c:v>9.2299999999999986</c:v>
                </c:pt>
                <c:pt idx="43">
                  <c:v>9.1399999999999988</c:v>
                </c:pt>
                <c:pt idx="44">
                  <c:v>9.0300000000000011</c:v>
                </c:pt>
                <c:pt idx="45">
                  <c:v>8.92</c:v>
                </c:pt>
                <c:pt idx="46">
                  <c:v>9.07</c:v>
                </c:pt>
                <c:pt idx="47">
                  <c:v>9.2399999999999984</c:v>
                </c:pt>
                <c:pt idx="48">
                  <c:v>9.7800000000000011</c:v>
                </c:pt>
              </c:numCache>
            </c:numRef>
          </c:val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CZ</c:v>
                </c:pt>
              </c:strCache>
            </c:strRef>
          </c:tx>
          <c:spPr>
            <a:ln w="30792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Sheet1!$C$1:$AY$1</c:f>
              <c:numCache>
                <c:formatCode>mmm/yy</c:formatCode>
                <c:ptCount val="49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</c:numCache>
            </c:numRef>
          </c:cat>
          <c:val>
            <c:numRef>
              <c:f>Sheet1!$C$3:$AY$3</c:f>
              <c:numCache>
                <c:formatCode>0.0</c:formatCode>
                <c:ptCount val="49"/>
                <c:pt idx="0">
                  <c:v>7.9</c:v>
                </c:pt>
                <c:pt idx="1">
                  <c:v>7.7</c:v>
                </c:pt>
                <c:pt idx="2">
                  <c:v>7.3</c:v>
                </c:pt>
                <c:pt idx="3">
                  <c:v>6.8</c:v>
                </c:pt>
                <c:pt idx="4">
                  <c:v>6.4</c:v>
                </c:pt>
                <c:pt idx="5">
                  <c:v>6.3</c:v>
                </c:pt>
                <c:pt idx="6">
                  <c:v>6.4</c:v>
                </c:pt>
                <c:pt idx="7">
                  <c:v>6.4</c:v>
                </c:pt>
                <c:pt idx="8">
                  <c:v>6.2</c:v>
                </c:pt>
                <c:pt idx="9">
                  <c:v>5.8</c:v>
                </c:pt>
                <c:pt idx="10">
                  <c:v>5.6</c:v>
                </c:pt>
                <c:pt idx="11">
                  <c:v>6</c:v>
                </c:pt>
                <c:pt idx="12">
                  <c:v>6.1</c:v>
                </c:pt>
                <c:pt idx="13">
                  <c:v>5.9</c:v>
                </c:pt>
                <c:pt idx="14">
                  <c:v>5.6</c:v>
                </c:pt>
                <c:pt idx="15">
                  <c:v>5.2</c:v>
                </c:pt>
                <c:pt idx="16">
                  <c:v>5</c:v>
                </c:pt>
                <c:pt idx="17">
                  <c:v>5</c:v>
                </c:pt>
                <c:pt idx="18">
                  <c:v>5.3</c:v>
                </c:pt>
                <c:pt idx="19">
                  <c:v>5.3</c:v>
                </c:pt>
                <c:pt idx="20">
                  <c:v>5.3</c:v>
                </c:pt>
                <c:pt idx="21">
                  <c:v>5.2</c:v>
                </c:pt>
                <c:pt idx="22">
                  <c:v>5.3</c:v>
                </c:pt>
                <c:pt idx="23">
                  <c:v>6</c:v>
                </c:pt>
                <c:pt idx="24">
                  <c:v>6.8</c:v>
                </c:pt>
                <c:pt idx="25">
                  <c:v>7.4</c:v>
                </c:pt>
                <c:pt idx="26">
                  <c:v>7.7</c:v>
                </c:pt>
                <c:pt idx="27">
                  <c:v>7.9</c:v>
                </c:pt>
                <c:pt idx="28">
                  <c:v>7.9</c:v>
                </c:pt>
                <c:pt idx="29">
                  <c:v>8</c:v>
                </c:pt>
                <c:pt idx="30">
                  <c:v>8.4</c:v>
                </c:pt>
                <c:pt idx="31">
                  <c:v>8.5</c:v>
                </c:pt>
                <c:pt idx="32">
                  <c:v>8.6</c:v>
                </c:pt>
                <c:pt idx="33">
                  <c:v>8.5</c:v>
                </c:pt>
                <c:pt idx="34">
                  <c:v>8.6</c:v>
                </c:pt>
                <c:pt idx="35">
                  <c:v>9.2000000000000011</c:v>
                </c:pt>
                <c:pt idx="36">
                  <c:v>9.8000000000000007</c:v>
                </c:pt>
                <c:pt idx="37">
                  <c:v>9.9</c:v>
                </c:pt>
                <c:pt idx="38">
                  <c:v>9.7000000000000011</c:v>
                </c:pt>
                <c:pt idx="39">
                  <c:v>9.2000000000000011</c:v>
                </c:pt>
                <c:pt idx="40">
                  <c:v>8.7000000000000011</c:v>
                </c:pt>
                <c:pt idx="41">
                  <c:v>8.5</c:v>
                </c:pt>
                <c:pt idx="42">
                  <c:v>8.7000000000000011</c:v>
                </c:pt>
                <c:pt idx="43">
                  <c:v>8.6</c:v>
                </c:pt>
                <c:pt idx="44">
                  <c:v>8.5</c:v>
                </c:pt>
                <c:pt idx="45">
                  <c:v>8.5</c:v>
                </c:pt>
                <c:pt idx="46">
                  <c:v>8.6</c:v>
                </c:pt>
                <c:pt idx="47">
                  <c:v>9.6</c:v>
                </c:pt>
                <c:pt idx="48">
                  <c:v>9.7000000000000011</c:v>
                </c:pt>
              </c:numCache>
            </c:numRef>
          </c:val>
        </c:ser>
        <c:ser>
          <c:idx val="4"/>
          <c:order val="2"/>
          <c:tx>
            <c:strRef>
              <c:f>Sheet1!$A$4</c:f>
              <c:strCache>
                <c:ptCount val="1"/>
                <c:pt idx="0">
                  <c:v>EE</c:v>
                </c:pt>
              </c:strCache>
            </c:strRef>
          </c:tx>
          <c:spPr>
            <a:ln w="30792">
              <a:solidFill>
                <a:srgbClr val="FF9900"/>
              </a:solidFill>
              <a:prstDash val="solid"/>
            </a:ln>
          </c:spPr>
          <c:marker>
            <c:symbol val="none"/>
          </c:marker>
          <c:cat>
            <c:numRef>
              <c:f>Sheet1!$C$1:$AY$1</c:f>
              <c:numCache>
                <c:formatCode>mmm/yy</c:formatCode>
                <c:ptCount val="49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</c:numCache>
            </c:numRef>
          </c:cat>
          <c:val>
            <c:numRef>
              <c:f>Sheet1!$C$4:$AY$4</c:f>
              <c:numCache>
                <c:formatCode>0.0</c:formatCode>
                <c:ptCount val="49"/>
                <c:pt idx="0">
                  <c:v>2.1</c:v>
                </c:pt>
                <c:pt idx="1">
                  <c:v>2.2000000000000002</c:v>
                </c:pt>
                <c:pt idx="2">
                  <c:v>2.21</c:v>
                </c:pt>
                <c:pt idx="3">
                  <c:v>2.12</c:v>
                </c:pt>
                <c:pt idx="4">
                  <c:v>2.0299999999999998</c:v>
                </c:pt>
                <c:pt idx="5">
                  <c:v>1.9600000000000126</c:v>
                </c:pt>
                <c:pt idx="6">
                  <c:v>2</c:v>
                </c:pt>
                <c:pt idx="7">
                  <c:v>2.0099999999999998</c:v>
                </c:pt>
                <c:pt idx="8">
                  <c:v>2.0099999999999998</c:v>
                </c:pt>
                <c:pt idx="9">
                  <c:v>2.08</c:v>
                </c:pt>
                <c:pt idx="10">
                  <c:v>2.15</c:v>
                </c:pt>
                <c:pt idx="11">
                  <c:v>2.19</c:v>
                </c:pt>
                <c:pt idx="12">
                  <c:v>2.4</c:v>
                </c:pt>
                <c:pt idx="13">
                  <c:v>2.5499999999999998</c:v>
                </c:pt>
                <c:pt idx="14">
                  <c:v>2.62</c:v>
                </c:pt>
                <c:pt idx="15">
                  <c:v>2.61</c:v>
                </c:pt>
                <c:pt idx="16">
                  <c:v>2.5299999999999998</c:v>
                </c:pt>
                <c:pt idx="17">
                  <c:v>2.58</c:v>
                </c:pt>
                <c:pt idx="18">
                  <c:v>2.7600000000000002</c:v>
                </c:pt>
                <c:pt idx="19">
                  <c:v>2.86</c:v>
                </c:pt>
                <c:pt idx="20">
                  <c:v>3.05</c:v>
                </c:pt>
                <c:pt idx="21">
                  <c:v>3.44</c:v>
                </c:pt>
                <c:pt idx="22">
                  <c:v>4</c:v>
                </c:pt>
                <c:pt idx="23">
                  <c:v>4.63</c:v>
                </c:pt>
                <c:pt idx="24">
                  <c:v>5.91</c:v>
                </c:pt>
                <c:pt idx="25">
                  <c:v>7.07</c:v>
                </c:pt>
                <c:pt idx="26">
                  <c:v>8.3800000000000008</c:v>
                </c:pt>
                <c:pt idx="27">
                  <c:v>9.25</c:v>
                </c:pt>
                <c:pt idx="28">
                  <c:v>9.8000000000000007</c:v>
                </c:pt>
                <c:pt idx="29">
                  <c:v>10.229999999999999</c:v>
                </c:pt>
                <c:pt idx="30">
                  <c:v>10.7</c:v>
                </c:pt>
                <c:pt idx="31">
                  <c:v>11.129999999999999</c:v>
                </c:pt>
                <c:pt idx="32">
                  <c:v>11.65</c:v>
                </c:pt>
                <c:pt idx="33">
                  <c:v>12.209999999999999</c:v>
                </c:pt>
                <c:pt idx="34">
                  <c:v>12.83</c:v>
                </c:pt>
                <c:pt idx="35">
                  <c:v>13.3</c:v>
                </c:pt>
                <c:pt idx="36">
                  <c:v>14.08</c:v>
                </c:pt>
                <c:pt idx="37">
                  <c:v>14.4</c:v>
                </c:pt>
                <c:pt idx="38">
                  <c:v>14.62</c:v>
                </c:pt>
                <c:pt idx="39">
                  <c:v>14.1</c:v>
                </c:pt>
                <c:pt idx="40">
                  <c:v>13.209999999999999</c:v>
                </c:pt>
                <c:pt idx="41">
                  <c:v>12.47</c:v>
                </c:pt>
                <c:pt idx="42">
                  <c:v>11.65</c:v>
                </c:pt>
                <c:pt idx="43">
                  <c:v>11.1</c:v>
                </c:pt>
                <c:pt idx="44">
                  <c:v>10.739999999999998</c:v>
                </c:pt>
                <c:pt idx="45">
                  <c:v>10.360000000000024</c:v>
                </c:pt>
                <c:pt idx="46">
                  <c:v>10.27</c:v>
                </c:pt>
                <c:pt idx="47">
                  <c:v>10.040000000000001</c:v>
                </c:pt>
                <c:pt idx="48">
                  <c:v>10.28</c:v>
                </c:pt>
              </c:numCache>
            </c:numRef>
          </c:val>
        </c:ser>
        <c:ser>
          <c:idx val="0"/>
          <c:order val="3"/>
          <c:tx>
            <c:strRef>
              <c:f>Sheet1!$A$5</c:f>
              <c:strCache>
                <c:ptCount val="1"/>
                <c:pt idx="0">
                  <c:v>HU</c:v>
                </c:pt>
              </c:strCache>
            </c:strRef>
          </c:tx>
          <c:spPr>
            <a:ln w="30792">
              <a:solidFill>
                <a:srgbClr val="008000"/>
              </a:solidFill>
              <a:prstDash val="solid"/>
            </a:ln>
          </c:spPr>
          <c:marker>
            <c:symbol val="none"/>
          </c:marker>
          <c:cat>
            <c:numRef>
              <c:f>Sheet1!$C$1:$AY$1</c:f>
              <c:numCache>
                <c:formatCode>mmm/yy</c:formatCode>
                <c:ptCount val="49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</c:numCache>
            </c:numRef>
          </c:cat>
          <c:val>
            <c:numRef>
              <c:f>Sheet1!$C$5:$AY$5</c:f>
              <c:numCache>
                <c:formatCode>0.0</c:formatCode>
                <c:ptCount val="49"/>
                <c:pt idx="0">
                  <c:v>9.9</c:v>
                </c:pt>
                <c:pt idx="1">
                  <c:v>10.4</c:v>
                </c:pt>
                <c:pt idx="2">
                  <c:v>10.3</c:v>
                </c:pt>
                <c:pt idx="3">
                  <c:v>9.8000000000000007</c:v>
                </c:pt>
                <c:pt idx="4">
                  <c:v>9.4</c:v>
                </c:pt>
                <c:pt idx="5">
                  <c:v>9.1</c:v>
                </c:pt>
                <c:pt idx="6">
                  <c:v>9.3000000000000007</c:v>
                </c:pt>
                <c:pt idx="7">
                  <c:v>9.5</c:v>
                </c:pt>
                <c:pt idx="8">
                  <c:v>9.4</c:v>
                </c:pt>
                <c:pt idx="9">
                  <c:v>9.4</c:v>
                </c:pt>
                <c:pt idx="10">
                  <c:v>9.5</c:v>
                </c:pt>
                <c:pt idx="11">
                  <c:v>10.1</c:v>
                </c:pt>
                <c:pt idx="12">
                  <c:v>10.6</c:v>
                </c:pt>
                <c:pt idx="13">
                  <c:v>10.8</c:v>
                </c:pt>
                <c:pt idx="14">
                  <c:v>10.5</c:v>
                </c:pt>
                <c:pt idx="15">
                  <c:v>10.1</c:v>
                </c:pt>
                <c:pt idx="16">
                  <c:v>9.6</c:v>
                </c:pt>
                <c:pt idx="17">
                  <c:v>9.4</c:v>
                </c:pt>
                <c:pt idx="18">
                  <c:v>9.6</c:v>
                </c:pt>
                <c:pt idx="19">
                  <c:v>9.7000000000000011</c:v>
                </c:pt>
                <c:pt idx="20">
                  <c:v>9.6</c:v>
                </c:pt>
                <c:pt idx="21">
                  <c:v>9.7000000000000011</c:v>
                </c:pt>
                <c:pt idx="22">
                  <c:v>10.1</c:v>
                </c:pt>
                <c:pt idx="23">
                  <c:v>10.9</c:v>
                </c:pt>
                <c:pt idx="24">
                  <c:v>11.6</c:v>
                </c:pt>
                <c:pt idx="25">
                  <c:v>12.4</c:v>
                </c:pt>
                <c:pt idx="26">
                  <c:v>12.9</c:v>
                </c:pt>
                <c:pt idx="27">
                  <c:v>13</c:v>
                </c:pt>
                <c:pt idx="28">
                  <c:v>12.9</c:v>
                </c:pt>
                <c:pt idx="29">
                  <c:v>12.6</c:v>
                </c:pt>
                <c:pt idx="30">
                  <c:v>12.7</c:v>
                </c:pt>
                <c:pt idx="31">
                  <c:v>12.9</c:v>
                </c:pt>
                <c:pt idx="32">
                  <c:v>12.9</c:v>
                </c:pt>
                <c:pt idx="33">
                  <c:v>13</c:v>
                </c:pt>
                <c:pt idx="34">
                  <c:v>13.3</c:v>
                </c:pt>
                <c:pt idx="35">
                  <c:v>13.6</c:v>
                </c:pt>
                <c:pt idx="36">
                  <c:v>14.7</c:v>
                </c:pt>
                <c:pt idx="37">
                  <c:v>14.9</c:v>
                </c:pt>
                <c:pt idx="38">
                  <c:v>14.5</c:v>
                </c:pt>
                <c:pt idx="39">
                  <c:v>13.6</c:v>
                </c:pt>
                <c:pt idx="40">
                  <c:v>12.6</c:v>
                </c:pt>
                <c:pt idx="41">
                  <c:v>12.3</c:v>
                </c:pt>
                <c:pt idx="42">
                  <c:v>12.4</c:v>
                </c:pt>
                <c:pt idx="43">
                  <c:v>12.3</c:v>
                </c:pt>
                <c:pt idx="44">
                  <c:v>12.3</c:v>
                </c:pt>
                <c:pt idx="45">
                  <c:v>12.3</c:v>
                </c:pt>
                <c:pt idx="46">
                  <c:v>12.6</c:v>
                </c:pt>
                <c:pt idx="47">
                  <c:v>13.3</c:v>
                </c:pt>
                <c:pt idx="48">
                  <c:v>0</c:v>
                </c:pt>
              </c:numCache>
            </c:numRef>
          </c:val>
        </c:ser>
        <c:ser>
          <c:idx val="7"/>
          <c:order val="4"/>
          <c:tx>
            <c:strRef>
              <c:f>Sheet1!$A$6</c:f>
              <c:strCache>
                <c:ptCount val="1"/>
                <c:pt idx="0">
                  <c:v>LT</c:v>
                </c:pt>
              </c:strCache>
            </c:strRef>
          </c:tx>
          <c:spPr>
            <a:ln w="30792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numRef>
              <c:f>Sheet1!$C$1:$AY$1</c:f>
              <c:numCache>
                <c:formatCode>mmm/yy</c:formatCode>
                <c:ptCount val="49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</c:numCache>
            </c:numRef>
          </c:cat>
          <c:val>
            <c:numRef>
              <c:f>Sheet1!$C$6:$AY$6</c:f>
              <c:numCache>
                <c:formatCode>0.0</c:formatCode>
                <c:ptCount val="49"/>
                <c:pt idx="0">
                  <c:v>3.9</c:v>
                </c:pt>
                <c:pt idx="1">
                  <c:v>3.9</c:v>
                </c:pt>
                <c:pt idx="2">
                  <c:v>3.7</c:v>
                </c:pt>
                <c:pt idx="3">
                  <c:v>3.4</c:v>
                </c:pt>
                <c:pt idx="4">
                  <c:v>3</c:v>
                </c:pt>
                <c:pt idx="5">
                  <c:v>2.7</c:v>
                </c:pt>
                <c:pt idx="6">
                  <c:v>2.8</c:v>
                </c:pt>
                <c:pt idx="7">
                  <c:v>2.8</c:v>
                </c:pt>
                <c:pt idx="8">
                  <c:v>2.8</c:v>
                </c:pt>
                <c:pt idx="9">
                  <c:v>2.7</c:v>
                </c:pt>
                <c:pt idx="10">
                  <c:v>2.9</c:v>
                </c:pt>
                <c:pt idx="11">
                  <c:v>3.3</c:v>
                </c:pt>
                <c:pt idx="12">
                  <c:v>3.6</c:v>
                </c:pt>
                <c:pt idx="13">
                  <c:v>3.6</c:v>
                </c:pt>
                <c:pt idx="14">
                  <c:v>3.5</c:v>
                </c:pt>
                <c:pt idx="15">
                  <c:v>4.7</c:v>
                </c:pt>
                <c:pt idx="16">
                  <c:v>3.2</c:v>
                </c:pt>
                <c:pt idx="17">
                  <c:v>3.1</c:v>
                </c:pt>
                <c:pt idx="18">
                  <c:v>3.3</c:v>
                </c:pt>
                <c:pt idx="19">
                  <c:v>3.4</c:v>
                </c:pt>
                <c:pt idx="20">
                  <c:v>3</c:v>
                </c:pt>
                <c:pt idx="21">
                  <c:v>3.2</c:v>
                </c:pt>
                <c:pt idx="22">
                  <c:v>3.6</c:v>
                </c:pt>
                <c:pt idx="23">
                  <c:v>4.4000000000000004</c:v>
                </c:pt>
                <c:pt idx="24">
                  <c:v>5.8</c:v>
                </c:pt>
                <c:pt idx="25">
                  <c:v>7.1</c:v>
                </c:pt>
                <c:pt idx="26">
                  <c:v>8.2000000000000011</c:v>
                </c:pt>
                <c:pt idx="27">
                  <c:v>8.7000000000000011</c:v>
                </c:pt>
                <c:pt idx="28">
                  <c:v>9</c:v>
                </c:pt>
                <c:pt idx="29">
                  <c:v>9.3000000000000007</c:v>
                </c:pt>
                <c:pt idx="30">
                  <c:v>9.7000000000000011</c:v>
                </c:pt>
                <c:pt idx="31">
                  <c:v>10.1</c:v>
                </c:pt>
                <c:pt idx="32">
                  <c:v>10.3</c:v>
                </c:pt>
                <c:pt idx="33">
                  <c:v>10.9</c:v>
                </c:pt>
                <c:pt idx="34">
                  <c:v>11.7</c:v>
                </c:pt>
                <c:pt idx="35">
                  <c:v>12.5</c:v>
                </c:pt>
                <c:pt idx="36">
                  <c:v>13.3</c:v>
                </c:pt>
                <c:pt idx="37">
                  <c:v>13.9</c:v>
                </c:pt>
                <c:pt idx="38">
                  <c:v>14.3</c:v>
                </c:pt>
                <c:pt idx="39">
                  <c:v>15.1</c:v>
                </c:pt>
                <c:pt idx="40">
                  <c:v>15.1</c:v>
                </c:pt>
                <c:pt idx="41">
                  <c:v>15</c:v>
                </c:pt>
                <c:pt idx="42">
                  <c:v>15.3</c:v>
                </c:pt>
                <c:pt idx="43">
                  <c:v>14.8</c:v>
                </c:pt>
                <c:pt idx="44">
                  <c:v>14.3</c:v>
                </c:pt>
                <c:pt idx="45">
                  <c:v>14.2</c:v>
                </c:pt>
                <c:pt idx="46">
                  <c:v>13.9</c:v>
                </c:pt>
                <c:pt idx="47">
                  <c:v>14.4</c:v>
                </c:pt>
                <c:pt idx="48">
                  <c:v>0</c:v>
                </c:pt>
              </c:numCache>
            </c:numRef>
          </c:val>
        </c:ser>
        <c:ser>
          <c:idx val="9"/>
          <c:order val="5"/>
          <c:tx>
            <c:strRef>
              <c:f>Sheet1!$A$7</c:f>
              <c:strCache>
                <c:ptCount val="1"/>
                <c:pt idx="0">
                  <c:v>LV</c:v>
                </c:pt>
              </c:strCache>
            </c:strRef>
          </c:tx>
          <c:spPr>
            <a:ln w="30792">
              <a:solidFill>
                <a:srgbClr val="FF00FF"/>
              </a:solidFill>
              <a:prstDash val="solid"/>
            </a:ln>
          </c:spPr>
          <c:marker>
            <c:symbol val="none"/>
          </c:marker>
          <c:cat>
            <c:numRef>
              <c:f>Sheet1!$C$1:$AY$1</c:f>
              <c:numCache>
                <c:formatCode>mmm/yy</c:formatCode>
                <c:ptCount val="49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</c:numCache>
            </c:numRef>
          </c:cat>
          <c:val>
            <c:numRef>
              <c:f>Sheet1!$C$7:$AY$7</c:f>
              <c:numCache>
                <c:formatCode>0.0</c:formatCode>
                <c:ptCount val="49"/>
                <c:pt idx="0">
                  <c:v>6.5</c:v>
                </c:pt>
                <c:pt idx="1">
                  <c:v>6.5</c:v>
                </c:pt>
                <c:pt idx="2">
                  <c:v>6.3</c:v>
                </c:pt>
                <c:pt idx="3">
                  <c:v>6.1</c:v>
                </c:pt>
                <c:pt idx="4">
                  <c:v>5.9</c:v>
                </c:pt>
                <c:pt idx="5">
                  <c:v>5.8</c:v>
                </c:pt>
                <c:pt idx="6">
                  <c:v>5.7</c:v>
                </c:pt>
                <c:pt idx="7">
                  <c:v>5.4</c:v>
                </c:pt>
                <c:pt idx="8">
                  <c:v>5.0999999999999996</c:v>
                </c:pt>
                <c:pt idx="9">
                  <c:v>4.9000000000000004</c:v>
                </c:pt>
                <c:pt idx="10">
                  <c:v>4.8</c:v>
                </c:pt>
                <c:pt idx="11">
                  <c:v>4.9000000000000004</c:v>
                </c:pt>
                <c:pt idx="12">
                  <c:v>5</c:v>
                </c:pt>
                <c:pt idx="13">
                  <c:v>5</c:v>
                </c:pt>
                <c:pt idx="14">
                  <c:v>4.9000000000000004</c:v>
                </c:pt>
                <c:pt idx="15">
                  <c:v>4.8</c:v>
                </c:pt>
                <c:pt idx="16">
                  <c:v>4.8</c:v>
                </c:pt>
                <c:pt idx="17">
                  <c:v>4.9000000000000004</c:v>
                </c:pt>
                <c:pt idx="18">
                  <c:v>5.0999999999999996</c:v>
                </c:pt>
                <c:pt idx="19">
                  <c:v>5.2</c:v>
                </c:pt>
                <c:pt idx="20">
                  <c:v>5.3</c:v>
                </c:pt>
                <c:pt idx="21">
                  <c:v>5.6</c:v>
                </c:pt>
                <c:pt idx="22">
                  <c:v>6.1</c:v>
                </c:pt>
                <c:pt idx="23">
                  <c:v>7</c:v>
                </c:pt>
                <c:pt idx="24">
                  <c:v>8.3000000000000007</c:v>
                </c:pt>
                <c:pt idx="25">
                  <c:v>9.5</c:v>
                </c:pt>
                <c:pt idx="26">
                  <c:v>10.7</c:v>
                </c:pt>
                <c:pt idx="27">
                  <c:v>11</c:v>
                </c:pt>
                <c:pt idx="28">
                  <c:v>11.3</c:v>
                </c:pt>
                <c:pt idx="29">
                  <c:v>11.5</c:v>
                </c:pt>
                <c:pt idx="30">
                  <c:v>11.8</c:v>
                </c:pt>
                <c:pt idx="31">
                  <c:v>12.3</c:v>
                </c:pt>
                <c:pt idx="32">
                  <c:v>13.2</c:v>
                </c:pt>
                <c:pt idx="33">
                  <c:v>14.1</c:v>
                </c:pt>
                <c:pt idx="34">
                  <c:v>15.1</c:v>
                </c:pt>
                <c:pt idx="35">
                  <c:v>16</c:v>
                </c:pt>
                <c:pt idx="36">
                  <c:v>16.600000000000001</c:v>
                </c:pt>
                <c:pt idx="37">
                  <c:v>17.100000000000001</c:v>
                </c:pt>
                <c:pt idx="38">
                  <c:v>17.3</c:v>
                </c:pt>
                <c:pt idx="39">
                  <c:v>16.7</c:v>
                </c:pt>
                <c:pt idx="40">
                  <c:v>16.2</c:v>
                </c:pt>
                <c:pt idx="41">
                  <c:v>15.6</c:v>
                </c:pt>
                <c:pt idx="42">
                  <c:v>15.3</c:v>
                </c:pt>
                <c:pt idx="43">
                  <c:v>15</c:v>
                </c:pt>
                <c:pt idx="44">
                  <c:v>14.6</c:v>
                </c:pt>
                <c:pt idx="45">
                  <c:v>14.3</c:v>
                </c:pt>
                <c:pt idx="46">
                  <c:v>14.3</c:v>
                </c:pt>
                <c:pt idx="47">
                  <c:v>14.3</c:v>
                </c:pt>
                <c:pt idx="48">
                  <c:v>14.5</c:v>
                </c:pt>
              </c:numCache>
            </c:numRef>
          </c:val>
        </c:ser>
        <c:ser>
          <c:idx val="10"/>
          <c:order val="6"/>
          <c:tx>
            <c:strRef>
              <c:f>Sheet1!$A$8</c:f>
              <c:strCache>
                <c:ptCount val="1"/>
                <c:pt idx="0">
                  <c:v>PL</c:v>
                </c:pt>
              </c:strCache>
            </c:strRef>
          </c:tx>
          <c:spPr>
            <a:ln w="30792">
              <a:solidFill>
                <a:srgbClr val="000000"/>
              </a:solidFill>
              <a:prstDash val="solid"/>
            </a:ln>
          </c:spPr>
          <c:marker>
            <c:symbol val="none"/>
          </c:marker>
          <c:cat>
            <c:numRef>
              <c:f>Sheet1!$C$1:$AY$1</c:f>
              <c:numCache>
                <c:formatCode>mmm/yy</c:formatCode>
                <c:ptCount val="49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</c:numCache>
            </c:numRef>
          </c:cat>
          <c:val>
            <c:numRef>
              <c:f>Sheet1!$C$8:$AY$8</c:f>
              <c:numCache>
                <c:formatCode>0.0</c:formatCode>
                <c:ptCount val="49"/>
                <c:pt idx="0">
                  <c:v>15.1</c:v>
                </c:pt>
                <c:pt idx="1">
                  <c:v>14.8</c:v>
                </c:pt>
                <c:pt idx="2">
                  <c:v>14.3</c:v>
                </c:pt>
                <c:pt idx="3">
                  <c:v>13.6</c:v>
                </c:pt>
                <c:pt idx="4">
                  <c:v>12.9</c:v>
                </c:pt>
                <c:pt idx="5">
                  <c:v>12.3</c:v>
                </c:pt>
                <c:pt idx="6">
                  <c:v>12.1</c:v>
                </c:pt>
                <c:pt idx="7">
                  <c:v>11.9</c:v>
                </c:pt>
                <c:pt idx="8">
                  <c:v>11.6</c:v>
                </c:pt>
                <c:pt idx="9">
                  <c:v>11.3</c:v>
                </c:pt>
                <c:pt idx="10">
                  <c:v>11.2</c:v>
                </c:pt>
                <c:pt idx="11">
                  <c:v>11.2</c:v>
                </c:pt>
                <c:pt idx="12">
                  <c:v>11.5</c:v>
                </c:pt>
                <c:pt idx="13">
                  <c:v>11.3</c:v>
                </c:pt>
                <c:pt idx="14">
                  <c:v>10.9</c:v>
                </c:pt>
                <c:pt idx="15">
                  <c:v>10.3</c:v>
                </c:pt>
                <c:pt idx="16">
                  <c:v>9.8000000000000007</c:v>
                </c:pt>
                <c:pt idx="17">
                  <c:v>9.4</c:v>
                </c:pt>
                <c:pt idx="18">
                  <c:v>9.2000000000000011</c:v>
                </c:pt>
                <c:pt idx="19">
                  <c:v>9.1</c:v>
                </c:pt>
                <c:pt idx="20">
                  <c:v>8.9</c:v>
                </c:pt>
                <c:pt idx="21">
                  <c:v>8.8000000000000007</c:v>
                </c:pt>
                <c:pt idx="22">
                  <c:v>9.1</c:v>
                </c:pt>
                <c:pt idx="23">
                  <c:v>9.5</c:v>
                </c:pt>
                <c:pt idx="24">
                  <c:v>10.4</c:v>
                </c:pt>
                <c:pt idx="25">
                  <c:v>10.9</c:v>
                </c:pt>
                <c:pt idx="26">
                  <c:v>11.1</c:v>
                </c:pt>
                <c:pt idx="27">
                  <c:v>10.9</c:v>
                </c:pt>
                <c:pt idx="28">
                  <c:v>10.7</c:v>
                </c:pt>
                <c:pt idx="29">
                  <c:v>10.6</c:v>
                </c:pt>
                <c:pt idx="30">
                  <c:v>10.7</c:v>
                </c:pt>
                <c:pt idx="31">
                  <c:v>10.8</c:v>
                </c:pt>
                <c:pt idx="32">
                  <c:v>10.9</c:v>
                </c:pt>
                <c:pt idx="33">
                  <c:v>11.1</c:v>
                </c:pt>
                <c:pt idx="34">
                  <c:v>11.4</c:v>
                </c:pt>
                <c:pt idx="35">
                  <c:v>12.1</c:v>
                </c:pt>
                <c:pt idx="36">
                  <c:v>12.9</c:v>
                </c:pt>
                <c:pt idx="37">
                  <c:v>13.2</c:v>
                </c:pt>
                <c:pt idx="38">
                  <c:v>13</c:v>
                </c:pt>
                <c:pt idx="39">
                  <c:v>12.4</c:v>
                </c:pt>
                <c:pt idx="40">
                  <c:v>12.1</c:v>
                </c:pt>
                <c:pt idx="41">
                  <c:v>11.7</c:v>
                </c:pt>
                <c:pt idx="42">
                  <c:v>11.5</c:v>
                </c:pt>
                <c:pt idx="43">
                  <c:v>11.4</c:v>
                </c:pt>
                <c:pt idx="44">
                  <c:v>11.5</c:v>
                </c:pt>
                <c:pt idx="45">
                  <c:v>11.5</c:v>
                </c:pt>
                <c:pt idx="46">
                  <c:v>11.7</c:v>
                </c:pt>
                <c:pt idx="47">
                  <c:v>12.3</c:v>
                </c:pt>
                <c:pt idx="48">
                  <c:v>13</c:v>
                </c:pt>
              </c:numCache>
            </c:numRef>
          </c:val>
        </c:ser>
        <c:ser>
          <c:idx val="11"/>
          <c:order val="7"/>
          <c:tx>
            <c:strRef>
              <c:f>Sheet1!$A$9</c:f>
              <c:strCache>
                <c:ptCount val="1"/>
                <c:pt idx="0">
                  <c:v>RO</c:v>
                </c:pt>
              </c:strCache>
            </c:strRef>
          </c:tx>
          <c:spPr>
            <a:ln w="30792">
              <a:solidFill>
                <a:srgbClr val="99CC00"/>
              </a:solidFill>
              <a:prstDash val="solid"/>
            </a:ln>
          </c:spPr>
          <c:marker>
            <c:symbol val="none"/>
          </c:marker>
          <c:cat>
            <c:numRef>
              <c:f>Sheet1!$C$1:$AY$1</c:f>
              <c:numCache>
                <c:formatCode>mmm/yy</c:formatCode>
                <c:ptCount val="49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</c:numCache>
            </c:numRef>
          </c:cat>
          <c:val>
            <c:numRef>
              <c:f>Sheet1!$C$9:$AY$9</c:f>
              <c:numCache>
                <c:formatCode>0.0</c:formatCode>
                <c:ptCount val="49"/>
                <c:pt idx="0">
                  <c:v>5.3</c:v>
                </c:pt>
                <c:pt idx="1">
                  <c:v>5.0999999999999996</c:v>
                </c:pt>
                <c:pt idx="2">
                  <c:v>4.8</c:v>
                </c:pt>
                <c:pt idx="3">
                  <c:v>4.5</c:v>
                </c:pt>
                <c:pt idx="4">
                  <c:v>4.0999999999999996</c:v>
                </c:pt>
                <c:pt idx="5">
                  <c:v>4</c:v>
                </c:pt>
                <c:pt idx="6">
                  <c:v>3.8</c:v>
                </c:pt>
                <c:pt idx="7">
                  <c:v>3.9</c:v>
                </c:pt>
                <c:pt idx="8">
                  <c:v>3.9</c:v>
                </c:pt>
                <c:pt idx="9">
                  <c:v>4.0999999999999996</c:v>
                </c:pt>
                <c:pt idx="10">
                  <c:v>4.2</c:v>
                </c:pt>
                <c:pt idx="11">
                  <c:v>4</c:v>
                </c:pt>
                <c:pt idx="12">
                  <c:v>4.2</c:v>
                </c:pt>
                <c:pt idx="13">
                  <c:v>4.2</c:v>
                </c:pt>
                <c:pt idx="14">
                  <c:v>4.0999999999999996</c:v>
                </c:pt>
                <c:pt idx="15">
                  <c:v>3.9</c:v>
                </c:pt>
                <c:pt idx="16">
                  <c:v>3.7</c:v>
                </c:pt>
                <c:pt idx="17">
                  <c:v>3.7</c:v>
                </c:pt>
                <c:pt idx="18">
                  <c:v>3.7</c:v>
                </c:pt>
                <c:pt idx="19">
                  <c:v>3.8</c:v>
                </c:pt>
                <c:pt idx="20">
                  <c:v>3.9</c:v>
                </c:pt>
                <c:pt idx="21">
                  <c:v>4</c:v>
                </c:pt>
                <c:pt idx="22">
                  <c:v>4.0999999999999996</c:v>
                </c:pt>
                <c:pt idx="23">
                  <c:v>4.4000000000000004</c:v>
                </c:pt>
                <c:pt idx="24">
                  <c:v>4.9000000000000004</c:v>
                </c:pt>
                <c:pt idx="25">
                  <c:v>5.2</c:v>
                </c:pt>
                <c:pt idx="26">
                  <c:v>5.6</c:v>
                </c:pt>
                <c:pt idx="27">
                  <c:v>5.7</c:v>
                </c:pt>
                <c:pt idx="28">
                  <c:v>5.8</c:v>
                </c:pt>
                <c:pt idx="29">
                  <c:v>6</c:v>
                </c:pt>
                <c:pt idx="30">
                  <c:v>6.3</c:v>
                </c:pt>
                <c:pt idx="31">
                  <c:v>6.6</c:v>
                </c:pt>
                <c:pt idx="32">
                  <c:v>6.8</c:v>
                </c:pt>
                <c:pt idx="33">
                  <c:v>7.1</c:v>
                </c:pt>
                <c:pt idx="34">
                  <c:v>7.5</c:v>
                </c:pt>
                <c:pt idx="35">
                  <c:v>7.8</c:v>
                </c:pt>
                <c:pt idx="36">
                  <c:v>8.1</c:v>
                </c:pt>
                <c:pt idx="37">
                  <c:v>8.4</c:v>
                </c:pt>
                <c:pt idx="38">
                  <c:v>8.4</c:v>
                </c:pt>
                <c:pt idx="39">
                  <c:v>8.1</c:v>
                </c:pt>
                <c:pt idx="40">
                  <c:v>7.7</c:v>
                </c:pt>
                <c:pt idx="41">
                  <c:v>7.5</c:v>
                </c:pt>
                <c:pt idx="42">
                  <c:v>7.5</c:v>
                </c:pt>
                <c:pt idx="43">
                  <c:v>7.4</c:v>
                </c:pt>
                <c:pt idx="44">
                  <c:v>7.3</c:v>
                </c:pt>
                <c:pt idx="45">
                  <c:v>7.1</c:v>
                </c:pt>
                <c:pt idx="46">
                  <c:v>7</c:v>
                </c:pt>
                <c:pt idx="47">
                  <c:v>6.87</c:v>
                </c:pt>
                <c:pt idx="48">
                  <c:v>6.74</c:v>
                </c:pt>
              </c:numCache>
            </c:numRef>
          </c:val>
        </c:ser>
        <c:ser>
          <c:idx val="12"/>
          <c:order val="8"/>
          <c:tx>
            <c:strRef>
              <c:f>Sheet1!$A$10</c:f>
              <c:strCache>
                <c:ptCount val="1"/>
                <c:pt idx="0">
                  <c:v>SI</c:v>
                </c:pt>
              </c:strCache>
            </c:strRef>
          </c:tx>
          <c:spPr>
            <a:ln w="30792">
              <a:solidFill>
                <a:srgbClr val="993366"/>
              </a:solidFill>
              <a:prstDash val="solid"/>
            </a:ln>
          </c:spPr>
          <c:marker>
            <c:symbol val="none"/>
          </c:marker>
          <c:cat>
            <c:numRef>
              <c:f>Sheet1!$C$1:$AY$1</c:f>
              <c:numCache>
                <c:formatCode>mmm/yy</c:formatCode>
                <c:ptCount val="49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</c:numCache>
            </c:numRef>
          </c:cat>
          <c:val>
            <c:numRef>
              <c:f>Sheet1!$C$10:$AY$10</c:f>
              <c:numCache>
                <c:formatCode>0.0</c:formatCode>
                <c:ptCount val="49"/>
                <c:pt idx="0">
                  <c:v>8.7000000000000011</c:v>
                </c:pt>
                <c:pt idx="1">
                  <c:v>8.4</c:v>
                </c:pt>
                <c:pt idx="2">
                  <c:v>8.1</c:v>
                </c:pt>
                <c:pt idx="3">
                  <c:v>7.9</c:v>
                </c:pt>
                <c:pt idx="4">
                  <c:v>7.7</c:v>
                </c:pt>
                <c:pt idx="5">
                  <c:v>7.5</c:v>
                </c:pt>
                <c:pt idx="6">
                  <c:v>7.6</c:v>
                </c:pt>
                <c:pt idx="7">
                  <c:v>7.4</c:v>
                </c:pt>
                <c:pt idx="8">
                  <c:v>7.2</c:v>
                </c:pt>
                <c:pt idx="9">
                  <c:v>7.4</c:v>
                </c:pt>
                <c:pt idx="10">
                  <c:v>7.3</c:v>
                </c:pt>
                <c:pt idx="11">
                  <c:v>7.3</c:v>
                </c:pt>
                <c:pt idx="12">
                  <c:v>7.4</c:v>
                </c:pt>
                <c:pt idx="13">
                  <c:v>7.1</c:v>
                </c:pt>
                <c:pt idx="14">
                  <c:v>6.9</c:v>
                </c:pt>
                <c:pt idx="15">
                  <c:v>6.6</c:v>
                </c:pt>
                <c:pt idx="16">
                  <c:v>6.5</c:v>
                </c:pt>
                <c:pt idx="17">
                  <c:v>6.4</c:v>
                </c:pt>
                <c:pt idx="18">
                  <c:v>6.5</c:v>
                </c:pt>
                <c:pt idx="19">
                  <c:v>6.5</c:v>
                </c:pt>
                <c:pt idx="20">
                  <c:v>6.3</c:v>
                </c:pt>
                <c:pt idx="21">
                  <c:v>6.6</c:v>
                </c:pt>
                <c:pt idx="22">
                  <c:v>6.7</c:v>
                </c:pt>
                <c:pt idx="23">
                  <c:v>7</c:v>
                </c:pt>
                <c:pt idx="24">
                  <c:v>7.8</c:v>
                </c:pt>
                <c:pt idx="25">
                  <c:v>8.2000000000000011</c:v>
                </c:pt>
                <c:pt idx="26">
                  <c:v>8.4</c:v>
                </c:pt>
                <c:pt idx="27">
                  <c:v>8.8000000000000007</c:v>
                </c:pt>
                <c:pt idx="28">
                  <c:v>8.9</c:v>
                </c:pt>
                <c:pt idx="29">
                  <c:v>9.1</c:v>
                </c:pt>
                <c:pt idx="30">
                  <c:v>9.4</c:v>
                </c:pt>
                <c:pt idx="31">
                  <c:v>9.4</c:v>
                </c:pt>
                <c:pt idx="32">
                  <c:v>9.4</c:v>
                </c:pt>
                <c:pt idx="33">
                  <c:v>10</c:v>
                </c:pt>
                <c:pt idx="34">
                  <c:v>10.1</c:v>
                </c:pt>
                <c:pt idx="35">
                  <c:v>10.3</c:v>
                </c:pt>
                <c:pt idx="36">
                  <c:v>10.6</c:v>
                </c:pt>
                <c:pt idx="37">
                  <c:v>10.7</c:v>
                </c:pt>
                <c:pt idx="38">
                  <c:v>10.6</c:v>
                </c:pt>
                <c:pt idx="39">
                  <c:v>10.6</c:v>
                </c:pt>
                <c:pt idx="40">
                  <c:v>10.5</c:v>
                </c:pt>
                <c:pt idx="41">
                  <c:v>10.5</c:v>
                </c:pt>
                <c:pt idx="42">
                  <c:v>10.5</c:v>
                </c:pt>
                <c:pt idx="43">
                  <c:v>10.6</c:v>
                </c:pt>
                <c:pt idx="44">
                  <c:v>10.5</c:v>
                </c:pt>
                <c:pt idx="45">
                  <c:v>10.9</c:v>
                </c:pt>
                <c:pt idx="46">
                  <c:v>11.1</c:v>
                </c:pt>
                <c:pt idx="47">
                  <c:v>11.8</c:v>
                </c:pt>
                <c:pt idx="48">
                  <c:v>0</c:v>
                </c:pt>
              </c:numCache>
            </c:numRef>
          </c:val>
        </c:ser>
        <c:ser>
          <c:idx val="13"/>
          <c:order val="9"/>
          <c:tx>
            <c:strRef>
              <c:f>Sheet1!$A$11</c:f>
              <c:strCache>
                <c:ptCount val="1"/>
                <c:pt idx="0">
                  <c:v>SK</c:v>
                </c:pt>
              </c:strCache>
            </c:strRef>
          </c:tx>
          <c:spPr>
            <a:ln w="30792">
              <a:solidFill>
                <a:schemeClr val="tx1">
                  <a:lumMod val="40000"/>
                  <a:lumOff val="60000"/>
                </a:schemeClr>
              </a:solidFill>
              <a:prstDash val="solid"/>
            </a:ln>
          </c:spPr>
          <c:marker>
            <c:symbol val="none"/>
          </c:marker>
          <c:cat>
            <c:numRef>
              <c:f>Sheet1!$C$1:$AY$1</c:f>
              <c:numCache>
                <c:formatCode>mmm/yy</c:formatCode>
                <c:ptCount val="49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</c:numCache>
            </c:numRef>
          </c:cat>
          <c:val>
            <c:numRef>
              <c:f>Sheet1!$C$11:$AY$11</c:f>
              <c:numCache>
                <c:formatCode>0.0</c:formatCode>
                <c:ptCount val="49"/>
                <c:pt idx="0">
                  <c:v>9.5</c:v>
                </c:pt>
                <c:pt idx="1">
                  <c:v>9.2000000000000011</c:v>
                </c:pt>
                <c:pt idx="2">
                  <c:v>8.9</c:v>
                </c:pt>
                <c:pt idx="3">
                  <c:v>8.5</c:v>
                </c:pt>
                <c:pt idx="4">
                  <c:v>8.3000000000000007</c:v>
                </c:pt>
                <c:pt idx="5">
                  <c:v>8.3000000000000007</c:v>
                </c:pt>
                <c:pt idx="6">
                  <c:v>8.3000000000000007</c:v>
                </c:pt>
                <c:pt idx="7">
                  <c:v>8.2000000000000011</c:v>
                </c:pt>
                <c:pt idx="8">
                  <c:v>8.3000000000000007</c:v>
                </c:pt>
                <c:pt idx="9">
                  <c:v>7.9</c:v>
                </c:pt>
                <c:pt idx="10">
                  <c:v>7.8</c:v>
                </c:pt>
                <c:pt idx="11">
                  <c:v>8</c:v>
                </c:pt>
                <c:pt idx="12">
                  <c:v>8.1</c:v>
                </c:pt>
                <c:pt idx="13">
                  <c:v>7.8</c:v>
                </c:pt>
                <c:pt idx="14">
                  <c:v>7.6</c:v>
                </c:pt>
                <c:pt idx="15">
                  <c:v>7.4</c:v>
                </c:pt>
                <c:pt idx="16">
                  <c:v>7.4</c:v>
                </c:pt>
                <c:pt idx="17">
                  <c:v>7.4</c:v>
                </c:pt>
                <c:pt idx="18">
                  <c:v>7.5</c:v>
                </c:pt>
                <c:pt idx="19">
                  <c:v>7.4</c:v>
                </c:pt>
                <c:pt idx="20">
                  <c:v>7.5</c:v>
                </c:pt>
                <c:pt idx="21">
                  <c:v>7.5</c:v>
                </c:pt>
                <c:pt idx="22">
                  <c:v>7.8</c:v>
                </c:pt>
                <c:pt idx="23">
                  <c:v>8.4</c:v>
                </c:pt>
                <c:pt idx="24">
                  <c:v>9</c:v>
                </c:pt>
                <c:pt idx="25">
                  <c:v>9.7000000000000011</c:v>
                </c:pt>
                <c:pt idx="26">
                  <c:v>10.3</c:v>
                </c:pt>
                <c:pt idx="27">
                  <c:v>10.9</c:v>
                </c:pt>
                <c:pt idx="28">
                  <c:v>11.4</c:v>
                </c:pt>
                <c:pt idx="29">
                  <c:v>11.8</c:v>
                </c:pt>
                <c:pt idx="30">
                  <c:v>12.1</c:v>
                </c:pt>
                <c:pt idx="31">
                  <c:v>12.1</c:v>
                </c:pt>
                <c:pt idx="32">
                  <c:v>12.5</c:v>
                </c:pt>
                <c:pt idx="33">
                  <c:v>12.4</c:v>
                </c:pt>
                <c:pt idx="34">
                  <c:v>12.4</c:v>
                </c:pt>
                <c:pt idx="35">
                  <c:v>12.7</c:v>
                </c:pt>
                <c:pt idx="36">
                  <c:v>12.9</c:v>
                </c:pt>
                <c:pt idx="37">
                  <c:v>13</c:v>
                </c:pt>
                <c:pt idx="38">
                  <c:v>12.9</c:v>
                </c:pt>
                <c:pt idx="39">
                  <c:v>12.5</c:v>
                </c:pt>
                <c:pt idx="40">
                  <c:v>12.2</c:v>
                </c:pt>
                <c:pt idx="41">
                  <c:v>12.3</c:v>
                </c:pt>
                <c:pt idx="42">
                  <c:v>12.3</c:v>
                </c:pt>
                <c:pt idx="43">
                  <c:v>12.2</c:v>
                </c:pt>
                <c:pt idx="44">
                  <c:v>12.42</c:v>
                </c:pt>
                <c:pt idx="45">
                  <c:v>12.3</c:v>
                </c:pt>
                <c:pt idx="46">
                  <c:v>12.2</c:v>
                </c:pt>
                <c:pt idx="47">
                  <c:v>12.5</c:v>
                </c:pt>
                <c:pt idx="48">
                  <c:v>0</c:v>
                </c:pt>
              </c:numCache>
            </c:numRef>
          </c:val>
        </c:ser>
        <c:marker val="1"/>
        <c:axId val="109670400"/>
        <c:axId val="109671936"/>
      </c:lineChart>
      <c:dateAx>
        <c:axId val="109670400"/>
        <c:scaling>
          <c:orientation val="minMax"/>
          <c:max val="40544"/>
          <c:min val="39083"/>
        </c:scaling>
        <c:axPos val="b"/>
        <c:numFmt formatCode="mmm\ yy" sourceLinked="0"/>
        <c:tickLblPos val="low"/>
        <c:spPr>
          <a:ln w="256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de-AT"/>
            </a:pPr>
            <a:endParaRPr lang="en-US"/>
          </a:p>
        </c:txPr>
        <c:crossAx val="109671936"/>
        <c:crossesAt val="0"/>
        <c:auto val="1"/>
        <c:lblOffset val="100"/>
        <c:baseTimeUnit val="months"/>
        <c:majorUnit val="12"/>
        <c:majorTimeUnit val="months"/>
        <c:minorUnit val="1"/>
        <c:minorTimeUnit val="months"/>
      </c:dateAx>
      <c:valAx>
        <c:axId val="109671936"/>
        <c:scaling>
          <c:orientation val="minMax"/>
          <c:max val="18"/>
          <c:min val="2"/>
        </c:scaling>
        <c:axPos val="l"/>
        <c:majorGridlines>
          <c:spPr>
            <a:ln w="2566">
              <a:solidFill>
                <a:schemeClr val="tx1"/>
              </a:solidFill>
              <a:prstDash val="solid"/>
            </a:ln>
          </c:spPr>
        </c:majorGridlines>
        <c:numFmt formatCode="0" sourceLinked="0"/>
        <c:tickLblPos val="nextTo"/>
        <c:spPr>
          <a:ln w="256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de-AT"/>
            </a:pPr>
            <a:endParaRPr lang="en-US"/>
          </a:p>
        </c:txPr>
        <c:crossAx val="109670400"/>
        <c:crosses val="autoZero"/>
        <c:crossBetween val="between"/>
        <c:minorUnit val="1"/>
      </c:valAx>
      <c:spPr>
        <a:noFill/>
        <a:ln w="20528">
          <a:noFill/>
        </a:ln>
      </c:spPr>
    </c:plotArea>
    <c:legend>
      <c:legendPos val="t"/>
      <c:layout>
        <c:manualLayout>
          <c:xMode val="edge"/>
          <c:yMode val="edge"/>
          <c:x val="4.5368233542722618E-2"/>
          <c:y val="1.9300309828356236E-2"/>
          <c:w val="0.92093061854299962"/>
          <c:h val="0.15683998912898575"/>
        </c:manualLayout>
      </c:layout>
      <c:txPr>
        <a:bodyPr/>
        <a:lstStyle/>
        <a:p>
          <a:pPr>
            <a:defRPr lang="de-AT"/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4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autoTitleDeleted val="1"/>
    <c:plotArea>
      <c:layout>
        <c:manualLayout>
          <c:layoutTarget val="inner"/>
          <c:xMode val="edge"/>
          <c:yMode val="edge"/>
          <c:x val="0.11010120816610022"/>
          <c:y val="4.0890540090939384E-2"/>
          <c:w val="0.79212291234680265"/>
          <c:h val="0.79675995379075881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ALB</a:t>
                    </a:r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BIH</a:t>
                    </a:r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BGR</a:t>
                    </a:r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HRV</a:t>
                    </a:r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CZE</a:t>
                    </a:r>
                  </a:p>
                </c:rich>
              </c:tx>
              <c:showVal val="1"/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EST</a:t>
                    </a:r>
                  </a:p>
                </c:rich>
              </c:tx>
              <c:showVal val="1"/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HUN</a:t>
                    </a:r>
                  </a:p>
                </c:rich>
              </c:tx>
              <c:showVal val="1"/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LVA</a:t>
                    </a:r>
                  </a:p>
                </c:rich>
              </c:tx>
              <c:showVal val="1"/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LTU</a:t>
                    </a:r>
                  </a:p>
                </c:rich>
              </c:tx>
              <c:showVal val="1"/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MKD</a:t>
                    </a:r>
                  </a:p>
                </c:rich>
              </c:tx>
              <c:showVal val="1"/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MNE</a:t>
                    </a:r>
                  </a:p>
                </c:rich>
              </c:tx>
              <c:showVal val="1"/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POL</a:t>
                    </a:r>
                  </a:p>
                </c:rich>
              </c:tx>
              <c:showVal val="1"/>
            </c:dLbl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ROU</a:t>
                    </a:r>
                  </a:p>
                </c:rich>
              </c:tx>
              <c:showVal val="1"/>
            </c:dLbl>
            <c:dLbl>
              <c:idx val="13"/>
              <c:tx>
                <c:rich>
                  <a:bodyPr/>
                  <a:lstStyle/>
                  <a:p>
                    <a:r>
                      <a:rPr lang="en-US"/>
                      <a:t>SRB</a:t>
                    </a:r>
                  </a:p>
                </c:rich>
              </c:tx>
              <c:showVal val="1"/>
            </c:dLbl>
            <c:dLbl>
              <c:idx val="14"/>
              <c:tx>
                <c:rich>
                  <a:bodyPr/>
                  <a:lstStyle/>
                  <a:p>
                    <a:r>
                      <a:rPr lang="en-US"/>
                      <a:t>SVK</a:t>
                    </a:r>
                  </a:p>
                </c:rich>
              </c:tx>
              <c:showVal val="1"/>
            </c:dLbl>
            <c:dLbl>
              <c:idx val="15"/>
              <c:tx>
                <c:rich>
                  <a:bodyPr/>
                  <a:lstStyle/>
                  <a:p>
                    <a:r>
                      <a:rPr lang="en-US"/>
                      <a:t>SVN</a:t>
                    </a:r>
                  </a:p>
                </c:rich>
              </c:tx>
              <c:showVal val="1"/>
            </c:dLbl>
            <c:dLbl>
              <c:idx val="16"/>
              <c:tx>
                <c:rich>
                  <a:bodyPr/>
                  <a:lstStyle/>
                  <a:p>
                    <a:r>
                      <a:rPr lang="en-US"/>
                      <a:t>TUR</a:t>
                    </a:r>
                  </a:p>
                </c:rich>
              </c:tx>
              <c:showVal val="1"/>
            </c:dLbl>
            <c:dLbl>
              <c:idx val="17"/>
              <c:tx>
                <c:rich>
                  <a:bodyPr/>
                  <a:lstStyle/>
                  <a:p>
                    <a:r>
                      <a:rPr/>
                      <a:t>MAR</a:t>
                    </a:r>
                  </a:p>
                </c:rich>
              </c:tx>
              <c:showVal val="1"/>
            </c:dLbl>
            <c:dLbl>
              <c:idx val="18"/>
              <c:tx>
                <c:rich>
                  <a:bodyPr/>
                  <a:lstStyle/>
                  <a:p>
                    <a:r>
                      <a:rPr/>
                      <a:t>SYR</a:t>
                    </a:r>
                  </a:p>
                </c:rich>
              </c:tx>
              <c:showVal val="1"/>
            </c:dLbl>
            <c:dLbl>
              <c:idx val="19"/>
              <c:tx>
                <c:rich>
                  <a:bodyPr/>
                  <a:lstStyle/>
                  <a:p>
                    <a:r>
                      <a:rPr/>
                      <a:t>TUN</a:t>
                    </a:r>
                  </a:p>
                </c:rich>
              </c:tx>
              <c:showVal val="1"/>
            </c:dLbl>
            <c:dLbl>
              <c:idx val="20"/>
              <c:tx>
                <c:rich>
                  <a:bodyPr/>
                  <a:lstStyle/>
                  <a:p>
                    <a:r>
                      <a:rPr/>
                      <a:t>GRC</a:t>
                    </a:r>
                  </a:p>
                </c:rich>
              </c:tx>
              <c:showVal val="1"/>
            </c:dLbl>
            <c:dLbl>
              <c:idx val="21"/>
              <c:layout>
                <c:manualLayout>
                  <c:x val="7.7821011673151804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t>IRL</a:t>
                    </a:r>
                  </a:p>
                </c:rich>
              </c:tx>
              <c:showVal val="1"/>
            </c:dLbl>
            <c:dLbl>
              <c:idx val="22"/>
              <c:tx>
                <c:rich>
                  <a:bodyPr/>
                  <a:lstStyle/>
                  <a:p>
                    <a:r>
                      <a:t>PRT</a:t>
                    </a:r>
                  </a:p>
                </c:rich>
              </c:tx>
              <c:showVal val="1"/>
            </c:dLbl>
            <c:dLbl>
              <c:idx val="23"/>
              <c:tx>
                <c:rich>
                  <a:bodyPr/>
                  <a:lstStyle/>
                  <a:p>
                    <a:r>
                      <a:t>ESP</a:t>
                    </a:r>
                  </a:p>
                </c:rich>
              </c:tx>
              <c:showVal val="1"/>
            </c:dLbl>
            <c:dLbl>
              <c:idx val="24"/>
              <c:tx>
                <c:rich>
                  <a:bodyPr/>
                  <a:lstStyle/>
                  <a:p>
                    <a:r>
                      <a:t>CZE</a:t>
                    </a:r>
                  </a:p>
                </c:rich>
              </c:tx>
              <c:showVal val="1"/>
            </c:dLbl>
            <c:dLbl>
              <c:idx val="25"/>
              <c:tx>
                <c:rich>
                  <a:bodyPr/>
                  <a:lstStyle/>
                  <a:p>
                    <a:r>
                      <a:t>HUN</a:t>
                    </a:r>
                  </a:p>
                </c:rich>
              </c:tx>
              <c:showVal val="1"/>
            </c:dLbl>
            <c:dLbl>
              <c:idx val="26"/>
              <c:tx>
                <c:rich>
                  <a:bodyPr/>
                  <a:lstStyle/>
                  <a:p>
                    <a:r>
                      <a:t>POL</a:t>
                    </a:r>
                  </a:p>
                </c:rich>
              </c:tx>
              <c:showVal val="1"/>
            </c:dLbl>
            <c:dLbl>
              <c:idx val="27"/>
              <c:tx>
                <c:rich>
                  <a:bodyPr/>
                  <a:lstStyle/>
                  <a:p>
                    <a:r>
                      <a:t>SVK</a:t>
                    </a:r>
                  </a:p>
                </c:rich>
              </c:tx>
              <c:showVal val="1"/>
            </c:dLbl>
            <c:dLbl>
              <c:idx val="28"/>
              <c:tx>
                <c:rich>
                  <a:bodyPr/>
                  <a:lstStyle/>
                  <a:p>
                    <a:r>
                      <a:t>SVN</a:t>
                    </a:r>
                  </a:p>
                </c:rich>
              </c:tx>
              <c:showVal val="1"/>
            </c:dLbl>
            <c:dLbl>
              <c:idx val="29"/>
              <c:tx>
                <c:rich>
                  <a:bodyPr/>
                  <a:lstStyle/>
                  <a:p>
                    <a:r>
                      <a:t>BGR</a:t>
                    </a:r>
                  </a:p>
                </c:rich>
              </c:tx>
              <c:showVal val="1"/>
            </c:dLbl>
            <c:dLbl>
              <c:idx val="30"/>
              <c:tx>
                <c:rich>
                  <a:bodyPr/>
                  <a:lstStyle/>
                  <a:p>
                    <a:r>
                      <a:t>ROU</a:t>
                    </a:r>
                  </a:p>
                </c:rich>
              </c:tx>
              <c:showVal val="1"/>
            </c:dLbl>
            <c:dLbl>
              <c:idx val="31"/>
              <c:tx>
                <c:rich>
                  <a:bodyPr/>
                  <a:lstStyle/>
                  <a:p>
                    <a:r>
                      <a:t>EST</a:t>
                    </a:r>
                  </a:p>
                </c:rich>
              </c:tx>
              <c:showVal val="1"/>
            </c:dLbl>
            <c:dLbl>
              <c:idx val="32"/>
              <c:tx>
                <c:rich>
                  <a:bodyPr/>
                  <a:lstStyle/>
                  <a:p>
                    <a:r>
                      <a:t>LVA</a:t>
                    </a:r>
                  </a:p>
                </c:rich>
              </c:tx>
              <c:showVal val="1"/>
            </c:dLbl>
            <c:dLbl>
              <c:idx val="33"/>
              <c:tx>
                <c:rich>
                  <a:bodyPr/>
                  <a:lstStyle/>
                  <a:p>
                    <a:r>
                      <a:t>LTU</a:t>
                    </a:r>
                  </a:p>
                </c:rich>
              </c:tx>
              <c:showVal val="1"/>
            </c:dLbl>
            <c:dLbl>
              <c:idx val="34"/>
              <c:tx>
                <c:rich>
                  <a:bodyPr/>
                  <a:lstStyle/>
                  <a:p>
                    <a:r>
                      <a:t>ALB</a:t>
                    </a:r>
                  </a:p>
                </c:rich>
              </c:tx>
              <c:showVal val="1"/>
            </c:dLbl>
            <c:dLbl>
              <c:idx val="35"/>
              <c:tx>
                <c:rich>
                  <a:bodyPr/>
                  <a:lstStyle/>
                  <a:p>
                    <a:r>
                      <a:t>BIH</a:t>
                    </a:r>
                  </a:p>
                </c:rich>
              </c:tx>
              <c:showVal val="1"/>
            </c:dLbl>
            <c:dLbl>
              <c:idx val="36"/>
              <c:tx>
                <c:rich>
                  <a:bodyPr/>
                  <a:lstStyle/>
                  <a:p>
                    <a:r>
                      <a:t>HRV</a:t>
                    </a:r>
                  </a:p>
                </c:rich>
              </c:tx>
              <c:showVal val="1"/>
            </c:dLbl>
            <c:dLbl>
              <c:idx val="37"/>
              <c:tx>
                <c:rich>
                  <a:bodyPr/>
                  <a:lstStyle/>
                  <a:p>
                    <a:r>
                      <a:t>MKD</a:t>
                    </a:r>
                  </a:p>
                </c:rich>
              </c:tx>
              <c:showVal val="1"/>
            </c:dLbl>
            <c:dLbl>
              <c:idx val="38"/>
              <c:tx>
                <c:rich>
                  <a:bodyPr/>
                  <a:lstStyle/>
                  <a:p>
                    <a:r>
                      <a:t>MNE</a:t>
                    </a:r>
                  </a:p>
                </c:rich>
              </c:tx>
              <c:showVal val="1"/>
            </c:dLbl>
            <c:dLbl>
              <c:idx val="39"/>
              <c:tx>
                <c:rich>
                  <a:bodyPr/>
                  <a:lstStyle/>
                  <a:p>
                    <a:r>
                      <a:t>SRB</a:t>
                    </a:r>
                  </a:p>
                </c:rich>
              </c:tx>
              <c:showVal val="1"/>
            </c:dLbl>
            <c:dLbl>
              <c:idx val="40"/>
              <c:tx>
                <c:rich>
                  <a:bodyPr/>
                  <a:lstStyle/>
                  <a:p>
                    <a:r>
                      <a:t>TUR</a:t>
                    </a:r>
                  </a:p>
                </c:rich>
              </c:tx>
              <c:showVal val="1"/>
            </c:dLbl>
            <c:delete val="1"/>
          </c:dLbls>
          <c:xVal>
            <c:numRef>
              <c:f>assests_liabilites_ceec!$D$4:$D$20</c:f>
              <c:numCache>
                <c:formatCode>0.0</c:formatCode>
                <c:ptCount val="17"/>
                <c:pt idx="0">
                  <c:v>22.896999999999988</c:v>
                </c:pt>
                <c:pt idx="1">
                  <c:v>29.832000000000001</c:v>
                </c:pt>
                <c:pt idx="2">
                  <c:v>94.117999999999995</c:v>
                </c:pt>
                <c:pt idx="3">
                  <c:v>81.927000000000007</c:v>
                </c:pt>
                <c:pt idx="4">
                  <c:v>253.54599999999999</c:v>
                </c:pt>
                <c:pt idx="5">
                  <c:v>28.335000000000001</c:v>
                </c:pt>
                <c:pt idx="6">
                  <c:v>193.685</c:v>
                </c:pt>
                <c:pt idx="7">
                  <c:v>38.876999999999995</c:v>
                </c:pt>
                <c:pt idx="8">
                  <c:v>61.386999999999993</c:v>
                </c:pt>
                <c:pt idx="9">
                  <c:v>19.378</c:v>
                </c:pt>
                <c:pt idx="10">
                  <c:v>7.7039999999999997</c:v>
                </c:pt>
                <c:pt idx="11">
                  <c:v>636.44199999999796</c:v>
                </c:pt>
                <c:pt idx="12">
                  <c:v>272.92099999999863</c:v>
                </c:pt>
                <c:pt idx="13">
                  <c:v>75.274999999999991</c:v>
                </c:pt>
                <c:pt idx="14">
                  <c:v>111.973</c:v>
                </c:pt>
                <c:pt idx="15">
                  <c:v>54.880999999999993</c:v>
                </c:pt>
                <c:pt idx="16">
                  <c:v>960.94199999999796</c:v>
                </c:pt>
              </c:numCache>
            </c:numRef>
          </c:xVal>
          <c:yVal>
            <c:numRef>
              <c:f>assests_liabilites_ceec!$E$4:$E$20</c:f>
              <c:numCache>
                <c:formatCode>0.0</c:formatCode>
                <c:ptCount val="17"/>
                <c:pt idx="0">
                  <c:v>83.5</c:v>
                </c:pt>
                <c:pt idx="1">
                  <c:v>106.6</c:v>
                </c:pt>
                <c:pt idx="2">
                  <c:v>155.6</c:v>
                </c:pt>
                <c:pt idx="3">
                  <c:v>93.1</c:v>
                </c:pt>
                <c:pt idx="4">
                  <c:v>155.6</c:v>
                </c:pt>
                <c:pt idx="5">
                  <c:v>154.6</c:v>
                </c:pt>
                <c:pt idx="6">
                  <c:v>159.69999999999999</c:v>
                </c:pt>
                <c:pt idx="7">
                  <c:v>103.3</c:v>
                </c:pt>
                <c:pt idx="8">
                  <c:v>121.8</c:v>
                </c:pt>
                <c:pt idx="9">
                  <c:v>122.8</c:v>
                </c:pt>
                <c:pt idx="10">
                  <c:v>131</c:v>
                </c:pt>
                <c:pt idx="11">
                  <c:v>84.8</c:v>
                </c:pt>
                <c:pt idx="12">
                  <c:v>72.7</c:v>
                </c:pt>
                <c:pt idx="13">
                  <c:v>84.7</c:v>
                </c:pt>
                <c:pt idx="14">
                  <c:v>172.9</c:v>
                </c:pt>
                <c:pt idx="15">
                  <c:v>140.5</c:v>
                </c:pt>
                <c:pt idx="16">
                  <c:v>49.6</c:v>
                </c:pt>
              </c:numCache>
            </c:numRef>
          </c:yVal>
        </c:ser>
        <c:axId val="137322496"/>
        <c:axId val="137324416"/>
      </c:scatterChart>
      <c:valAx>
        <c:axId val="137322496"/>
        <c:scaling>
          <c:orientation val="minMax"/>
          <c:max val="2000"/>
        </c:scaling>
        <c:axPos val="b"/>
        <c:numFmt formatCode="0.0" sourceLinked="1"/>
        <c:tickLblPos val="low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lang="en-US"/>
            </a:pPr>
            <a:endParaRPr lang="en-US"/>
          </a:p>
        </c:txPr>
        <c:crossAx val="137324416"/>
        <c:crosses val="autoZero"/>
        <c:crossBetween val="midCat"/>
      </c:valAx>
      <c:valAx>
        <c:axId val="137324416"/>
        <c:scaling>
          <c:orientation val="minMax"/>
        </c:scaling>
        <c:axPos val="l"/>
        <c:majorGridlines/>
        <c:numFmt formatCode="0.0" sourceLinked="1"/>
        <c:tickLblPos val="low"/>
        <c:txPr>
          <a:bodyPr/>
          <a:lstStyle/>
          <a:p>
            <a:pPr>
              <a:defRPr lang="en-US"/>
            </a:pPr>
            <a:endParaRPr lang="en-US"/>
          </a:p>
        </c:txPr>
        <c:crossAx val="137322496"/>
        <c:crosses val="autoZero"/>
        <c:crossBetween val="midCat"/>
      </c:valAx>
      <c:spPr>
        <a:noFill/>
      </c:spPr>
    </c:plotArea>
    <c:plotVisOnly val="1"/>
  </c:chart>
  <c:spPr>
    <a:noFill/>
  </c:sp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autoTitleDeleted val="1"/>
    <c:plotArea>
      <c:layout>
        <c:manualLayout>
          <c:layoutTarget val="inner"/>
          <c:xMode val="edge"/>
          <c:yMode val="edge"/>
          <c:x val="0.10391073086413452"/>
          <c:y val="5.4975047133192859E-2"/>
          <c:w val="0.80014701112136477"/>
          <c:h val="0.79675995379075881"/>
        </c:manualLayout>
      </c:layout>
      <c:scatterChart>
        <c:scatterStyle val="lineMarker"/>
        <c:ser>
          <c:idx val="0"/>
          <c:order val="0"/>
          <c:tx>
            <c:strRef>
              <c:f>assests_liabilites_ceec!$E$3</c:f>
              <c:strCache>
                <c:ptCount val="1"/>
                <c:pt idx="0">
                  <c:v>assts + liabiities in % of GDP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ALB</a:t>
                    </a:r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BIH</a:t>
                    </a:r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BGR</a:t>
                    </a:r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HRV</a:t>
                    </a:r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CZE</a:t>
                    </a:r>
                  </a:p>
                </c:rich>
              </c:tx>
              <c:showVal val="1"/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EST</a:t>
                    </a:r>
                  </a:p>
                </c:rich>
              </c:tx>
              <c:showVal val="1"/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HUN</a:t>
                    </a:r>
                  </a:p>
                </c:rich>
              </c:tx>
              <c:showVal val="1"/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LVA</a:t>
                    </a:r>
                  </a:p>
                </c:rich>
              </c:tx>
              <c:showVal val="1"/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LTU</a:t>
                    </a:r>
                  </a:p>
                </c:rich>
              </c:tx>
              <c:showVal val="1"/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MKD</a:t>
                    </a:r>
                  </a:p>
                </c:rich>
              </c:tx>
              <c:showVal val="1"/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POL</a:t>
                    </a:r>
                  </a:p>
                </c:rich>
              </c:tx>
              <c:showVal val="1"/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ROU</a:t>
                    </a:r>
                  </a:p>
                </c:rich>
              </c:tx>
              <c:showVal val="1"/>
            </c:dLbl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SRB</a:t>
                    </a:r>
                  </a:p>
                </c:rich>
              </c:tx>
              <c:showVal val="1"/>
            </c:dLbl>
            <c:dLbl>
              <c:idx val="13"/>
              <c:tx>
                <c:rich>
                  <a:bodyPr/>
                  <a:lstStyle/>
                  <a:p>
                    <a:r>
                      <a:rPr lang="en-US"/>
                      <a:t>SVK</a:t>
                    </a:r>
                  </a:p>
                </c:rich>
              </c:tx>
              <c:showVal val="1"/>
            </c:dLbl>
            <c:dLbl>
              <c:idx val="14"/>
              <c:tx>
                <c:rich>
                  <a:bodyPr/>
                  <a:lstStyle/>
                  <a:p>
                    <a:r>
                      <a:rPr lang="en-US"/>
                      <a:t>SVN</a:t>
                    </a:r>
                  </a:p>
                </c:rich>
              </c:tx>
              <c:showVal val="1"/>
            </c:dLbl>
            <c:dLbl>
              <c:idx val="15"/>
              <c:tx>
                <c:rich>
                  <a:bodyPr/>
                  <a:lstStyle/>
                  <a:p>
                    <a:r>
                      <a:rPr lang="en-US"/>
                      <a:t>TUR</a:t>
                    </a:r>
                  </a:p>
                </c:rich>
              </c:tx>
              <c:showVal val="1"/>
            </c:dLbl>
            <c:dLbl>
              <c:idx val="16"/>
              <c:tx>
                <c:rich>
                  <a:bodyPr/>
                  <a:lstStyle/>
                  <a:p>
                    <a:r>
                      <a:rPr lang="en-US"/>
                      <a:t>TUR</a:t>
                    </a:r>
                  </a:p>
                </c:rich>
              </c:tx>
              <c:showVal val="1"/>
            </c:dLbl>
            <c:dLbl>
              <c:idx val="17"/>
              <c:tx>
                <c:rich>
                  <a:bodyPr/>
                  <a:lstStyle/>
                  <a:p>
                    <a:r>
                      <a:rPr/>
                      <a:t>MAR</a:t>
                    </a:r>
                  </a:p>
                </c:rich>
              </c:tx>
              <c:showVal val="1"/>
            </c:dLbl>
            <c:dLbl>
              <c:idx val="18"/>
              <c:tx>
                <c:rich>
                  <a:bodyPr/>
                  <a:lstStyle/>
                  <a:p>
                    <a:r>
                      <a:rPr/>
                      <a:t>SYR</a:t>
                    </a:r>
                  </a:p>
                </c:rich>
              </c:tx>
              <c:showVal val="1"/>
            </c:dLbl>
            <c:dLbl>
              <c:idx val="19"/>
              <c:tx>
                <c:rich>
                  <a:bodyPr/>
                  <a:lstStyle/>
                  <a:p>
                    <a:r>
                      <a:rPr/>
                      <a:t>TUN</a:t>
                    </a:r>
                  </a:p>
                </c:rich>
              </c:tx>
              <c:showVal val="1"/>
            </c:dLbl>
            <c:dLbl>
              <c:idx val="20"/>
              <c:tx>
                <c:rich>
                  <a:bodyPr/>
                  <a:lstStyle/>
                  <a:p>
                    <a:r>
                      <a:rPr/>
                      <a:t>GRC</a:t>
                    </a:r>
                  </a:p>
                </c:rich>
              </c:tx>
              <c:showVal val="1"/>
            </c:dLbl>
            <c:dLbl>
              <c:idx val="21"/>
              <c:layout>
                <c:manualLayout>
                  <c:x val="7.7821011673151804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t>IRL</a:t>
                    </a:r>
                  </a:p>
                </c:rich>
              </c:tx>
              <c:showVal val="1"/>
            </c:dLbl>
            <c:dLbl>
              <c:idx val="22"/>
              <c:tx>
                <c:rich>
                  <a:bodyPr/>
                  <a:lstStyle/>
                  <a:p>
                    <a:r>
                      <a:t>PRT</a:t>
                    </a:r>
                  </a:p>
                </c:rich>
              </c:tx>
              <c:showVal val="1"/>
            </c:dLbl>
            <c:dLbl>
              <c:idx val="23"/>
              <c:tx>
                <c:rich>
                  <a:bodyPr/>
                  <a:lstStyle/>
                  <a:p>
                    <a:r>
                      <a:t>ESP</a:t>
                    </a:r>
                  </a:p>
                </c:rich>
              </c:tx>
              <c:showVal val="1"/>
            </c:dLbl>
            <c:dLbl>
              <c:idx val="24"/>
              <c:tx>
                <c:rich>
                  <a:bodyPr/>
                  <a:lstStyle/>
                  <a:p>
                    <a:r>
                      <a:t>CZE</a:t>
                    </a:r>
                  </a:p>
                </c:rich>
              </c:tx>
              <c:showVal val="1"/>
            </c:dLbl>
            <c:dLbl>
              <c:idx val="25"/>
              <c:tx>
                <c:rich>
                  <a:bodyPr/>
                  <a:lstStyle/>
                  <a:p>
                    <a:r>
                      <a:t>HUN</a:t>
                    </a:r>
                  </a:p>
                </c:rich>
              </c:tx>
              <c:showVal val="1"/>
            </c:dLbl>
            <c:dLbl>
              <c:idx val="26"/>
              <c:tx>
                <c:rich>
                  <a:bodyPr/>
                  <a:lstStyle/>
                  <a:p>
                    <a:r>
                      <a:t>POL</a:t>
                    </a:r>
                  </a:p>
                </c:rich>
              </c:tx>
              <c:showVal val="1"/>
            </c:dLbl>
            <c:dLbl>
              <c:idx val="27"/>
              <c:tx>
                <c:rich>
                  <a:bodyPr/>
                  <a:lstStyle/>
                  <a:p>
                    <a:r>
                      <a:t>SVK</a:t>
                    </a:r>
                  </a:p>
                </c:rich>
              </c:tx>
              <c:showVal val="1"/>
            </c:dLbl>
            <c:dLbl>
              <c:idx val="28"/>
              <c:tx>
                <c:rich>
                  <a:bodyPr/>
                  <a:lstStyle/>
                  <a:p>
                    <a:r>
                      <a:t>SVN</a:t>
                    </a:r>
                  </a:p>
                </c:rich>
              </c:tx>
              <c:showVal val="1"/>
            </c:dLbl>
            <c:dLbl>
              <c:idx val="29"/>
              <c:tx>
                <c:rich>
                  <a:bodyPr/>
                  <a:lstStyle/>
                  <a:p>
                    <a:r>
                      <a:t>BGR</a:t>
                    </a:r>
                  </a:p>
                </c:rich>
              </c:tx>
              <c:showVal val="1"/>
            </c:dLbl>
            <c:dLbl>
              <c:idx val="30"/>
              <c:tx>
                <c:rich>
                  <a:bodyPr/>
                  <a:lstStyle/>
                  <a:p>
                    <a:r>
                      <a:t>ROU</a:t>
                    </a:r>
                  </a:p>
                </c:rich>
              </c:tx>
              <c:showVal val="1"/>
            </c:dLbl>
            <c:dLbl>
              <c:idx val="31"/>
              <c:tx>
                <c:rich>
                  <a:bodyPr/>
                  <a:lstStyle/>
                  <a:p>
                    <a:r>
                      <a:t>EST</a:t>
                    </a:r>
                  </a:p>
                </c:rich>
              </c:tx>
              <c:showVal val="1"/>
            </c:dLbl>
            <c:dLbl>
              <c:idx val="32"/>
              <c:tx>
                <c:rich>
                  <a:bodyPr/>
                  <a:lstStyle/>
                  <a:p>
                    <a:r>
                      <a:t>LVA</a:t>
                    </a:r>
                  </a:p>
                </c:rich>
              </c:tx>
              <c:showVal val="1"/>
            </c:dLbl>
            <c:dLbl>
              <c:idx val="33"/>
              <c:tx>
                <c:rich>
                  <a:bodyPr/>
                  <a:lstStyle/>
                  <a:p>
                    <a:r>
                      <a:t>LTU</a:t>
                    </a:r>
                  </a:p>
                </c:rich>
              </c:tx>
              <c:showVal val="1"/>
            </c:dLbl>
            <c:dLbl>
              <c:idx val="34"/>
              <c:tx>
                <c:rich>
                  <a:bodyPr/>
                  <a:lstStyle/>
                  <a:p>
                    <a:r>
                      <a:t>ALB</a:t>
                    </a:r>
                  </a:p>
                </c:rich>
              </c:tx>
              <c:showVal val="1"/>
            </c:dLbl>
            <c:dLbl>
              <c:idx val="35"/>
              <c:tx>
                <c:rich>
                  <a:bodyPr/>
                  <a:lstStyle/>
                  <a:p>
                    <a:r>
                      <a:t>BIH</a:t>
                    </a:r>
                  </a:p>
                </c:rich>
              </c:tx>
              <c:showVal val="1"/>
            </c:dLbl>
            <c:dLbl>
              <c:idx val="36"/>
              <c:tx>
                <c:rich>
                  <a:bodyPr/>
                  <a:lstStyle/>
                  <a:p>
                    <a:r>
                      <a:t>HRV</a:t>
                    </a:r>
                  </a:p>
                </c:rich>
              </c:tx>
              <c:showVal val="1"/>
            </c:dLbl>
            <c:dLbl>
              <c:idx val="37"/>
              <c:tx>
                <c:rich>
                  <a:bodyPr/>
                  <a:lstStyle/>
                  <a:p>
                    <a:r>
                      <a:t>MKD</a:t>
                    </a:r>
                  </a:p>
                </c:rich>
              </c:tx>
              <c:showVal val="1"/>
            </c:dLbl>
            <c:dLbl>
              <c:idx val="38"/>
              <c:tx>
                <c:rich>
                  <a:bodyPr/>
                  <a:lstStyle/>
                  <a:p>
                    <a:r>
                      <a:t>MNE</a:t>
                    </a:r>
                  </a:p>
                </c:rich>
              </c:tx>
              <c:showVal val="1"/>
            </c:dLbl>
            <c:dLbl>
              <c:idx val="39"/>
              <c:tx>
                <c:rich>
                  <a:bodyPr/>
                  <a:lstStyle/>
                  <a:p>
                    <a:r>
                      <a:t>SRB</a:t>
                    </a:r>
                  </a:p>
                </c:rich>
              </c:tx>
              <c:showVal val="1"/>
            </c:dLbl>
            <c:dLbl>
              <c:idx val="40"/>
              <c:tx>
                <c:rich>
                  <a:bodyPr/>
                  <a:lstStyle/>
                  <a:p>
                    <a:r>
                      <a:t>TUR</a:t>
                    </a:r>
                  </a:p>
                </c:rich>
              </c:tx>
              <c:showVal val="1"/>
            </c:dLbl>
            <c:delete val="1"/>
          </c:dLbls>
          <c:xVal>
            <c:numRef>
              <c:f>assests_liabilites_ceec!$D$4:$D$19</c:f>
              <c:numCache>
                <c:formatCode>0.0</c:formatCode>
                <c:ptCount val="16"/>
                <c:pt idx="0">
                  <c:v>22.896999999999988</c:v>
                </c:pt>
                <c:pt idx="1">
                  <c:v>29.832000000000001</c:v>
                </c:pt>
                <c:pt idx="2">
                  <c:v>94.117999999999995</c:v>
                </c:pt>
                <c:pt idx="3">
                  <c:v>81.927000000000007</c:v>
                </c:pt>
                <c:pt idx="4">
                  <c:v>253.54599999999999</c:v>
                </c:pt>
                <c:pt idx="5">
                  <c:v>28.335000000000001</c:v>
                </c:pt>
                <c:pt idx="6">
                  <c:v>193.685</c:v>
                </c:pt>
                <c:pt idx="7">
                  <c:v>38.877000000000002</c:v>
                </c:pt>
                <c:pt idx="8">
                  <c:v>61.386999999999993</c:v>
                </c:pt>
                <c:pt idx="9">
                  <c:v>19.378</c:v>
                </c:pt>
                <c:pt idx="10">
                  <c:v>636.44199999999796</c:v>
                </c:pt>
                <c:pt idx="11">
                  <c:v>272.92099999999863</c:v>
                </c:pt>
                <c:pt idx="12">
                  <c:v>84.961149492999994</c:v>
                </c:pt>
                <c:pt idx="13">
                  <c:v>111.973</c:v>
                </c:pt>
                <c:pt idx="14">
                  <c:v>54.880999999999993</c:v>
                </c:pt>
                <c:pt idx="15">
                  <c:v>960.94199999999796</c:v>
                </c:pt>
              </c:numCache>
            </c:numRef>
          </c:xVal>
          <c:yVal>
            <c:numRef>
              <c:f>assests_liabilites_ceec!$E$4:$E$19</c:f>
              <c:numCache>
                <c:formatCode>0.0</c:formatCode>
                <c:ptCount val="16"/>
                <c:pt idx="0">
                  <c:v>116.3</c:v>
                </c:pt>
                <c:pt idx="1">
                  <c:v>105.1</c:v>
                </c:pt>
                <c:pt idx="2">
                  <c:v>313.39999999999969</c:v>
                </c:pt>
                <c:pt idx="3">
                  <c:v>260.8</c:v>
                </c:pt>
                <c:pt idx="4">
                  <c:v>179.5</c:v>
                </c:pt>
                <c:pt idx="5">
                  <c:v>290.2</c:v>
                </c:pt>
                <c:pt idx="6">
                  <c:v>400</c:v>
                </c:pt>
                <c:pt idx="7">
                  <c:v>334.7</c:v>
                </c:pt>
                <c:pt idx="8">
                  <c:v>158.30000000000001</c:v>
                </c:pt>
                <c:pt idx="9">
                  <c:v>188.3</c:v>
                </c:pt>
                <c:pt idx="10">
                  <c:v>167.5</c:v>
                </c:pt>
                <c:pt idx="11">
                  <c:v>142</c:v>
                </c:pt>
                <c:pt idx="12">
                  <c:v>140.42961870827702</c:v>
                </c:pt>
                <c:pt idx="13">
                  <c:v>148.6</c:v>
                </c:pt>
                <c:pt idx="14">
                  <c:v>238</c:v>
                </c:pt>
                <c:pt idx="15">
                  <c:v>125.9</c:v>
                </c:pt>
              </c:numCache>
            </c:numRef>
          </c:yVal>
        </c:ser>
        <c:axId val="138550656"/>
        <c:axId val="140630656"/>
      </c:scatterChart>
      <c:valAx>
        <c:axId val="138550656"/>
        <c:scaling>
          <c:orientation val="minMax"/>
          <c:max val="2000"/>
        </c:scaling>
        <c:delete val="1"/>
        <c:axPos val="b"/>
        <c:numFmt formatCode="0.0" sourceLinked="1"/>
        <c:tickLblPos val="none"/>
        <c:crossAx val="140630656"/>
        <c:crosses val="autoZero"/>
        <c:crossBetween val="midCat"/>
      </c:valAx>
      <c:valAx>
        <c:axId val="140630656"/>
        <c:scaling>
          <c:orientation val="minMax"/>
          <c:max val="500"/>
          <c:min val="0"/>
        </c:scaling>
        <c:delete val="1"/>
        <c:axPos val="l"/>
        <c:numFmt formatCode="0.0" sourceLinked="1"/>
        <c:tickLblPos val="none"/>
        <c:crossAx val="138550656"/>
        <c:crosses val="autoZero"/>
        <c:crossBetween val="midCat"/>
      </c:valAx>
      <c:spPr>
        <a:noFill/>
        <a:ln w="25400">
          <a:noFill/>
        </a:ln>
      </c:spPr>
    </c:plotArea>
    <c:plotVisOnly val="1"/>
  </c:chart>
  <c:spPr>
    <a:noFill/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>
        <c:manualLayout>
          <c:layoutTarget val="inner"/>
          <c:xMode val="edge"/>
          <c:yMode val="edge"/>
          <c:x val="0.12440787713742008"/>
          <c:y val="0.21171632883195618"/>
          <c:w val="0.84103629572410421"/>
          <c:h val="0.67472150306898737"/>
        </c:manualLayout>
      </c:layout>
      <c:barChart>
        <c:barDir val="col"/>
        <c:grouping val="clustered"/>
        <c:ser>
          <c:idx val="9"/>
          <c:order val="0"/>
          <c:tx>
            <c:strRef>
              <c:f>Tabelle1!$A$3</c:f>
              <c:strCache>
                <c:ptCount val="1"/>
                <c:pt idx="0">
                  <c:v>LATAM-8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</c:spPr>
          <c:cat>
            <c:strRef>
              <c:f>Tabelle1!$B$1:$D$1</c:f>
              <c:strCache>
                <c:ptCount val="3"/>
                <c:pt idx="0">
                  <c:v>av. 1995-2002</c:v>
                </c:pt>
                <c:pt idx="1">
                  <c:v>av. 2002-2008</c:v>
                </c:pt>
                <c:pt idx="2">
                  <c:v>av. 2008-2010 </c:v>
                </c:pt>
              </c:strCache>
            </c:strRef>
          </c:cat>
          <c:val>
            <c:numRef>
              <c:f>Tabelle1!$B$3:$D$3</c:f>
              <c:numCache>
                <c:formatCode>0.00</c:formatCode>
                <c:ptCount val="3"/>
                <c:pt idx="0">
                  <c:v>2.3064285714285617</c:v>
                </c:pt>
                <c:pt idx="1">
                  <c:v>5.4373333333333571</c:v>
                </c:pt>
                <c:pt idx="2">
                  <c:v>3.8161666666666667</c:v>
                </c:pt>
              </c:numCache>
            </c:numRef>
          </c:val>
        </c:ser>
        <c:ser>
          <c:idx val="3"/>
          <c:order val="1"/>
          <c:tx>
            <c:strRef>
              <c:f>Tabelle1!$A$4</c:f>
              <c:strCache>
                <c:ptCount val="1"/>
                <c:pt idx="0">
                  <c:v>ASIA-6</c:v>
                </c:pt>
              </c:strCache>
            </c:strRef>
          </c:tx>
          <c:spPr>
            <a:solidFill>
              <a:srgbClr val="9933FF"/>
            </a:solidFill>
            <a:ln>
              <a:noFill/>
            </a:ln>
          </c:spPr>
          <c:cat>
            <c:strRef>
              <c:f>Tabelle1!$B$1:$D$1</c:f>
              <c:strCache>
                <c:ptCount val="3"/>
                <c:pt idx="0">
                  <c:v>av. 1995-2002</c:v>
                </c:pt>
                <c:pt idx="1">
                  <c:v>av. 2002-2008</c:v>
                </c:pt>
                <c:pt idx="2">
                  <c:v>av. 2008-2010 </c:v>
                </c:pt>
              </c:strCache>
            </c:strRef>
          </c:cat>
          <c:val>
            <c:numRef>
              <c:f>Tabelle1!$B$4:$D$4</c:f>
              <c:numCache>
                <c:formatCode>0.00</c:formatCode>
                <c:ptCount val="3"/>
                <c:pt idx="0">
                  <c:v>3.9058809523809552</c:v>
                </c:pt>
                <c:pt idx="1">
                  <c:v>5.0551666666666675</c:v>
                </c:pt>
                <c:pt idx="2">
                  <c:v>3.4720555555555537</c:v>
                </c:pt>
              </c:numCache>
            </c:numRef>
          </c:val>
        </c:ser>
        <c:ser>
          <c:idx val="2"/>
          <c:order val="2"/>
          <c:tx>
            <c:strRef>
              <c:f>Tabelle1!$A$5</c:f>
              <c:strCache>
                <c:ptCount val="1"/>
                <c:pt idx="0">
                  <c:v>MENA-6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</c:spPr>
          <c:cat>
            <c:strRef>
              <c:f>Tabelle1!$B$1:$D$1</c:f>
              <c:strCache>
                <c:ptCount val="3"/>
                <c:pt idx="0">
                  <c:v>av. 1995-2002</c:v>
                </c:pt>
                <c:pt idx="1">
                  <c:v>av. 2002-2008</c:v>
                </c:pt>
                <c:pt idx="2">
                  <c:v>av. 2008-2010 </c:v>
                </c:pt>
              </c:strCache>
            </c:strRef>
          </c:cat>
          <c:val>
            <c:numRef>
              <c:f>Tabelle1!$B$5:$D$5</c:f>
              <c:numCache>
                <c:formatCode>0.00</c:formatCode>
                <c:ptCount val="3"/>
                <c:pt idx="0">
                  <c:v>3.7847142857142959</c:v>
                </c:pt>
                <c:pt idx="1">
                  <c:v>5.3466944444444504</c:v>
                </c:pt>
                <c:pt idx="2">
                  <c:v>5.3798333333333552</c:v>
                </c:pt>
              </c:numCache>
            </c:numRef>
          </c:val>
        </c:ser>
        <c:ser>
          <c:idx val="5"/>
          <c:order val="3"/>
          <c:tx>
            <c:strRef>
              <c:f>Tabelle1!$A$6</c:f>
              <c:strCache>
                <c:ptCount val="1"/>
                <c:pt idx="0">
                  <c:v>EU-COH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</c:spPr>
          <c:cat>
            <c:strRef>
              <c:f>Tabelle1!$B$1:$D$1</c:f>
              <c:strCache>
                <c:ptCount val="3"/>
                <c:pt idx="0">
                  <c:v>av. 1995-2002</c:v>
                </c:pt>
                <c:pt idx="1">
                  <c:v>av. 2002-2008</c:v>
                </c:pt>
                <c:pt idx="2">
                  <c:v>av. 2008-2010 </c:v>
                </c:pt>
              </c:strCache>
            </c:strRef>
          </c:cat>
          <c:val>
            <c:numRef>
              <c:f>Tabelle1!$B$6:$D$6</c:f>
              <c:numCache>
                <c:formatCode>0.00</c:formatCode>
                <c:ptCount val="3"/>
                <c:pt idx="0">
                  <c:v>4.9767142857142934</c:v>
                </c:pt>
                <c:pt idx="1">
                  <c:v>2.9103749999999997</c:v>
                </c:pt>
                <c:pt idx="2">
                  <c:v>-1.6683333333333341</c:v>
                </c:pt>
              </c:numCache>
            </c:numRef>
          </c:val>
        </c:ser>
        <c:ser>
          <c:idx val="1"/>
          <c:order val="4"/>
          <c:tx>
            <c:strRef>
              <c:f>Tabelle1!$A$7</c:f>
              <c:strCache>
                <c:ptCount val="1"/>
                <c:pt idx="0">
                  <c:v>CE-5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cat>
            <c:strRef>
              <c:f>Tabelle1!$B$1:$D$1</c:f>
              <c:strCache>
                <c:ptCount val="3"/>
                <c:pt idx="0">
                  <c:v>av. 1995-2002</c:v>
                </c:pt>
                <c:pt idx="1">
                  <c:v>av. 2002-2008</c:v>
                </c:pt>
                <c:pt idx="2">
                  <c:v>av. 2008-2010 </c:v>
                </c:pt>
              </c:strCache>
            </c:strRef>
          </c:cat>
          <c:val>
            <c:numRef>
              <c:f>Tabelle1!$B$7:$D$7</c:f>
              <c:numCache>
                <c:formatCode>0.00</c:formatCode>
                <c:ptCount val="3"/>
                <c:pt idx="0">
                  <c:v>3.7194428571428566</c:v>
                </c:pt>
                <c:pt idx="1">
                  <c:v>4.9448999999999996</c:v>
                </c:pt>
                <c:pt idx="2">
                  <c:v>0.50046666666666351</c:v>
                </c:pt>
              </c:numCache>
            </c:numRef>
          </c:val>
        </c:ser>
        <c:ser>
          <c:idx val="10"/>
          <c:order val="5"/>
          <c:tx>
            <c:strRef>
              <c:f>Tabelle1!$A$13</c:f>
              <c:strCache>
                <c:ptCount val="1"/>
                <c:pt idx="0">
                  <c:v>B-SEE</c:v>
                </c:pt>
              </c:strCache>
            </c:strRef>
          </c:tx>
          <c:spPr>
            <a:solidFill>
              <a:srgbClr val="009E47"/>
            </a:solidFill>
          </c:spPr>
          <c:cat>
            <c:strRef>
              <c:f>Tabelle1!$B$1:$D$1</c:f>
              <c:strCache>
                <c:ptCount val="3"/>
                <c:pt idx="0">
                  <c:v>av. 1995-2002</c:v>
                </c:pt>
                <c:pt idx="1">
                  <c:v>av. 2002-2008</c:v>
                </c:pt>
                <c:pt idx="2">
                  <c:v>av. 2008-2010 </c:v>
                </c:pt>
              </c:strCache>
            </c:strRef>
          </c:cat>
          <c:val>
            <c:numRef>
              <c:f>Tabelle1!$B$13:$D$13</c:f>
              <c:numCache>
                <c:formatCode>0.00</c:formatCode>
                <c:ptCount val="3"/>
                <c:pt idx="0">
                  <c:v>2.7373206349206352</c:v>
                </c:pt>
                <c:pt idx="1">
                  <c:v>6.2268055555555355</c:v>
                </c:pt>
                <c:pt idx="2">
                  <c:v>-1.5522962962962958</c:v>
                </c:pt>
              </c:numCache>
            </c:numRef>
          </c:val>
        </c:ser>
        <c:ser>
          <c:idx val="4"/>
          <c:order val="6"/>
          <c:tx>
            <c:strRef>
              <c:f>Tabelle1!$A$12</c:f>
              <c:strCache>
                <c:ptCount val="1"/>
                <c:pt idx="0">
                  <c:v>EU-15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</c:spPr>
          <c:cat>
            <c:strRef>
              <c:f>Tabelle1!$B$1:$D$1</c:f>
              <c:strCache>
                <c:ptCount val="3"/>
                <c:pt idx="0">
                  <c:v>av. 1995-2002</c:v>
                </c:pt>
                <c:pt idx="1">
                  <c:v>av. 2002-2008</c:v>
                </c:pt>
                <c:pt idx="2">
                  <c:v>av. 2008-2010 </c:v>
                </c:pt>
              </c:strCache>
            </c:strRef>
          </c:cat>
          <c:val>
            <c:numRef>
              <c:f>Tabelle1!$B$12:$D$12</c:f>
              <c:numCache>
                <c:formatCode>0.0</c:formatCode>
                <c:ptCount val="3"/>
                <c:pt idx="0">
                  <c:v>2.4892945841460192</c:v>
                </c:pt>
                <c:pt idx="1">
                  <c:v>1.8881418607193061</c:v>
                </c:pt>
                <c:pt idx="2">
                  <c:v>-0.84006004446081084</c:v>
                </c:pt>
              </c:numCache>
            </c:numRef>
          </c:val>
        </c:ser>
        <c:ser>
          <c:idx val="7"/>
          <c:order val="7"/>
          <c:tx>
            <c:strRef>
              <c:f>Tabelle1!$A$8</c:f>
              <c:strCache>
                <c:ptCount val="1"/>
                <c:pt idx="0">
                  <c:v>SEE-2</c:v>
                </c:pt>
              </c:strCache>
            </c:strRef>
          </c:tx>
          <c:spPr>
            <a:solidFill>
              <a:srgbClr val="003399"/>
            </a:solidFill>
            <a:ln>
              <a:noFill/>
            </a:ln>
          </c:spPr>
          <c:cat>
            <c:strRef>
              <c:f>Tabelle1!$B$1:$D$1</c:f>
              <c:strCache>
                <c:ptCount val="3"/>
                <c:pt idx="0">
                  <c:v>av. 1995-2002</c:v>
                </c:pt>
                <c:pt idx="1">
                  <c:v>av. 2002-2008</c:v>
                </c:pt>
                <c:pt idx="2">
                  <c:v>av. 2008-2010 </c:v>
                </c:pt>
              </c:strCache>
            </c:strRef>
          </c:cat>
          <c:val>
            <c:numRef>
              <c:f>Tabelle1!$B$8:$D$8</c:f>
            </c:numRef>
          </c:val>
        </c:ser>
        <c:ser>
          <c:idx val="6"/>
          <c:order val="8"/>
          <c:tx>
            <c:strRef>
              <c:f>Tabelle1!$A$9</c:f>
              <c:strCache>
                <c:ptCount val="1"/>
                <c:pt idx="0">
                  <c:v>B-3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</c:spPr>
          <c:cat>
            <c:strRef>
              <c:f>Tabelle1!$B$1:$D$1</c:f>
              <c:strCache>
                <c:ptCount val="3"/>
                <c:pt idx="0">
                  <c:v>av. 1995-2002</c:v>
                </c:pt>
                <c:pt idx="1">
                  <c:v>av. 2002-2008</c:v>
                </c:pt>
                <c:pt idx="2">
                  <c:v>av. 2008-2010 </c:v>
                </c:pt>
              </c:strCache>
            </c:strRef>
          </c:cat>
          <c:val>
            <c:numRef>
              <c:f>Tabelle1!$B$9:$D$9</c:f>
            </c:numRef>
          </c:val>
        </c:ser>
        <c:ser>
          <c:idx val="0"/>
          <c:order val="9"/>
          <c:tx>
            <c:strRef>
              <c:f>Tabelle1!$A$11</c:f>
              <c:strCache>
                <c:ptCount val="1"/>
                <c:pt idx="0">
                  <c:v>TR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cat>
            <c:strRef>
              <c:f>Tabelle1!$B$1:$D$1</c:f>
              <c:strCache>
                <c:ptCount val="3"/>
                <c:pt idx="0">
                  <c:v>av. 1995-2002</c:v>
                </c:pt>
                <c:pt idx="1">
                  <c:v>av. 2002-2008</c:v>
                </c:pt>
                <c:pt idx="2">
                  <c:v>av. 2008-2010 </c:v>
                </c:pt>
              </c:strCache>
            </c:strRef>
          </c:cat>
          <c:val>
            <c:numRef>
              <c:f>Tabelle1!$B$11:$D$11</c:f>
              <c:numCache>
                <c:formatCode>0.0</c:formatCode>
                <c:ptCount val="3"/>
                <c:pt idx="0">
                  <c:v>3.2184285714285714</c:v>
                </c:pt>
                <c:pt idx="1">
                  <c:v>5.875166666666666</c:v>
                </c:pt>
                <c:pt idx="2">
                  <c:v>1.2569999999999946</c:v>
                </c:pt>
              </c:numCache>
            </c:numRef>
          </c:val>
        </c:ser>
        <c:ser>
          <c:idx val="8"/>
          <c:order val="10"/>
          <c:tx>
            <c:strRef>
              <c:f>Tabelle1!$A$10</c:f>
              <c:strCache>
                <c:ptCount val="1"/>
                <c:pt idx="0">
                  <c:v>WB-6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</c:spPr>
          <c:cat>
            <c:strRef>
              <c:f>Tabelle1!$B$1:$D$1</c:f>
              <c:strCache>
                <c:ptCount val="3"/>
                <c:pt idx="0">
                  <c:v>av. 1995-2002</c:v>
                </c:pt>
                <c:pt idx="1">
                  <c:v>av. 2002-2008</c:v>
                </c:pt>
                <c:pt idx="2">
                  <c:v>av. 2008-2010 </c:v>
                </c:pt>
              </c:strCache>
            </c:strRef>
          </c:cat>
          <c:val>
            <c:numRef>
              <c:f>Tabelle1!$B$10:$D$10</c:f>
            </c:numRef>
          </c:val>
        </c:ser>
        <c:axId val="148208256"/>
        <c:axId val="148246912"/>
      </c:barChart>
      <c:catAx>
        <c:axId val="148208256"/>
        <c:scaling>
          <c:orientation val="minMax"/>
        </c:scaling>
        <c:axPos val="b"/>
        <c:numFmt formatCode="General" sourceLinked="1"/>
        <c:tickLblPos val="low"/>
        <c:txPr>
          <a:bodyPr rot="0" vert="horz"/>
          <a:lstStyle/>
          <a:p>
            <a:pPr>
              <a:defRPr lang="en-GB"/>
            </a:pPr>
            <a:endParaRPr lang="en-US"/>
          </a:p>
        </c:txPr>
        <c:crossAx val="148246912"/>
        <c:crosses val="autoZero"/>
        <c:auto val="1"/>
        <c:lblAlgn val="ctr"/>
        <c:lblOffset val="100"/>
        <c:tickLblSkip val="1"/>
        <c:tickMarkSkip val="1"/>
      </c:catAx>
      <c:valAx>
        <c:axId val="148246912"/>
        <c:scaling>
          <c:orientation val="minMax"/>
          <c:min val="-2"/>
        </c:scaling>
        <c:axPos val="l"/>
        <c:majorGridlines/>
        <c:numFmt formatCode="0.0" sourceLinked="0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148208256"/>
        <c:crosses val="autoZero"/>
        <c:crossBetween val="between"/>
      </c:valAx>
      <c:spPr>
        <a:noFill/>
        <a:ln w="25370">
          <a:noFill/>
        </a:ln>
      </c:spPr>
    </c:plotArea>
    <c:legend>
      <c:legendPos val="r"/>
      <c:layout>
        <c:manualLayout>
          <c:xMode val="edge"/>
          <c:yMode val="edge"/>
          <c:x val="0.12803193824598638"/>
          <c:y val="1.2373826406027605E-3"/>
          <c:w val="0.80901282646528394"/>
          <c:h val="0.31884906177772815"/>
        </c:manualLayout>
      </c:layout>
      <c:txPr>
        <a:bodyPr/>
        <a:lstStyle/>
        <a:p>
          <a:pPr>
            <a:defRPr lang="en-GB"/>
          </a:pPr>
          <a:endParaRPr lang="en-US"/>
        </a:p>
      </c:txPr>
    </c:legend>
    <c:plotVisOnly val="1"/>
    <c:dispBlanksAs val="gap"/>
  </c:chart>
  <c:txPr>
    <a:bodyPr/>
    <a:lstStyle/>
    <a:p>
      <a:pPr>
        <a:defRPr sz="1398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>
        <c:manualLayout>
          <c:layoutTarget val="inner"/>
          <c:xMode val="edge"/>
          <c:yMode val="edge"/>
          <c:x val="0.11798861895852086"/>
          <c:y val="0.21171632883195737"/>
          <c:w val="0.86435842104951033"/>
          <c:h val="0.54954309690577585"/>
        </c:manualLayout>
      </c:layout>
      <c:lineChart>
        <c:grouping val="standard"/>
        <c:ser>
          <c:idx val="5"/>
          <c:order val="0"/>
          <c:tx>
            <c:strRef>
              <c:f>Tabelle1!$A$7</c:f>
              <c:strCache>
                <c:ptCount val="1"/>
                <c:pt idx="0">
                  <c:v>LATAM-8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Tabelle1!$B$1:$Y$1</c:f>
              <c:strCache>
                <c:ptCount val="24"/>
                <c:pt idx="0">
                  <c:v>2005Q1</c:v>
                </c:pt>
                <c:pt idx="1">
                  <c:v>2005Q2</c:v>
                </c:pt>
                <c:pt idx="2">
                  <c:v>2005Q3</c:v>
                </c:pt>
                <c:pt idx="3">
                  <c:v>2005Q4</c:v>
                </c:pt>
                <c:pt idx="4">
                  <c:v>2006Q1</c:v>
                </c:pt>
                <c:pt idx="5">
                  <c:v>2006Q2</c:v>
                </c:pt>
                <c:pt idx="6">
                  <c:v>2006Q3</c:v>
                </c:pt>
                <c:pt idx="7">
                  <c:v>2006Q4</c:v>
                </c:pt>
                <c:pt idx="8">
                  <c:v>2007Q1</c:v>
                </c:pt>
                <c:pt idx="9">
                  <c:v>2007Q2</c:v>
                </c:pt>
                <c:pt idx="10">
                  <c:v>2007Q3</c:v>
                </c:pt>
                <c:pt idx="11">
                  <c:v>2007Q4</c:v>
                </c:pt>
                <c:pt idx="12">
                  <c:v>2008Q1</c:v>
                </c:pt>
                <c:pt idx="13">
                  <c:v>2008Q2</c:v>
                </c:pt>
                <c:pt idx="14">
                  <c:v>2008Q3</c:v>
                </c:pt>
                <c:pt idx="15">
                  <c:v>2008Q4</c:v>
                </c:pt>
                <c:pt idx="16">
                  <c:v>2009Q1</c:v>
                </c:pt>
                <c:pt idx="17">
                  <c:v>2009Q2</c:v>
                </c:pt>
                <c:pt idx="18">
                  <c:v>2009Q3</c:v>
                </c:pt>
                <c:pt idx="19">
                  <c:v>2009Q4</c:v>
                </c:pt>
                <c:pt idx="20">
                  <c:v>2010Q1</c:v>
                </c:pt>
                <c:pt idx="21">
                  <c:v>2010Q2</c:v>
                </c:pt>
                <c:pt idx="22">
                  <c:v>2010Q3</c:v>
                </c:pt>
                <c:pt idx="23">
                  <c:v>2010Q4</c:v>
                </c:pt>
              </c:strCache>
            </c:strRef>
          </c:cat>
          <c:val>
            <c:numRef>
              <c:f>Tabelle1!$B$7:$Y$7</c:f>
              <c:numCache>
                <c:formatCode>0.0</c:formatCode>
                <c:ptCount val="24"/>
                <c:pt idx="0">
                  <c:v>81.861124212687457</c:v>
                </c:pt>
                <c:pt idx="1">
                  <c:v>83.413726148153017</c:v>
                </c:pt>
                <c:pt idx="2">
                  <c:v>84.129284325692069</c:v>
                </c:pt>
                <c:pt idx="3">
                  <c:v>85.508378865205358</c:v>
                </c:pt>
                <c:pt idx="4">
                  <c:v>86.677059497109212</c:v>
                </c:pt>
                <c:pt idx="5">
                  <c:v>87.873634572606477</c:v>
                </c:pt>
                <c:pt idx="6">
                  <c:v>89.096972065829718</c:v>
                </c:pt>
                <c:pt idx="7">
                  <c:v>90.201879342599128</c:v>
                </c:pt>
                <c:pt idx="8">
                  <c:v>91.597335806526445</c:v>
                </c:pt>
                <c:pt idx="9">
                  <c:v>92.733886304121427</c:v>
                </c:pt>
                <c:pt idx="10">
                  <c:v>94.081182206260578</c:v>
                </c:pt>
                <c:pt idx="11">
                  <c:v>96.367448890664448</c:v>
                </c:pt>
                <c:pt idx="12">
                  <c:v>97.633488709529075</c:v>
                </c:pt>
                <c:pt idx="13">
                  <c:v>99.210735070718883</c:v>
                </c:pt>
                <c:pt idx="14">
                  <c:v>100</c:v>
                </c:pt>
                <c:pt idx="15">
                  <c:v>98.805797344575794</c:v>
                </c:pt>
                <c:pt idx="16">
                  <c:v>97.126131473648641</c:v>
                </c:pt>
                <c:pt idx="17">
                  <c:v>97.342438562286006</c:v>
                </c:pt>
                <c:pt idx="18">
                  <c:v>99.007088966241099</c:v>
                </c:pt>
                <c:pt idx="19">
                  <c:v>100.94905443137446</c:v>
                </c:pt>
                <c:pt idx="20">
                  <c:v>102.17562636423635</c:v>
                </c:pt>
                <c:pt idx="21" formatCode="General">
                  <c:v>104.73944118892354</c:v>
                </c:pt>
              </c:numCache>
            </c:numRef>
          </c:val>
        </c:ser>
        <c:ser>
          <c:idx val="6"/>
          <c:order val="1"/>
          <c:tx>
            <c:strRef>
              <c:f>Tabelle1!$A$8</c:f>
              <c:strCache>
                <c:ptCount val="1"/>
                <c:pt idx="0">
                  <c:v>ASIA-6</c:v>
                </c:pt>
              </c:strCache>
            </c:strRef>
          </c:tx>
          <c:spPr>
            <a:ln>
              <a:solidFill>
                <a:srgbClr val="9933FF"/>
              </a:solidFill>
            </a:ln>
          </c:spPr>
          <c:marker>
            <c:symbol val="none"/>
          </c:marker>
          <c:cat>
            <c:strRef>
              <c:f>Tabelle1!$B$1:$Y$1</c:f>
              <c:strCache>
                <c:ptCount val="24"/>
                <c:pt idx="0">
                  <c:v>2005Q1</c:v>
                </c:pt>
                <c:pt idx="1">
                  <c:v>2005Q2</c:v>
                </c:pt>
                <c:pt idx="2">
                  <c:v>2005Q3</c:v>
                </c:pt>
                <c:pt idx="3">
                  <c:v>2005Q4</c:v>
                </c:pt>
                <c:pt idx="4">
                  <c:v>2006Q1</c:v>
                </c:pt>
                <c:pt idx="5">
                  <c:v>2006Q2</c:v>
                </c:pt>
                <c:pt idx="6">
                  <c:v>2006Q3</c:v>
                </c:pt>
                <c:pt idx="7">
                  <c:v>2006Q4</c:v>
                </c:pt>
                <c:pt idx="8">
                  <c:v>2007Q1</c:v>
                </c:pt>
                <c:pt idx="9">
                  <c:v>2007Q2</c:v>
                </c:pt>
                <c:pt idx="10">
                  <c:v>2007Q3</c:v>
                </c:pt>
                <c:pt idx="11">
                  <c:v>2007Q4</c:v>
                </c:pt>
                <c:pt idx="12">
                  <c:v>2008Q1</c:v>
                </c:pt>
                <c:pt idx="13">
                  <c:v>2008Q2</c:v>
                </c:pt>
                <c:pt idx="14">
                  <c:v>2008Q3</c:v>
                </c:pt>
                <c:pt idx="15">
                  <c:v>2008Q4</c:v>
                </c:pt>
                <c:pt idx="16">
                  <c:v>2009Q1</c:v>
                </c:pt>
                <c:pt idx="17">
                  <c:v>2009Q2</c:v>
                </c:pt>
                <c:pt idx="18">
                  <c:v>2009Q3</c:v>
                </c:pt>
                <c:pt idx="19">
                  <c:v>2009Q4</c:v>
                </c:pt>
                <c:pt idx="20">
                  <c:v>2010Q1</c:v>
                </c:pt>
                <c:pt idx="21">
                  <c:v>2010Q2</c:v>
                </c:pt>
                <c:pt idx="22">
                  <c:v>2010Q3</c:v>
                </c:pt>
                <c:pt idx="23">
                  <c:v>2010Q4</c:v>
                </c:pt>
              </c:strCache>
            </c:strRef>
          </c:cat>
          <c:val>
            <c:numRef>
              <c:f>Tabelle1!$B$8:$Y$8</c:f>
              <c:numCache>
                <c:formatCode>0.0</c:formatCode>
                <c:ptCount val="24"/>
                <c:pt idx="0">
                  <c:v>83.932499707959678</c:v>
                </c:pt>
                <c:pt idx="1">
                  <c:v>85.100299947686779</c:v>
                </c:pt>
                <c:pt idx="2">
                  <c:v>86.18179479813125</c:v>
                </c:pt>
                <c:pt idx="3">
                  <c:v>87.935922880707096</c:v>
                </c:pt>
                <c:pt idx="4">
                  <c:v>88.913790423672893</c:v>
                </c:pt>
                <c:pt idx="5">
                  <c:v>89.743876487187961</c:v>
                </c:pt>
                <c:pt idx="6">
                  <c:v>90.788732041138218</c:v>
                </c:pt>
                <c:pt idx="7">
                  <c:v>92.263789386646252</c:v>
                </c:pt>
                <c:pt idx="8">
                  <c:v>93.652021234745789</c:v>
                </c:pt>
                <c:pt idx="9">
                  <c:v>95.196230528882381</c:v>
                </c:pt>
                <c:pt idx="10">
                  <c:v>96.577137877998794</c:v>
                </c:pt>
                <c:pt idx="11">
                  <c:v>97.981575086771954</c:v>
                </c:pt>
                <c:pt idx="12">
                  <c:v>99.698203824428859</c:v>
                </c:pt>
                <c:pt idx="13">
                  <c:v>100.33290204536327</c:v>
                </c:pt>
                <c:pt idx="14">
                  <c:v>100</c:v>
                </c:pt>
                <c:pt idx="15">
                  <c:v>97.653157941177724</c:v>
                </c:pt>
                <c:pt idx="16">
                  <c:v>96.302065458163881</c:v>
                </c:pt>
                <c:pt idx="17">
                  <c:v>98.920182003910384</c:v>
                </c:pt>
                <c:pt idx="18">
                  <c:v>100.95036613015586</c:v>
                </c:pt>
                <c:pt idx="19">
                  <c:v>103.35161129936623</c:v>
                </c:pt>
                <c:pt idx="20">
                  <c:v>105.88258618855542</c:v>
                </c:pt>
                <c:pt idx="21" formatCode="General">
                  <c:v>107.29101804970912</c:v>
                </c:pt>
              </c:numCache>
            </c:numRef>
          </c:val>
        </c:ser>
        <c:ser>
          <c:idx val="4"/>
          <c:order val="2"/>
          <c:tx>
            <c:strRef>
              <c:f>Tabelle1!$A$6</c:f>
              <c:strCache>
                <c:ptCount val="1"/>
                <c:pt idx="0">
                  <c:v>EU-15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strRef>
              <c:f>Tabelle1!$B$1:$Y$1</c:f>
              <c:strCache>
                <c:ptCount val="24"/>
                <c:pt idx="0">
                  <c:v>2005Q1</c:v>
                </c:pt>
                <c:pt idx="1">
                  <c:v>2005Q2</c:v>
                </c:pt>
                <c:pt idx="2">
                  <c:v>2005Q3</c:v>
                </c:pt>
                <c:pt idx="3">
                  <c:v>2005Q4</c:v>
                </c:pt>
                <c:pt idx="4">
                  <c:v>2006Q1</c:v>
                </c:pt>
                <c:pt idx="5">
                  <c:v>2006Q2</c:v>
                </c:pt>
                <c:pt idx="6">
                  <c:v>2006Q3</c:v>
                </c:pt>
                <c:pt idx="7">
                  <c:v>2006Q4</c:v>
                </c:pt>
                <c:pt idx="8">
                  <c:v>2007Q1</c:v>
                </c:pt>
                <c:pt idx="9">
                  <c:v>2007Q2</c:v>
                </c:pt>
                <c:pt idx="10">
                  <c:v>2007Q3</c:v>
                </c:pt>
                <c:pt idx="11">
                  <c:v>2007Q4</c:v>
                </c:pt>
                <c:pt idx="12">
                  <c:v>2008Q1</c:v>
                </c:pt>
                <c:pt idx="13">
                  <c:v>2008Q2</c:v>
                </c:pt>
                <c:pt idx="14">
                  <c:v>2008Q3</c:v>
                </c:pt>
                <c:pt idx="15">
                  <c:v>2008Q4</c:v>
                </c:pt>
                <c:pt idx="16">
                  <c:v>2009Q1</c:v>
                </c:pt>
                <c:pt idx="17">
                  <c:v>2009Q2</c:v>
                </c:pt>
                <c:pt idx="18">
                  <c:v>2009Q3</c:v>
                </c:pt>
                <c:pt idx="19">
                  <c:v>2009Q4</c:v>
                </c:pt>
                <c:pt idx="20">
                  <c:v>2010Q1</c:v>
                </c:pt>
                <c:pt idx="21">
                  <c:v>2010Q2</c:v>
                </c:pt>
                <c:pt idx="22">
                  <c:v>2010Q3</c:v>
                </c:pt>
                <c:pt idx="23">
                  <c:v>2010Q4</c:v>
                </c:pt>
              </c:strCache>
            </c:strRef>
          </c:cat>
          <c:val>
            <c:numRef>
              <c:f>Tabelle1!$B$6:$Y$6</c:f>
            </c:numRef>
          </c:val>
        </c:ser>
        <c:ser>
          <c:idx val="1"/>
          <c:order val="3"/>
          <c:tx>
            <c:strRef>
              <c:f>Tabelle1!$A$5</c:f>
              <c:strCache>
                <c:ptCount val="1"/>
                <c:pt idx="0">
                  <c:v>EU-COH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strRef>
              <c:f>Tabelle1!$B$1:$Y$1</c:f>
              <c:strCache>
                <c:ptCount val="24"/>
                <c:pt idx="0">
                  <c:v>2005Q1</c:v>
                </c:pt>
                <c:pt idx="1">
                  <c:v>2005Q2</c:v>
                </c:pt>
                <c:pt idx="2">
                  <c:v>2005Q3</c:v>
                </c:pt>
                <c:pt idx="3">
                  <c:v>2005Q4</c:v>
                </c:pt>
                <c:pt idx="4">
                  <c:v>2006Q1</c:v>
                </c:pt>
                <c:pt idx="5">
                  <c:v>2006Q2</c:v>
                </c:pt>
                <c:pt idx="6">
                  <c:v>2006Q3</c:v>
                </c:pt>
                <c:pt idx="7">
                  <c:v>2006Q4</c:v>
                </c:pt>
                <c:pt idx="8">
                  <c:v>2007Q1</c:v>
                </c:pt>
                <c:pt idx="9">
                  <c:v>2007Q2</c:v>
                </c:pt>
                <c:pt idx="10">
                  <c:v>2007Q3</c:v>
                </c:pt>
                <c:pt idx="11">
                  <c:v>2007Q4</c:v>
                </c:pt>
                <c:pt idx="12">
                  <c:v>2008Q1</c:v>
                </c:pt>
                <c:pt idx="13">
                  <c:v>2008Q2</c:v>
                </c:pt>
                <c:pt idx="14">
                  <c:v>2008Q3</c:v>
                </c:pt>
                <c:pt idx="15">
                  <c:v>2008Q4</c:v>
                </c:pt>
                <c:pt idx="16">
                  <c:v>2009Q1</c:v>
                </c:pt>
                <c:pt idx="17">
                  <c:v>2009Q2</c:v>
                </c:pt>
                <c:pt idx="18">
                  <c:v>2009Q3</c:v>
                </c:pt>
                <c:pt idx="19">
                  <c:v>2009Q4</c:v>
                </c:pt>
                <c:pt idx="20">
                  <c:v>2010Q1</c:v>
                </c:pt>
                <c:pt idx="21">
                  <c:v>2010Q2</c:v>
                </c:pt>
                <c:pt idx="22">
                  <c:v>2010Q3</c:v>
                </c:pt>
                <c:pt idx="23">
                  <c:v>2010Q4</c:v>
                </c:pt>
              </c:strCache>
            </c:strRef>
          </c:cat>
          <c:val>
            <c:numRef>
              <c:f>Tabelle1!$B$5:$Y$5</c:f>
              <c:numCache>
                <c:formatCode>General</c:formatCode>
                <c:ptCount val="24"/>
                <c:pt idx="0">
                  <c:v>91.21201171384044</c:v>
                </c:pt>
                <c:pt idx="1">
                  <c:v>92.228740385098789</c:v>
                </c:pt>
                <c:pt idx="2">
                  <c:v>92.736287768337561</c:v>
                </c:pt>
                <c:pt idx="3">
                  <c:v>93.766119099090162</c:v>
                </c:pt>
                <c:pt idx="4">
                  <c:v>94.783853250213696</c:v>
                </c:pt>
                <c:pt idx="5">
                  <c:v>95.732460660600296</c:v>
                </c:pt>
                <c:pt idx="6">
                  <c:v>96.645185008295215</c:v>
                </c:pt>
                <c:pt idx="7">
                  <c:v>97.389711427278684</c:v>
                </c:pt>
                <c:pt idx="8">
                  <c:v>98.972493841435849</c:v>
                </c:pt>
                <c:pt idx="9">
                  <c:v>99.378487758282489</c:v>
                </c:pt>
                <c:pt idx="10">
                  <c:v>99.841636921220697</c:v>
                </c:pt>
                <c:pt idx="11">
                  <c:v>100.90144412045645</c:v>
                </c:pt>
                <c:pt idx="12">
                  <c:v>100.92287341008483</c:v>
                </c:pt>
                <c:pt idx="13">
                  <c:v>100.69264994218486</c:v>
                </c:pt>
                <c:pt idx="14">
                  <c:v>100</c:v>
                </c:pt>
                <c:pt idx="15">
                  <c:v>98.659506812125926</c:v>
                </c:pt>
                <c:pt idx="16">
                  <c:v>97.015830023628666</c:v>
                </c:pt>
                <c:pt idx="17">
                  <c:v>96.339487708008619</c:v>
                </c:pt>
                <c:pt idx="18">
                  <c:v>96.027726107284565</c:v>
                </c:pt>
                <c:pt idx="19">
                  <c:v>95.584655120406239</c:v>
                </c:pt>
                <c:pt idx="20">
                  <c:v>95.847148207732161</c:v>
                </c:pt>
                <c:pt idx="21">
                  <c:v>95.698022975214911</c:v>
                </c:pt>
                <c:pt idx="22">
                  <c:v>95.609729274546282</c:v>
                </c:pt>
              </c:numCache>
            </c:numRef>
          </c:val>
        </c:ser>
        <c:ser>
          <c:idx val="0"/>
          <c:order val="4"/>
          <c:tx>
            <c:strRef>
              <c:f>Tabelle1!$A$2</c:f>
              <c:strCache>
                <c:ptCount val="1"/>
                <c:pt idx="0">
                  <c:v>CE-5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strRef>
              <c:f>Tabelle1!$B$1:$Y$1</c:f>
              <c:strCache>
                <c:ptCount val="24"/>
                <c:pt idx="0">
                  <c:v>2005Q1</c:v>
                </c:pt>
                <c:pt idx="1">
                  <c:v>2005Q2</c:v>
                </c:pt>
                <c:pt idx="2">
                  <c:v>2005Q3</c:v>
                </c:pt>
                <c:pt idx="3">
                  <c:v>2005Q4</c:v>
                </c:pt>
                <c:pt idx="4">
                  <c:v>2006Q1</c:v>
                </c:pt>
                <c:pt idx="5">
                  <c:v>2006Q2</c:v>
                </c:pt>
                <c:pt idx="6">
                  <c:v>2006Q3</c:v>
                </c:pt>
                <c:pt idx="7">
                  <c:v>2006Q4</c:v>
                </c:pt>
                <c:pt idx="8">
                  <c:v>2007Q1</c:v>
                </c:pt>
                <c:pt idx="9">
                  <c:v>2007Q2</c:v>
                </c:pt>
                <c:pt idx="10">
                  <c:v>2007Q3</c:v>
                </c:pt>
                <c:pt idx="11">
                  <c:v>2007Q4</c:v>
                </c:pt>
                <c:pt idx="12">
                  <c:v>2008Q1</c:v>
                </c:pt>
                <c:pt idx="13">
                  <c:v>2008Q2</c:v>
                </c:pt>
                <c:pt idx="14">
                  <c:v>2008Q3</c:v>
                </c:pt>
                <c:pt idx="15">
                  <c:v>2008Q4</c:v>
                </c:pt>
                <c:pt idx="16">
                  <c:v>2009Q1</c:v>
                </c:pt>
                <c:pt idx="17">
                  <c:v>2009Q2</c:v>
                </c:pt>
                <c:pt idx="18">
                  <c:v>2009Q3</c:v>
                </c:pt>
                <c:pt idx="19">
                  <c:v>2009Q4</c:v>
                </c:pt>
                <c:pt idx="20">
                  <c:v>2010Q1</c:v>
                </c:pt>
                <c:pt idx="21">
                  <c:v>2010Q2</c:v>
                </c:pt>
                <c:pt idx="22">
                  <c:v>2010Q3</c:v>
                </c:pt>
                <c:pt idx="23">
                  <c:v>2010Q4</c:v>
                </c:pt>
              </c:strCache>
            </c:strRef>
          </c:cat>
          <c:val>
            <c:numRef>
              <c:f>Tabelle1!$B$2:$Y$2</c:f>
              <c:numCache>
                <c:formatCode>General</c:formatCode>
                <c:ptCount val="24"/>
                <c:pt idx="0">
                  <c:v>83.572040497789374</c:v>
                </c:pt>
                <c:pt idx="1">
                  <c:v>84.420941628931203</c:v>
                </c:pt>
                <c:pt idx="2">
                  <c:v>85.648482674101388</c:v>
                </c:pt>
                <c:pt idx="3">
                  <c:v>86.729496694759348</c:v>
                </c:pt>
                <c:pt idx="4">
                  <c:v>88.138855312107438</c:v>
                </c:pt>
                <c:pt idx="5">
                  <c:v>89.58216326865913</c:v>
                </c:pt>
                <c:pt idx="6">
                  <c:v>91.065539828023518</c:v>
                </c:pt>
                <c:pt idx="7">
                  <c:v>92.356285321982213</c:v>
                </c:pt>
                <c:pt idx="8">
                  <c:v>93.805461065556514</c:v>
                </c:pt>
                <c:pt idx="9">
                  <c:v>95.002489618208273</c:v>
                </c:pt>
                <c:pt idx="10">
                  <c:v>96.214439115003586</c:v>
                </c:pt>
                <c:pt idx="11">
                  <c:v>98.026411747644858</c:v>
                </c:pt>
                <c:pt idx="12">
                  <c:v>98.976490292165479</c:v>
                </c:pt>
                <c:pt idx="13">
                  <c:v>99.580285576811818</c:v>
                </c:pt>
                <c:pt idx="14">
                  <c:v>100</c:v>
                </c:pt>
                <c:pt idx="15">
                  <c:v>99.162666791846121</c:v>
                </c:pt>
                <c:pt idx="16">
                  <c:v>97.361926780077169</c:v>
                </c:pt>
                <c:pt idx="17">
                  <c:v>97.455140768210697</c:v>
                </c:pt>
                <c:pt idx="18">
                  <c:v>97.75372730214238</c:v>
                </c:pt>
                <c:pt idx="19">
                  <c:v>98.76139398501553</c:v>
                </c:pt>
                <c:pt idx="20">
                  <c:v>99.445577951874085</c:v>
                </c:pt>
                <c:pt idx="21">
                  <c:v>100.35508494040835</c:v>
                </c:pt>
                <c:pt idx="22">
                  <c:v>101.36551786573489</c:v>
                </c:pt>
                <c:pt idx="23">
                  <c:v>102.02069819959519</c:v>
                </c:pt>
              </c:numCache>
            </c:numRef>
          </c:val>
        </c:ser>
        <c:ser>
          <c:idx val="2"/>
          <c:order val="5"/>
          <c:tx>
            <c:strRef>
              <c:f>Tabelle1!$A$4</c:f>
              <c:strCache>
                <c:ptCount val="1"/>
                <c:pt idx="0">
                  <c:v>SEE-2 + HR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cat>
            <c:strRef>
              <c:f>Tabelle1!$B$1:$Y$1</c:f>
              <c:strCache>
                <c:ptCount val="24"/>
                <c:pt idx="0">
                  <c:v>2005Q1</c:v>
                </c:pt>
                <c:pt idx="1">
                  <c:v>2005Q2</c:v>
                </c:pt>
                <c:pt idx="2">
                  <c:v>2005Q3</c:v>
                </c:pt>
                <c:pt idx="3">
                  <c:v>2005Q4</c:v>
                </c:pt>
                <c:pt idx="4">
                  <c:v>2006Q1</c:v>
                </c:pt>
                <c:pt idx="5">
                  <c:v>2006Q2</c:v>
                </c:pt>
                <c:pt idx="6">
                  <c:v>2006Q3</c:v>
                </c:pt>
                <c:pt idx="7">
                  <c:v>2006Q4</c:v>
                </c:pt>
                <c:pt idx="8">
                  <c:v>2007Q1</c:v>
                </c:pt>
                <c:pt idx="9">
                  <c:v>2007Q2</c:v>
                </c:pt>
                <c:pt idx="10">
                  <c:v>2007Q3</c:v>
                </c:pt>
                <c:pt idx="11">
                  <c:v>2007Q4</c:v>
                </c:pt>
                <c:pt idx="12">
                  <c:v>2008Q1</c:v>
                </c:pt>
                <c:pt idx="13">
                  <c:v>2008Q2</c:v>
                </c:pt>
                <c:pt idx="14">
                  <c:v>2008Q3</c:v>
                </c:pt>
                <c:pt idx="15">
                  <c:v>2008Q4</c:v>
                </c:pt>
                <c:pt idx="16">
                  <c:v>2009Q1</c:v>
                </c:pt>
                <c:pt idx="17">
                  <c:v>2009Q2</c:v>
                </c:pt>
                <c:pt idx="18">
                  <c:v>2009Q3</c:v>
                </c:pt>
                <c:pt idx="19">
                  <c:v>2009Q4</c:v>
                </c:pt>
                <c:pt idx="20">
                  <c:v>2010Q1</c:v>
                </c:pt>
                <c:pt idx="21">
                  <c:v>2010Q2</c:v>
                </c:pt>
                <c:pt idx="22">
                  <c:v>2010Q3</c:v>
                </c:pt>
                <c:pt idx="23">
                  <c:v>2010Q4</c:v>
                </c:pt>
              </c:strCache>
            </c:strRef>
          </c:cat>
          <c:val>
            <c:numRef>
              <c:f>Tabelle1!$B$4:$Y$4</c:f>
              <c:numCache>
                <c:formatCode>General</c:formatCode>
                <c:ptCount val="24"/>
                <c:pt idx="0">
                  <c:v>81.402559704446503</c:v>
                </c:pt>
                <c:pt idx="1">
                  <c:v>82.45975722390817</c:v>
                </c:pt>
                <c:pt idx="2">
                  <c:v>83.349716321414448</c:v>
                </c:pt>
                <c:pt idx="3">
                  <c:v>84.876632801160937</c:v>
                </c:pt>
                <c:pt idx="4">
                  <c:v>86.636759466948163</c:v>
                </c:pt>
                <c:pt idx="5">
                  <c:v>87.803799973611248</c:v>
                </c:pt>
                <c:pt idx="6">
                  <c:v>89.206359678057794</c:v>
                </c:pt>
                <c:pt idx="7">
                  <c:v>90.825966486343873</c:v>
                </c:pt>
                <c:pt idx="8">
                  <c:v>92.209724238026112</c:v>
                </c:pt>
                <c:pt idx="9">
                  <c:v>93.29430003958305</c:v>
                </c:pt>
                <c:pt idx="10">
                  <c:v>94.17238421955382</c:v>
                </c:pt>
                <c:pt idx="11">
                  <c:v>96.332959493336844</c:v>
                </c:pt>
                <c:pt idx="12">
                  <c:v>98.677266130096228</c:v>
                </c:pt>
                <c:pt idx="13">
                  <c:v>99.951840612217993</c:v>
                </c:pt>
                <c:pt idx="14">
                  <c:v>100</c:v>
                </c:pt>
                <c:pt idx="15">
                  <c:v>98.673637683071618</c:v>
                </c:pt>
                <c:pt idx="16">
                  <c:v>93.853080881382752</c:v>
                </c:pt>
                <c:pt idx="17">
                  <c:v>92.974996701411811</c:v>
                </c:pt>
                <c:pt idx="18">
                  <c:v>93.207547169811335</c:v>
                </c:pt>
                <c:pt idx="19">
                  <c:v>92.510555482253594</c:v>
                </c:pt>
                <c:pt idx="20">
                  <c:v>92.107468003694265</c:v>
                </c:pt>
                <c:pt idx="21">
                  <c:v>92.227536614329068</c:v>
                </c:pt>
                <c:pt idx="22">
                  <c:v>92.130558121124039</c:v>
                </c:pt>
              </c:numCache>
            </c:numRef>
          </c:val>
        </c:ser>
        <c:ser>
          <c:idx val="3"/>
          <c:order val="6"/>
          <c:tx>
            <c:strRef>
              <c:f>Tabelle1!$A$3</c:f>
              <c:strCache>
                <c:ptCount val="1"/>
                <c:pt idx="0">
                  <c:v>B3</c:v>
                </c:pt>
              </c:strCache>
            </c:strRef>
          </c:tx>
          <c:spPr>
            <a:ln>
              <a:solidFill>
                <a:schemeClr val="accent5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Tabelle1!$B$1:$Y$1</c:f>
              <c:strCache>
                <c:ptCount val="24"/>
                <c:pt idx="0">
                  <c:v>2005Q1</c:v>
                </c:pt>
                <c:pt idx="1">
                  <c:v>2005Q2</c:v>
                </c:pt>
                <c:pt idx="2">
                  <c:v>2005Q3</c:v>
                </c:pt>
                <c:pt idx="3">
                  <c:v>2005Q4</c:v>
                </c:pt>
                <c:pt idx="4">
                  <c:v>2006Q1</c:v>
                </c:pt>
                <c:pt idx="5">
                  <c:v>2006Q2</c:v>
                </c:pt>
                <c:pt idx="6">
                  <c:v>2006Q3</c:v>
                </c:pt>
                <c:pt idx="7">
                  <c:v>2006Q4</c:v>
                </c:pt>
                <c:pt idx="8">
                  <c:v>2007Q1</c:v>
                </c:pt>
                <c:pt idx="9">
                  <c:v>2007Q2</c:v>
                </c:pt>
                <c:pt idx="10">
                  <c:v>2007Q3</c:v>
                </c:pt>
                <c:pt idx="11">
                  <c:v>2007Q4</c:v>
                </c:pt>
                <c:pt idx="12">
                  <c:v>2008Q1</c:v>
                </c:pt>
                <c:pt idx="13">
                  <c:v>2008Q2</c:v>
                </c:pt>
                <c:pt idx="14">
                  <c:v>2008Q3</c:v>
                </c:pt>
                <c:pt idx="15">
                  <c:v>2008Q4</c:v>
                </c:pt>
                <c:pt idx="16">
                  <c:v>2009Q1</c:v>
                </c:pt>
                <c:pt idx="17">
                  <c:v>2009Q2</c:v>
                </c:pt>
                <c:pt idx="18">
                  <c:v>2009Q3</c:v>
                </c:pt>
                <c:pt idx="19">
                  <c:v>2009Q4</c:v>
                </c:pt>
                <c:pt idx="20">
                  <c:v>2010Q1</c:v>
                </c:pt>
                <c:pt idx="21">
                  <c:v>2010Q2</c:v>
                </c:pt>
                <c:pt idx="22">
                  <c:v>2010Q3</c:v>
                </c:pt>
                <c:pt idx="23">
                  <c:v>2010Q4</c:v>
                </c:pt>
              </c:strCache>
            </c:strRef>
          </c:cat>
          <c:val>
            <c:numRef>
              <c:f>Tabelle1!$B$3:$Y$3</c:f>
              <c:numCache>
                <c:formatCode>General</c:formatCode>
                <c:ptCount val="24"/>
                <c:pt idx="0">
                  <c:v>81.984472767425288</c:v>
                </c:pt>
                <c:pt idx="1">
                  <c:v>83.579138384106358</c:v>
                </c:pt>
                <c:pt idx="2">
                  <c:v>85.552997166750671</c:v>
                </c:pt>
                <c:pt idx="3">
                  <c:v>88.175678567454128</c:v>
                </c:pt>
                <c:pt idx="4">
                  <c:v>89.819990241981728</c:v>
                </c:pt>
                <c:pt idx="5">
                  <c:v>92.064334443236561</c:v>
                </c:pt>
                <c:pt idx="6">
                  <c:v>94.230785691663741</c:v>
                </c:pt>
                <c:pt idx="7">
                  <c:v>96.565006376950365</c:v>
                </c:pt>
                <c:pt idx="8">
                  <c:v>98.478947503573508</c:v>
                </c:pt>
                <c:pt idx="9">
                  <c:v>100.81573608840409</c:v>
                </c:pt>
                <c:pt idx="10">
                  <c:v>103.14310904157429</c:v>
                </c:pt>
                <c:pt idx="11">
                  <c:v>104.09494380579832</c:v>
                </c:pt>
                <c:pt idx="12">
                  <c:v>102.63637686493705</c:v>
                </c:pt>
                <c:pt idx="13">
                  <c:v>101.81379304441609</c:v>
                </c:pt>
                <c:pt idx="14">
                  <c:v>100</c:v>
                </c:pt>
                <c:pt idx="15">
                  <c:v>97.21810882758254</c:v>
                </c:pt>
                <c:pt idx="16">
                  <c:v>87.086033194381358</c:v>
                </c:pt>
                <c:pt idx="17">
                  <c:v>84.976075735917206</c:v>
                </c:pt>
                <c:pt idx="18">
                  <c:v>83.721228825528343</c:v>
                </c:pt>
                <c:pt idx="19">
                  <c:v>83.588554015766888</c:v>
                </c:pt>
                <c:pt idx="20">
                  <c:v>84.369195477072921</c:v>
                </c:pt>
                <c:pt idx="21">
                  <c:v>85.269672250421408</c:v>
                </c:pt>
                <c:pt idx="22">
                  <c:v>85.95187756254964</c:v>
                </c:pt>
              </c:numCache>
            </c:numRef>
          </c:val>
        </c:ser>
        <c:marker val="1"/>
        <c:axId val="158693248"/>
        <c:axId val="158797824"/>
      </c:lineChart>
      <c:catAx>
        <c:axId val="158693248"/>
        <c:scaling>
          <c:orientation val="minMax"/>
        </c:scaling>
        <c:axPos val="b"/>
        <c:numFmt formatCode="General" sourceLinked="1"/>
        <c:tickLblPos val="low"/>
        <c:txPr>
          <a:bodyPr rot="-5400000" vert="horz"/>
          <a:lstStyle/>
          <a:p>
            <a:pPr>
              <a:defRPr lang="en-GB"/>
            </a:pPr>
            <a:endParaRPr lang="en-US"/>
          </a:p>
        </c:txPr>
        <c:crossAx val="158797824"/>
        <c:crosses val="autoZero"/>
        <c:auto val="1"/>
        <c:lblAlgn val="ctr"/>
        <c:lblOffset val="100"/>
        <c:tickLblSkip val="1"/>
        <c:tickMarkSkip val="1"/>
      </c:catAx>
      <c:valAx>
        <c:axId val="158797824"/>
        <c:scaling>
          <c:orientation val="minMax"/>
          <c:max val="110"/>
          <c:min val="80"/>
        </c:scaling>
        <c:axPos val="l"/>
        <c:majorGridlines/>
        <c:numFmt formatCode="0.0" sourceLinked="0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158693248"/>
        <c:crosses val="autoZero"/>
        <c:crossBetween val="between"/>
      </c:valAx>
      <c:spPr>
        <a:noFill/>
        <a:ln w="24282">
          <a:noFill/>
        </a:ln>
      </c:spPr>
    </c:plotArea>
    <c:legend>
      <c:legendPos val="r"/>
      <c:layout>
        <c:manualLayout>
          <c:xMode val="edge"/>
          <c:yMode val="edge"/>
          <c:x val="0.10556462415401566"/>
          <c:y val="2.4518493791767168E-2"/>
          <c:w val="0.89443537584597943"/>
          <c:h val="0.18087929781844644"/>
        </c:manualLayout>
      </c:layout>
      <c:txPr>
        <a:bodyPr/>
        <a:lstStyle/>
        <a:p>
          <a:pPr>
            <a:defRPr lang="en-GB"/>
          </a:pPr>
          <a:endParaRPr lang="en-US"/>
        </a:p>
      </c:txPr>
    </c:legend>
    <c:plotVisOnly val="1"/>
    <c:dispBlanksAs val="gap"/>
  </c:chart>
  <c:txPr>
    <a:bodyPr/>
    <a:lstStyle/>
    <a:p>
      <a:pPr>
        <a:defRPr sz="1338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>
        <c:manualLayout>
          <c:layoutTarget val="inner"/>
          <c:xMode val="edge"/>
          <c:yMode val="edge"/>
          <c:x val="0.11798861895852086"/>
          <c:y val="0.21171632883195746"/>
          <c:w val="0.86435842104951055"/>
          <c:h val="0.54954309690577585"/>
        </c:manualLayout>
      </c:layout>
      <c:lineChart>
        <c:grouping val="standard"/>
        <c:ser>
          <c:idx val="5"/>
          <c:order val="0"/>
          <c:tx>
            <c:strRef>
              <c:f>Tabelle1!$A$8</c:f>
              <c:strCache>
                <c:ptCount val="1"/>
                <c:pt idx="0">
                  <c:v>LATAM-8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Tabelle1!$B$1:$Y$1</c:f>
              <c:strCache>
                <c:ptCount val="24"/>
                <c:pt idx="0">
                  <c:v>2005Q1</c:v>
                </c:pt>
                <c:pt idx="1">
                  <c:v>2005Q2</c:v>
                </c:pt>
                <c:pt idx="2">
                  <c:v>2005Q3</c:v>
                </c:pt>
                <c:pt idx="3">
                  <c:v>2005Q4</c:v>
                </c:pt>
                <c:pt idx="4">
                  <c:v>2006Q1</c:v>
                </c:pt>
                <c:pt idx="5">
                  <c:v>2006Q2</c:v>
                </c:pt>
                <c:pt idx="6">
                  <c:v>2006Q3</c:v>
                </c:pt>
                <c:pt idx="7">
                  <c:v>2006Q4</c:v>
                </c:pt>
                <c:pt idx="8">
                  <c:v>2007Q1</c:v>
                </c:pt>
                <c:pt idx="9">
                  <c:v>2007Q2</c:v>
                </c:pt>
                <c:pt idx="10">
                  <c:v>2007Q3</c:v>
                </c:pt>
                <c:pt idx="11">
                  <c:v>2007Q4</c:v>
                </c:pt>
                <c:pt idx="12">
                  <c:v>2008Q1</c:v>
                </c:pt>
                <c:pt idx="13">
                  <c:v>2008Q2</c:v>
                </c:pt>
                <c:pt idx="14">
                  <c:v>2008Q3</c:v>
                </c:pt>
                <c:pt idx="15">
                  <c:v>2008Q4</c:v>
                </c:pt>
                <c:pt idx="16">
                  <c:v>2009Q1</c:v>
                </c:pt>
                <c:pt idx="17">
                  <c:v>2009Q2</c:v>
                </c:pt>
                <c:pt idx="18">
                  <c:v>2009Q3</c:v>
                </c:pt>
                <c:pt idx="19">
                  <c:v>2009Q4</c:v>
                </c:pt>
                <c:pt idx="20">
                  <c:v>2010Q1</c:v>
                </c:pt>
                <c:pt idx="21">
                  <c:v>2010Q2</c:v>
                </c:pt>
                <c:pt idx="22">
                  <c:v>2010Q3</c:v>
                </c:pt>
                <c:pt idx="23">
                  <c:v>2010Q4</c:v>
                </c:pt>
              </c:strCache>
            </c:strRef>
          </c:cat>
          <c:val>
            <c:numRef>
              <c:f>Tabelle1!$B$8:$Y$8</c:f>
              <c:numCache>
                <c:formatCode>0.0</c:formatCode>
                <c:ptCount val="24"/>
                <c:pt idx="0">
                  <c:v>81.861124212687457</c:v>
                </c:pt>
                <c:pt idx="1">
                  <c:v>83.413726148153017</c:v>
                </c:pt>
                <c:pt idx="2">
                  <c:v>84.129284325692069</c:v>
                </c:pt>
                <c:pt idx="3">
                  <c:v>85.508378865205358</c:v>
                </c:pt>
                <c:pt idx="4">
                  <c:v>86.677059497109212</c:v>
                </c:pt>
                <c:pt idx="5">
                  <c:v>87.873634572606477</c:v>
                </c:pt>
                <c:pt idx="6">
                  <c:v>89.096972065829718</c:v>
                </c:pt>
                <c:pt idx="7">
                  <c:v>90.201879342599128</c:v>
                </c:pt>
                <c:pt idx="8">
                  <c:v>91.597335806526445</c:v>
                </c:pt>
                <c:pt idx="9">
                  <c:v>92.733886304121427</c:v>
                </c:pt>
                <c:pt idx="10">
                  <c:v>94.081182206260578</c:v>
                </c:pt>
                <c:pt idx="11">
                  <c:v>96.367448890664448</c:v>
                </c:pt>
                <c:pt idx="12">
                  <c:v>97.633488709529075</c:v>
                </c:pt>
                <c:pt idx="13">
                  <c:v>99.210735070718883</c:v>
                </c:pt>
                <c:pt idx="14">
                  <c:v>100</c:v>
                </c:pt>
                <c:pt idx="15">
                  <c:v>98.805797344575794</c:v>
                </c:pt>
                <c:pt idx="16">
                  <c:v>97.126131473648641</c:v>
                </c:pt>
                <c:pt idx="17">
                  <c:v>97.342438562286006</c:v>
                </c:pt>
                <c:pt idx="18">
                  <c:v>99.007088966241099</c:v>
                </c:pt>
                <c:pt idx="19">
                  <c:v>100.94905443137446</c:v>
                </c:pt>
                <c:pt idx="20">
                  <c:v>102.17562636423635</c:v>
                </c:pt>
                <c:pt idx="21" formatCode="General">
                  <c:v>104.73944118892354</c:v>
                </c:pt>
              </c:numCache>
            </c:numRef>
          </c:val>
        </c:ser>
        <c:ser>
          <c:idx val="6"/>
          <c:order val="1"/>
          <c:tx>
            <c:strRef>
              <c:f>Tabelle1!$A$9</c:f>
              <c:strCache>
                <c:ptCount val="1"/>
                <c:pt idx="0">
                  <c:v>ASIA-6</c:v>
                </c:pt>
              </c:strCache>
            </c:strRef>
          </c:tx>
          <c:spPr>
            <a:ln>
              <a:solidFill>
                <a:srgbClr val="9933FF"/>
              </a:solidFill>
            </a:ln>
          </c:spPr>
          <c:marker>
            <c:symbol val="none"/>
          </c:marker>
          <c:cat>
            <c:strRef>
              <c:f>Tabelle1!$B$1:$Y$1</c:f>
              <c:strCache>
                <c:ptCount val="24"/>
                <c:pt idx="0">
                  <c:v>2005Q1</c:v>
                </c:pt>
                <c:pt idx="1">
                  <c:v>2005Q2</c:v>
                </c:pt>
                <c:pt idx="2">
                  <c:v>2005Q3</c:v>
                </c:pt>
                <c:pt idx="3">
                  <c:v>2005Q4</c:v>
                </c:pt>
                <c:pt idx="4">
                  <c:v>2006Q1</c:v>
                </c:pt>
                <c:pt idx="5">
                  <c:v>2006Q2</c:v>
                </c:pt>
                <c:pt idx="6">
                  <c:v>2006Q3</c:v>
                </c:pt>
                <c:pt idx="7">
                  <c:v>2006Q4</c:v>
                </c:pt>
                <c:pt idx="8">
                  <c:v>2007Q1</c:v>
                </c:pt>
                <c:pt idx="9">
                  <c:v>2007Q2</c:v>
                </c:pt>
                <c:pt idx="10">
                  <c:v>2007Q3</c:v>
                </c:pt>
                <c:pt idx="11">
                  <c:v>2007Q4</c:v>
                </c:pt>
                <c:pt idx="12">
                  <c:v>2008Q1</c:v>
                </c:pt>
                <c:pt idx="13">
                  <c:v>2008Q2</c:v>
                </c:pt>
                <c:pt idx="14">
                  <c:v>2008Q3</c:v>
                </c:pt>
                <c:pt idx="15">
                  <c:v>2008Q4</c:v>
                </c:pt>
                <c:pt idx="16">
                  <c:v>2009Q1</c:v>
                </c:pt>
                <c:pt idx="17">
                  <c:v>2009Q2</c:v>
                </c:pt>
                <c:pt idx="18">
                  <c:v>2009Q3</c:v>
                </c:pt>
                <c:pt idx="19">
                  <c:v>2009Q4</c:v>
                </c:pt>
                <c:pt idx="20">
                  <c:v>2010Q1</c:v>
                </c:pt>
                <c:pt idx="21">
                  <c:v>2010Q2</c:v>
                </c:pt>
                <c:pt idx="22">
                  <c:v>2010Q3</c:v>
                </c:pt>
                <c:pt idx="23">
                  <c:v>2010Q4</c:v>
                </c:pt>
              </c:strCache>
            </c:strRef>
          </c:cat>
          <c:val>
            <c:numRef>
              <c:f>Tabelle1!$B$9:$Y$9</c:f>
              <c:numCache>
                <c:formatCode>0.0</c:formatCode>
                <c:ptCount val="24"/>
                <c:pt idx="0">
                  <c:v>83.932499707959678</c:v>
                </c:pt>
                <c:pt idx="1">
                  <c:v>85.100299947686779</c:v>
                </c:pt>
                <c:pt idx="2">
                  <c:v>86.18179479813125</c:v>
                </c:pt>
                <c:pt idx="3">
                  <c:v>87.935922880707096</c:v>
                </c:pt>
                <c:pt idx="4">
                  <c:v>88.913790423672893</c:v>
                </c:pt>
                <c:pt idx="5">
                  <c:v>89.743876487187961</c:v>
                </c:pt>
                <c:pt idx="6">
                  <c:v>90.788732041138218</c:v>
                </c:pt>
                <c:pt idx="7">
                  <c:v>92.263789386646252</c:v>
                </c:pt>
                <c:pt idx="8">
                  <c:v>93.652021234745789</c:v>
                </c:pt>
                <c:pt idx="9">
                  <c:v>95.196230528882381</c:v>
                </c:pt>
                <c:pt idx="10">
                  <c:v>96.577137877998794</c:v>
                </c:pt>
                <c:pt idx="11">
                  <c:v>97.981575086771954</c:v>
                </c:pt>
                <c:pt idx="12">
                  <c:v>99.698203824428859</c:v>
                </c:pt>
                <c:pt idx="13">
                  <c:v>100.33290204536327</c:v>
                </c:pt>
                <c:pt idx="14">
                  <c:v>100</c:v>
                </c:pt>
                <c:pt idx="15">
                  <c:v>97.653157941177724</c:v>
                </c:pt>
                <c:pt idx="16">
                  <c:v>96.302065458163881</c:v>
                </c:pt>
                <c:pt idx="17">
                  <c:v>98.920182003910384</c:v>
                </c:pt>
                <c:pt idx="18">
                  <c:v>100.95036613015586</c:v>
                </c:pt>
                <c:pt idx="19">
                  <c:v>103.35161129936623</c:v>
                </c:pt>
                <c:pt idx="20">
                  <c:v>105.88258618855542</c:v>
                </c:pt>
                <c:pt idx="21" formatCode="General">
                  <c:v>107.29101804970912</c:v>
                </c:pt>
              </c:numCache>
            </c:numRef>
          </c:val>
        </c:ser>
        <c:ser>
          <c:idx val="4"/>
          <c:order val="2"/>
          <c:tx>
            <c:strRef>
              <c:f>Tabelle1!$A$7</c:f>
              <c:strCache>
                <c:ptCount val="1"/>
                <c:pt idx="0">
                  <c:v>EU-15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strRef>
              <c:f>Tabelle1!$B$1:$Y$1</c:f>
              <c:strCache>
                <c:ptCount val="24"/>
                <c:pt idx="0">
                  <c:v>2005Q1</c:v>
                </c:pt>
                <c:pt idx="1">
                  <c:v>2005Q2</c:v>
                </c:pt>
                <c:pt idx="2">
                  <c:v>2005Q3</c:v>
                </c:pt>
                <c:pt idx="3">
                  <c:v>2005Q4</c:v>
                </c:pt>
                <c:pt idx="4">
                  <c:v>2006Q1</c:v>
                </c:pt>
                <c:pt idx="5">
                  <c:v>2006Q2</c:v>
                </c:pt>
                <c:pt idx="6">
                  <c:v>2006Q3</c:v>
                </c:pt>
                <c:pt idx="7">
                  <c:v>2006Q4</c:v>
                </c:pt>
                <c:pt idx="8">
                  <c:v>2007Q1</c:v>
                </c:pt>
                <c:pt idx="9">
                  <c:v>2007Q2</c:v>
                </c:pt>
                <c:pt idx="10">
                  <c:v>2007Q3</c:v>
                </c:pt>
                <c:pt idx="11">
                  <c:v>2007Q4</c:v>
                </c:pt>
                <c:pt idx="12">
                  <c:v>2008Q1</c:v>
                </c:pt>
                <c:pt idx="13">
                  <c:v>2008Q2</c:v>
                </c:pt>
                <c:pt idx="14">
                  <c:v>2008Q3</c:v>
                </c:pt>
                <c:pt idx="15">
                  <c:v>2008Q4</c:v>
                </c:pt>
                <c:pt idx="16">
                  <c:v>2009Q1</c:v>
                </c:pt>
                <c:pt idx="17">
                  <c:v>2009Q2</c:v>
                </c:pt>
                <c:pt idx="18">
                  <c:v>2009Q3</c:v>
                </c:pt>
                <c:pt idx="19">
                  <c:v>2009Q4</c:v>
                </c:pt>
                <c:pt idx="20">
                  <c:v>2010Q1</c:v>
                </c:pt>
                <c:pt idx="21">
                  <c:v>2010Q2</c:v>
                </c:pt>
                <c:pt idx="22">
                  <c:v>2010Q3</c:v>
                </c:pt>
                <c:pt idx="23">
                  <c:v>2010Q4</c:v>
                </c:pt>
              </c:strCache>
            </c:strRef>
          </c:cat>
          <c:val>
            <c:numRef>
              <c:f>Tabelle1!$B$7:$Y$7</c:f>
              <c:numCache>
                <c:formatCode>0.0</c:formatCode>
                <c:ptCount val="24"/>
                <c:pt idx="0">
                  <c:v>93.228813606544279</c:v>
                </c:pt>
                <c:pt idx="1">
                  <c:v>93.934253789085957</c:v>
                </c:pt>
                <c:pt idx="2">
                  <c:v>94.473250319247299</c:v>
                </c:pt>
                <c:pt idx="3">
                  <c:v>95.011164019179802</c:v>
                </c:pt>
                <c:pt idx="4">
                  <c:v>95.893449347395233</c:v>
                </c:pt>
                <c:pt idx="5">
                  <c:v>96.834883288882637</c:v>
                </c:pt>
                <c:pt idx="6">
                  <c:v>97.399085261380407</c:v>
                </c:pt>
                <c:pt idx="7">
                  <c:v>98.246040289425522</c:v>
                </c:pt>
                <c:pt idx="8">
                  <c:v>99.099994194607291</c:v>
                </c:pt>
                <c:pt idx="9">
                  <c:v>99.48058530846771</c:v>
                </c:pt>
                <c:pt idx="10">
                  <c:v>100.04613884278393</c:v>
                </c:pt>
                <c:pt idx="11">
                  <c:v>100.43259858033053</c:v>
                </c:pt>
                <c:pt idx="12">
                  <c:v>101.01676572916622</c:v>
                </c:pt>
                <c:pt idx="13">
                  <c:v>100.6261090364987</c:v>
                </c:pt>
                <c:pt idx="14">
                  <c:v>100</c:v>
                </c:pt>
                <c:pt idx="15">
                  <c:v>98.035710397292348</c:v>
                </c:pt>
                <c:pt idx="16">
                  <c:v>95.724239340415693</c:v>
                </c:pt>
                <c:pt idx="17">
                  <c:v>95.448884307454236</c:v>
                </c:pt>
                <c:pt idx="18">
                  <c:v>95.703175526108282</c:v>
                </c:pt>
                <c:pt idx="19">
                  <c:v>95.926866910956818</c:v>
                </c:pt>
                <c:pt idx="20">
                  <c:v>96.335299407893416</c:v>
                </c:pt>
                <c:pt idx="21">
                  <c:v>97.335640894608957</c:v>
                </c:pt>
                <c:pt idx="22" formatCode="General">
                  <c:v>97.768686043610643</c:v>
                </c:pt>
                <c:pt idx="23" formatCode="General">
                  <c:v>97.930102834489759</c:v>
                </c:pt>
              </c:numCache>
            </c:numRef>
          </c:val>
        </c:ser>
        <c:ser>
          <c:idx val="1"/>
          <c:order val="3"/>
          <c:tx>
            <c:strRef>
              <c:f>Tabelle1!$A$5</c:f>
              <c:strCache>
                <c:ptCount val="1"/>
                <c:pt idx="0">
                  <c:v>EU-COH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strRef>
              <c:f>Tabelle1!$B$1:$Y$1</c:f>
              <c:strCache>
                <c:ptCount val="24"/>
                <c:pt idx="0">
                  <c:v>2005Q1</c:v>
                </c:pt>
                <c:pt idx="1">
                  <c:v>2005Q2</c:v>
                </c:pt>
                <c:pt idx="2">
                  <c:v>2005Q3</c:v>
                </c:pt>
                <c:pt idx="3">
                  <c:v>2005Q4</c:v>
                </c:pt>
                <c:pt idx="4">
                  <c:v>2006Q1</c:v>
                </c:pt>
                <c:pt idx="5">
                  <c:v>2006Q2</c:v>
                </c:pt>
                <c:pt idx="6">
                  <c:v>2006Q3</c:v>
                </c:pt>
                <c:pt idx="7">
                  <c:v>2006Q4</c:v>
                </c:pt>
                <c:pt idx="8">
                  <c:v>2007Q1</c:v>
                </c:pt>
                <c:pt idx="9">
                  <c:v>2007Q2</c:v>
                </c:pt>
                <c:pt idx="10">
                  <c:v>2007Q3</c:v>
                </c:pt>
                <c:pt idx="11">
                  <c:v>2007Q4</c:v>
                </c:pt>
                <c:pt idx="12">
                  <c:v>2008Q1</c:v>
                </c:pt>
                <c:pt idx="13">
                  <c:v>2008Q2</c:v>
                </c:pt>
                <c:pt idx="14">
                  <c:v>2008Q3</c:v>
                </c:pt>
                <c:pt idx="15">
                  <c:v>2008Q4</c:v>
                </c:pt>
                <c:pt idx="16">
                  <c:v>2009Q1</c:v>
                </c:pt>
                <c:pt idx="17">
                  <c:v>2009Q2</c:v>
                </c:pt>
                <c:pt idx="18">
                  <c:v>2009Q3</c:v>
                </c:pt>
                <c:pt idx="19">
                  <c:v>2009Q4</c:v>
                </c:pt>
                <c:pt idx="20">
                  <c:v>2010Q1</c:v>
                </c:pt>
                <c:pt idx="21">
                  <c:v>2010Q2</c:v>
                </c:pt>
                <c:pt idx="22">
                  <c:v>2010Q3</c:v>
                </c:pt>
                <c:pt idx="23">
                  <c:v>2010Q4</c:v>
                </c:pt>
              </c:strCache>
            </c:strRef>
          </c:cat>
          <c:val>
            <c:numRef>
              <c:f>Tabelle1!$B$5:$Y$5</c:f>
              <c:numCache>
                <c:formatCode>General</c:formatCode>
                <c:ptCount val="24"/>
                <c:pt idx="0">
                  <c:v>91.21201171384044</c:v>
                </c:pt>
                <c:pt idx="1">
                  <c:v>92.228740385098789</c:v>
                </c:pt>
                <c:pt idx="2">
                  <c:v>92.736287768337561</c:v>
                </c:pt>
                <c:pt idx="3">
                  <c:v>93.766119099090162</c:v>
                </c:pt>
                <c:pt idx="4">
                  <c:v>94.783853250213696</c:v>
                </c:pt>
                <c:pt idx="5">
                  <c:v>95.732460660600296</c:v>
                </c:pt>
                <c:pt idx="6">
                  <c:v>96.645185008295215</c:v>
                </c:pt>
                <c:pt idx="7">
                  <c:v>97.389711427278684</c:v>
                </c:pt>
                <c:pt idx="8">
                  <c:v>98.972493841435849</c:v>
                </c:pt>
                <c:pt idx="9">
                  <c:v>99.378487758282489</c:v>
                </c:pt>
                <c:pt idx="10">
                  <c:v>99.841636921220697</c:v>
                </c:pt>
                <c:pt idx="11">
                  <c:v>100.90144412045645</c:v>
                </c:pt>
                <c:pt idx="12">
                  <c:v>100.92287341008483</c:v>
                </c:pt>
                <c:pt idx="13">
                  <c:v>100.69264994218486</c:v>
                </c:pt>
                <c:pt idx="14">
                  <c:v>100</c:v>
                </c:pt>
                <c:pt idx="15">
                  <c:v>98.659506812125926</c:v>
                </c:pt>
                <c:pt idx="16">
                  <c:v>97.015830023628666</c:v>
                </c:pt>
                <c:pt idx="17">
                  <c:v>96.339487708008619</c:v>
                </c:pt>
                <c:pt idx="18">
                  <c:v>96.027726107284565</c:v>
                </c:pt>
                <c:pt idx="19">
                  <c:v>95.584655120406239</c:v>
                </c:pt>
                <c:pt idx="20">
                  <c:v>95.847148207732161</c:v>
                </c:pt>
                <c:pt idx="21">
                  <c:v>95.698022975214911</c:v>
                </c:pt>
                <c:pt idx="22">
                  <c:v>95.609729274546282</c:v>
                </c:pt>
              </c:numCache>
            </c:numRef>
          </c:val>
        </c:ser>
        <c:ser>
          <c:idx val="0"/>
          <c:order val="4"/>
          <c:tx>
            <c:strRef>
              <c:f>Tabelle1!$A$2</c:f>
              <c:strCache>
                <c:ptCount val="1"/>
                <c:pt idx="0">
                  <c:v>CE-5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strRef>
              <c:f>Tabelle1!$B$1:$Y$1</c:f>
              <c:strCache>
                <c:ptCount val="24"/>
                <c:pt idx="0">
                  <c:v>2005Q1</c:v>
                </c:pt>
                <c:pt idx="1">
                  <c:v>2005Q2</c:v>
                </c:pt>
                <c:pt idx="2">
                  <c:v>2005Q3</c:v>
                </c:pt>
                <c:pt idx="3">
                  <c:v>2005Q4</c:v>
                </c:pt>
                <c:pt idx="4">
                  <c:v>2006Q1</c:v>
                </c:pt>
                <c:pt idx="5">
                  <c:v>2006Q2</c:v>
                </c:pt>
                <c:pt idx="6">
                  <c:v>2006Q3</c:v>
                </c:pt>
                <c:pt idx="7">
                  <c:v>2006Q4</c:v>
                </c:pt>
                <c:pt idx="8">
                  <c:v>2007Q1</c:v>
                </c:pt>
                <c:pt idx="9">
                  <c:v>2007Q2</c:v>
                </c:pt>
                <c:pt idx="10">
                  <c:v>2007Q3</c:v>
                </c:pt>
                <c:pt idx="11">
                  <c:v>2007Q4</c:v>
                </c:pt>
                <c:pt idx="12">
                  <c:v>2008Q1</c:v>
                </c:pt>
                <c:pt idx="13">
                  <c:v>2008Q2</c:v>
                </c:pt>
                <c:pt idx="14">
                  <c:v>2008Q3</c:v>
                </c:pt>
                <c:pt idx="15">
                  <c:v>2008Q4</c:v>
                </c:pt>
                <c:pt idx="16">
                  <c:v>2009Q1</c:v>
                </c:pt>
                <c:pt idx="17">
                  <c:v>2009Q2</c:v>
                </c:pt>
                <c:pt idx="18">
                  <c:v>2009Q3</c:v>
                </c:pt>
                <c:pt idx="19">
                  <c:v>2009Q4</c:v>
                </c:pt>
                <c:pt idx="20">
                  <c:v>2010Q1</c:v>
                </c:pt>
                <c:pt idx="21">
                  <c:v>2010Q2</c:v>
                </c:pt>
                <c:pt idx="22">
                  <c:v>2010Q3</c:v>
                </c:pt>
                <c:pt idx="23">
                  <c:v>2010Q4</c:v>
                </c:pt>
              </c:strCache>
            </c:strRef>
          </c:cat>
          <c:val>
            <c:numRef>
              <c:f>Tabelle1!$B$2:$Y$2</c:f>
              <c:numCache>
                <c:formatCode>General</c:formatCode>
                <c:ptCount val="24"/>
                <c:pt idx="0">
                  <c:v>83.572040497789374</c:v>
                </c:pt>
                <c:pt idx="1">
                  <c:v>84.420941628931203</c:v>
                </c:pt>
                <c:pt idx="2">
                  <c:v>85.648482674101388</c:v>
                </c:pt>
                <c:pt idx="3">
                  <c:v>86.729496694759348</c:v>
                </c:pt>
                <c:pt idx="4">
                  <c:v>88.138855312107438</c:v>
                </c:pt>
                <c:pt idx="5">
                  <c:v>89.58216326865913</c:v>
                </c:pt>
                <c:pt idx="6">
                  <c:v>91.065539828023518</c:v>
                </c:pt>
                <c:pt idx="7">
                  <c:v>92.356285321982213</c:v>
                </c:pt>
                <c:pt idx="8">
                  <c:v>93.805461065556514</c:v>
                </c:pt>
                <c:pt idx="9">
                  <c:v>95.002489618208273</c:v>
                </c:pt>
                <c:pt idx="10">
                  <c:v>96.214439115003586</c:v>
                </c:pt>
                <c:pt idx="11">
                  <c:v>98.026411747644858</c:v>
                </c:pt>
                <c:pt idx="12">
                  <c:v>98.976490292165479</c:v>
                </c:pt>
                <c:pt idx="13">
                  <c:v>99.580285576811818</c:v>
                </c:pt>
                <c:pt idx="14">
                  <c:v>100</c:v>
                </c:pt>
                <c:pt idx="15">
                  <c:v>99.162666791846121</c:v>
                </c:pt>
                <c:pt idx="16">
                  <c:v>97.361926780077169</c:v>
                </c:pt>
                <c:pt idx="17">
                  <c:v>97.455140768210697</c:v>
                </c:pt>
                <c:pt idx="18">
                  <c:v>97.75372730214238</c:v>
                </c:pt>
                <c:pt idx="19">
                  <c:v>98.76139398501553</c:v>
                </c:pt>
                <c:pt idx="20">
                  <c:v>99.445577951874085</c:v>
                </c:pt>
                <c:pt idx="21">
                  <c:v>100.35508494040835</c:v>
                </c:pt>
                <c:pt idx="22">
                  <c:v>101.36551786573489</c:v>
                </c:pt>
                <c:pt idx="23">
                  <c:v>102.02069819959519</c:v>
                </c:pt>
              </c:numCache>
            </c:numRef>
          </c:val>
        </c:ser>
        <c:ser>
          <c:idx val="2"/>
          <c:order val="5"/>
          <c:tx>
            <c:strRef>
              <c:f>Tabelle1!$A$4</c:f>
              <c:strCache>
                <c:ptCount val="1"/>
                <c:pt idx="0">
                  <c:v>SEE-2 + HR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cat>
            <c:strRef>
              <c:f>Tabelle1!$B$1:$Y$1</c:f>
              <c:strCache>
                <c:ptCount val="24"/>
                <c:pt idx="0">
                  <c:v>2005Q1</c:v>
                </c:pt>
                <c:pt idx="1">
                  <c:v>2005Q2</c:v>
                </c:pt>
                <c:pt idx="2">
                  <c:v>2005Q3</c:v>
                </c:pt>
                <c:pt idx="3">
                  <c:v>2005Q4</c:v>
                </c:pt>
                <c:pt idx="4">
                  <c:v>2006Q1</c:v>
                </c:pt>
                <c:pt idx="5">
                  <c:v>2006Q2</c:v>
                </c:pt>
                <c:pt idx="6">
                  <c:v>2006Q3</c:v>
                </c:pt>
                <c:pt idx="7">
                  <c:v>2006Q4</c:v>
                </c:pt>
                <c:pt idx="8">
                  <c:v>2007Q1</c:v>
                </c:pt>
                <c:pt idx="9">
                  <c:v>2007Q2</c:v>
                </c:pt>
                <c:pt idx="10">
                  <c:v>2007Q3</c:v>
                </c:pt>
                <c:pt idx="11">
                  <c:v>2007Q4</c:v>
                </c:pt>
                <c:pt idx="12">
                  <c:v>2008Q1</c:v>
                </c:pt>
                <c:pt idx="13">
                  <c:v>2008Q2</c:v>
                </c:pt>
                <c:pt idx="14">
                  <c:v>2008Q3</c:v>
                </c:pt>
                <c:pt idx="15">
                  <c:v>2008Q4</c:v>
                </c:pt>
                <c:pt idx="16">
                  <c:v>2009Q1</c:v>
                </c:pt>
                <c:pt idx="17">
                  <c:v>2009Q2</c:v>
                </c:pt>
                <c:pt idx="18">
                  <c:v>2009Q3</c:v>
                </c:pt>
                <c:pt idx="19">
                  <c:v>2009Q4</c:v>
                </c:pt>
                <c:pt idx="20">
                  <c:v>2010Q1</c:v>
                </c:pt>
                <c:pt idx="21">
                  <c:v>2010Q2</c:v>
                </c:pt>
                <c:pt idx="22">
                  <c:v>2010Q3</c:v>
                </c:pt>
                <c:pt idx="23">
                  <c:v>2010Q4</c:v>
                </c:pt>
              </c:strCache>
            </c:strRef>
          </c:cat>
          <c:val>
            <c:numRef>
              <c:f>Tabelle1!$B$4:$Y$4</c:f>
              <c:numCache>
                <c:formatCode>General</c:formatCode>
                <c:ptCount val="24"/>
                <c:pt idx="0">
                  <c:v>81.402559704446503</c:v>
                </c:pt>
                <c:pt idx="1">
                  <c:v>82.45975722390817</c:v>
                </c:pt>
                <c:pt idx="2">
                  <c:v>83.349716321414448</c:v>
                </c:pt>
                <c:pt idx="3">
                  <c:v>84.876632801160937</c:v>
                </c:pt>
                <c:pt idx="4">
                  <c:v>86.636759466948163</c:v>
                </c:pt>
                <c:pt idx="5">
                  <c:v>87.803799973611248</c:v>
                </c:pt>
                <c:pt idx="6">
                  <c:v>89.206359678057794</c:v>
                </c:pt>
                <c:pt idx="7">
                  <c:v>90.825966486343873</c:v>
                </c:pt>
                <c:pt idx="8">
                  <c:v>92.209724238026112</c:v>
                </c:pt>
                <c:pt idx="9">
                  <c:v>93.29430003958305</c:v>
                </c:pt>
                <c:pt idx="10">
                  <c:v>94.17238421955382</c:v>
                </c:pt>
                <c:pt idx="11">
                  <c:v>96.332959493336844</c:v>
                </c:pt>
                <c:pt idx="12">
                  <c:v>98.677266130096228</c:v>
                </c:pt>
                <c:pt idx="13">
                  <c:v>99.951840612217993</c:v>
                </c:pt>
                <c:pt idx="14">
                  <c:v>100</c:v>
                </c:pt>
                <c:pt idx="15">
                  <c:v>98.673637683071618</c:v>
                </c:pt>
                <c:pt idx="16">
                  <c:v>93.853080881382752</c:v>
                </c:pt>
                <c:pt idx="17">
                  <c:v>92.974996701411811</c:v>
                </c:pt>
                <c:pt idx="18">
                  <c:v>93.207547169811335</c:v>
                </c:pt>
                <c:pt idx="19">
                  <c:v>92.510555482253594</c:v>
                </c:pt>
                <c:pt idx="20">
                  <c:v>92.107468003694265</c:v>
                </c:pt>
                <c:pt idx="21">
                  <c:v>92.227536614329068</c:v>
                </c:pt>
                <c:pt idx="22">
                  <c:v>92.130558121124039</c:v>
                </c:pt>
              </c:numCache>
            </c:numRef>
          </c:val>
        </c:ser>
        <c:ser>
          <c:idx val="3"/>
          <c:order val="6"/>
          <c:tx>
            <c:strRef>
              <c:f>Tabelle1!$A$3</c:f>
              <c:strCache>
                <c:ptCount val="1"/>
                <c:pt idx="0">
                  <c:v>B3</c:v>
                </c:pt>
              </c:strCache>
            </c:strRef>
          </c:tx>
          <c:spPr>
            <a:ln>
              <a:solidFill>
                <a:schemeClr val="accent5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Tabelle1!$B$1:$Y$1</c:f>
              <c:strCache>
                <c:ptCount val="24"/>
                <c:pt idx="0">
                  <c:v>2005Q1</c:v>
                </c:pt>
                <c:pt idx="1">
                  <c:v>2005Q2</c:v>
                </c:pt>
                <c:pt idx="2">
                  <c:v>2005Q3</c:v>
                </c:pt>
                <c:pt idx="3">
                  <c:v>2005Q4</c:v>
                </c:pt>
                <c:pt idx="4">
                  <c:v>2006Q1</c:v>
                </c:pt>
                <c:pt idx="5">
                  <c:v>2006Q2</c:v>
                </c:pt>
                <c:pt idx="6">
                  <c:v>2006Q3</c:v>
                </c:pt>
                <c:pt idx="7">
                  <c:v>2006Q4</c:v>
                </c:pt>
                <c:pt idx="8">
                  <c:v>2007Q1</c:v>
                </c:pt>
                <c:pt idx="9">
                  <c:v>2007Q2</c:v>
                </c:pt>
                <c:pt idx="10">
                  <c:v>2007Q3</c:v>
                </c:pt>
                <c:pt idx="11">
                  <c:v>2007Q4</c:v>
                </c:pt>
                <c:pt idx="12">
                  <c:v>2008Q1</c:v>
                </c:pt>
                <c:pt idx="13">
                  <c:v>2008Q2</c:v>
                </c:pt>
                <c:pt idx="14">
                  <c:v>2008Q3</c:v>
                </c:pt>
                <c:pt idx="15">
                  <c:v>2008Q4</c:v>
                </c:pt>
                <c:pt idx="16">
                  <c:v>2009Q1</c:v>
                </c:pt>
                <c:pt idx="17">
                  <c:v>2009Q2</c:v>
                </c:pt>
                <c:pt idx="18">
                  <c:v>2009Q3</c:v>
                </c:pt>
                <c:pt idx="19">
                  <c:v>2009Q4</c:v>
                </c:pt>
                <c:pt idx="20">
                  <c:v>2010Q1</c:v>
                </c:pt>
                <c:pt idx="21">
                  <c:v>2010Q2</c:v>
                </c:pt>
                <c:pt idx="22">
                  <c:v>2010Q3</c:v>
                </c:pt>
                <c:pt idx="23">
                  <c:v>2010Q4</c:v>
                </c:pt>
              </c:strCache>
            </c:strRef>
          </c:cat>
          <c:val>
            <c:numRef>
              <c:f>Tabelle1!$B$3:$Y$3</c:f>
              <c:numCache>
                <c:formatCode>General</c:formatCode>
                <c:ptCount val="24"/>
                <c:pt idx="0">
                  <c:v>81.984472767425288</c:v>
                </c:pt>
                <c:pt idx="1">
                  <c:v>83.579138384106358</c:v>
                </c:pt>
                <c:pt idx="2">
                  <c:v>85.552997166750671</c:v>
                </c:pt>
                <c:pt idx="3">
                  <c:v>88.175678567454128</c:v>
                </c:pt>
                <c:pt idx="4">
                  <c:v>89.819990241981728</c:v>
                </c:pt>
                <c:pt idx="5">
                  <c:v>92.064334443236561</c:v>
                </c:pt>
                <c:pt idx="6">
                  <c:v>94.230785691663741</c:v>
                </c:pt>
                <c:pt idx="7">
                  <c:v>96.565006376950365</c:v>
                </c:pt>
                <c:pt idx="8">
                  <c:v>98.478947503573508</c:v>
                </c:pt>
                <c:pt idx="9">
                  <c:v>100.81573608840409</c:v>
                </c:pt>
                <c:pt idx="10">
                  <c:v>103.14310904157429</c:v>
                </c:pt>
                <c:pt idx="11">
                  <c:v>104.09494380579832</c:v>
                </c:pt>
                <c:pt idx="12">
                  <c:v>102.63637686493705</c:v>
                </c:pt>
                <c:pt idx="13">
                  <c:v>101.81379304441609</c:v>
                </c:pt>
                <c:pt idx="14">
                  <c:v>100</c:v>
                </c:pt>
                <c:pt idx="15">
                  <c:v>97.21810882758254</c:v>
                </c:pt>
                <c:pt idx="16">
                  <c:v>87.086033194381358</c:v>
                </c:pt>
                <c:pt idx="17">
                  <c:v>84.976075735917206</c:v>
                </c:pt>
                <c:pt idx="18">
                  <c:v>83.721228825528343</c:v>
                </c:pt>
                <c:pt idx="19">
                  <c:v>83.588554015766888</c:v>
                </c:pt>
                <c:pt idx="20">
                  <c:v>84.369195477072921</c:v>
                </c:pt>
                <c:pt idx="21">
                  <c:v>85.269672250421408</c:v>
                </c:pt>
                <c:pt idx="22">
                  <c:v>85.95187756254964</c:v>
                </c:pt>
              </c:numCache>
            </c:numRef>
          </c:val>
        </c:ser>
        <c:ser>
          <c:idx val="7"/>
          <c:order val="7"/>
          <c:tx>
            <c:strRef>
              <c:f>Tabelle1!$A$6</c:f>
              <c:strCache>
                <c:ptCount val="1"/>
                <c:pt idx="0">
                  <c:v>MENA-6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val>
            <c:numRef>
              <c:f>Tabelle1!$B$6:$Y$6</c:f>
              <c:numCache>
                <c:formatCode>0.0</c:formatCode>
                <c:ptCount val="24"/>
                <c:pt idx="0">
                  <c:v>79.394418780336792</c:v>
                </c:pt>
                <c:pt idx="1">
                  <c:v>80.900258060215506</c:v>
                </c:pt>
                <c:pt idx="2">
                  <c:v>82.004550876632209</c:v>
                </c:pt>
                <c:pt idx="3">
                  <c:v>83.518976106226674</c:v>
                </c:pt>
                <c:pt idx="4">
                  <c:v>85.162574330739659</c:v>
                </c:pt>
                <c:pt idx="5">
                  <c:v>86.912010589470796</c:v>
                </c:pt>
                <c:pt idx="6">
                  <c:v>88.171899707238069</c:v>
                </c:pt>
                <c:pt idx="7">
                  <c:v>88.696051485958392</c:v>
                </c:pt>
                <c:pt idx="8">
                  <c:v>90.031595794525856</c:v>
                </c:pt>
                <c:pt idx="9">
                  <c:v>91.243924425928611</c:v>
                </c:pt>
                <c:pt idx="10">
                  <c:v>93.33743048449665</c:v>
                </c:pt>
                <c:pt idx="11">
                  <c:v>94.670117358752577</c:v>
                </c:pt>
                <c:pt idx="12">
                  <c:v>96.915151613802621</c:v>
                </c:pt>
                <c:pt idx="13">
                  <c:v>98.587448516238368</c:v>
                </c:pt>
                <c:pt idx="14">
                  <c:v>100</c:v>
                </c:pt>
                <c:pt idx="15">
                  <c:v>100.14504566803998</c:v>
                </c:pt>
                <c:pt idx="16">
                  <c:v>101.18323499447717</c:v>
                </c:pt>
                <c:pt idx="17">
                  <c:v>102.38434958744709</c:v>
                </c:pt>
                <c:pt idx="18">
                  <c:v>104.05889623208412</c:v>
                </c:pt>
                <c:pt idx="19">
                  <c:v>100.13532498657078</c:v>
                </c:pt>
              </c:numCache>
            </c:numRef>
          </c:val>
        </c:ser>
        <c:marker val="1"/>
        <c:axId val="161569792"/>
        <c:axId val="161720192"/>
      </c:lineChart>
      <c:catAx>
        <c:axId val="161569792"/>
        <c:scaling>
          <c:orientation val="minMax"/>
        </c:scaling>
        <c:axPos val="b"/>
        <c:numFmt formatCode="General" sourceLinked="1"/>
        <c:tickLblPos val="low"/>
        <c:txPr>
          <a:bodyPr rot="-5400000" vert="horz"/>
          <a:lstStyle/>
          <a:p>
            <a:pPr>
              <a:defRPr lang="en-GB"/>
            </a:pPr>
            <a:endParaRPr lang="en-US"/>
          </a:p>
        </c:txPr>
        <c:crossAx val="161720192"/>
        <c:crosses val="autoZero"/>
        <c:auto val="1"/>
        <c:lblAlgn val="ctr"/>
        <c:lblOffset val="100"/>
        <c:tickLblSkip val="1"/>
        <c:tickMarkSkip val="1"/>
      </c:catAx>
      <c:valAx>
        <c:axId val="161720192"/>
        <c:scaling>
          <c:orientation val="minMax"/>
          <c:max val="110"/>
          <c:min val="80"/>
        </c:scaling>
        <c:axPos val="l"/>
        <c:majorGridlines/>
        <c:numFmt formatCode="0.0" sourceLinked="0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161569792"/>
        <c:crosses val="autoZero"/>
        <c:crossBetween val="between"/>
      </c:valAx>
      <c:spPr>
        <a:noFill/>
        <a:ln w="24282">
          <a:noFill/>
        </a:ln>
      </c:spPr>
    </c:plotArea>
    <c:legend>
      <c:legendPos val="r"/>
      <c:layout>
        <c:manualLayout>
          <c:xMode val="edge"/>
          <c:yMode val="edge"/>
          <c:x val="3.3347919876032514E-2"/>
          <c:y val="2.4518455684587534E-2"/>
          <c:w val="0.89443542561134859"/>
          <c:h val="0.16376282156862834"/>
        </c:manualLayout>
      </c:layout>
      <c:txPr>
        <a:bodyPr/>
        <a:lstStyle/>
        <a:p>
          <a:pPr>
            <a:defRPr lang="en-GB"/>
          </a:pPr>
          <a:endParaRPr lang="en-US"/>
        </a:p>
      </c:txPr>
    </c:legend>
    <c:plotVisOnly val="1"/>
    <c:dispBlanksAs val="gap"/>
  </c:chart>
  <c:txPr>
    <a:bodyPr/>
    <a:lstStyle/>
    <a:p>
      <a:pPr>
        <a:defRPr sz="1338"/>
      </a:pPr>
      <a:endParaRPr lang="en-US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>
        <c:manualLayout>
          <c:layoutTarget val="inner"/>
          <c:xMode val="edge"/>
          <c:yMode val="edge"/>
          <c:x val="0.12440787713742008"/>
          <c:y val="0.21171632883195682"/>
          <c:w val="0.83782666663466054"/>
          <c:h val="0.65597137540219796"/>
        </c:manualLayout>
      </c:layout>
      <c:barChart>
        <c:barDir val="col"/>
        <c:grouping val="clustered"/>
        <c:ser>
          <c:idx val="0"/>
          <c:order val="0"/>
          <c:tx>
            <c:strRef>
              <c:f>Tabelle1!$A$2</c:f>
              <c:strCache>
                <c:ptCount val="1"/>
                <c:pt idx="0">
                  <c:v>LATAM-8</c:v>
                </c:pt>
              </c:strCache>
            </c:strRef>
          </c:tx>
          <c:spPr>
            <a:ln>
              <a:noFill/>
            </a:ln>
          </c:spPr>
          <c:cat>
            <c:strRef>
              <c:f>Tabelle1!$B$1:$F$1</c:f>
              <c:strCache>
                <c:ptCount val="1"/>
                <c:pt idx="0">
                  <c:v>Exports plus Imports</c:v>
                </c:pt>
              </c:strCache>
            </c:strRef>
          </c:cat>
          <c:val>
            <c:numRef>
              <c:f>Tabelle1!$B$2:$F$2</c:f>
              <c:numCache>
                <c:formatCode>0.00</c:formatCode>
                <c:ptCount val="1"/>
                <c:pt idx="0">
                  <c:v>42.448582490188485</c:v>
                </c:pt>
              </c:numCache>
            </c:numRef>
          </c:val>
        </c:ser>
        <c:ser>
          <c:idx val="1"/>
          <c:order val="1"/>
          <c:tx>
            <c:strRef>
              <c:f>Tabelle1!$A$3</c:f>
              <c:strCache>
                <c:ptCount val="1"/>
                <c:pt idx="0">
                  <c:v>ASIA-6</c:v>
                </c:pt>
              </c:strCache>
            </c:strRef>
          </c:tx>
          <c:spPr>
            <a:solidFill>
              <a:srgbClr val="9933FF"/>
            </a:solidFill>
            <a:ln>
              <a:noFill/>
            </a:ln>
          </c:spPr>
          <c:cat>
            <c:strRef>
              <c:f>Tabelle1!$B$1:$F$1</c:f>
              <c:strCache>
                <c:ptCount val="1"/>
                <c:pt idx="0">
                  <c:v>Exports plus Imports</c:v>
                </c:pt>
              </c:strCache>
            </c:strRef>
          </c:cat>
          <c:val>
            <c:numRef>
              <c:f>Tabelle1!$B$3:$F$3</c:f>
              <c:numCache>
                <c:formatCode>0.00</c:formatCode>
                <c:ptCount val="1"/>
                <c:pt idx="0">
                  <c:v>95.089570739205598</c:v>
                </c:pt>
              </c:numCache>
            </c:numRef>
          </c:val>
        </c:ser>
        <c:ser>
          <c:idx val="2"/>
          <c:order val="2"/>
          <c:tx>
            <c:strRef>
              <c:f>Tabelle1!$A$4</c:f>
              <c:strCache>
                <c:ptCount val="1"/>
                <c:pt idx="0">
                  <c:v>MENA-6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cat>
            <c:strRef>
              <c:f>Tabelle1!$B$1:$F$1</c:f>
              <c:strCache>
                <c:ptCount val="1"/>
                <c:pt idx="0">
                  <c:v>Exports plus Imports</c:v>
                </c:pt>
              </c:strCache>
            </c:strRef>
          </c:cat>
          <c:val>
            <c:numRef>
              <c:f>Tabelle1!$B$4:$F$4</c:f>
              <c:numCache>
                <c:formatCode>0.00</c:formatCode>
                <c:ptCount val="1"/>
                <c:pt idx="0">
                  <c:v>90.172364046724994</c:v>
                </c:pt>
              </c:numCache>
            </c:numRef>
          </c:val>
        </c:ser>
        <c:ser>
          <c:idx val="3"/>
          <c:order val="3"/>
          <c:tx>
            <c:strRef>
              <c:f>Tabelle1!$A$5</c:f>
              <c:strCache>
                <c:ptCount val="1"/>
                <c:pt idx="0">
                  <c:v>EU-COH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B0F0"/>
              </a:solidFill>
            </a:ln>
          </c:spPr>
          <c:cat>
            <c:strRef>
              <c:f>Tabelle1!$B$1:$F$1</c:f>
              <c:strCache>
                <c:ptCount val="1"/>
                <c:pt idx="0">
                  <c:v>Exports plus Imports</c:v>
                </c:pt>
              </c:strCache>
            </c:strRef>
          </c:cat>
          <c:val>
            <c:numRef>
              <c:f>Tabelle1!$B$5:$F$5</c:f>
              <c:numCache>
                <c:formatCode>0.00</c:formatCode>
                <c:ptCount val="1"/>
                <c:pt idx="0">
                  <c:v>71.601595034423454</c:v>
                </c:pt>
              </c:numCache>
            </c:numRef>
          </c:val>
        </c:ser>
        <c:ser>
          <c:idx val="4"/>
          <c:order val="4"/>
          <c:tx>
            <c:strRef>
              <c:f>Tabelle1!$A$6</c:f>
              <c:strCache>
                <c:ptCount val="1"/>
                <c:pt idx="0">
                  <c:v>CE-5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cat>
            <c:strRef>
              <c:f>Tabelle1!$B$1:$F$1</c:f>
              <c:strCache>
                <c:ptCount val="1"/>
                <c:pt idx="0">
                  <c:v>Exports plus Imports</c:v>
                </c:pt>
              </c:strCache>
            </c:strRef>
          </c:cat>
          <c:val>
            <c:numRef>
              <c:f>Tabelle1!$B$6:$F$6</c:f>
              <c:numCache>
                <c:formatCode>0.00</c:formatCode>
                <c:ptCount val="1"/>
                <c:pt idx="0">
                  <c:v>121.96498045431601</c:v>
                </c:pt>
              </c:numCache>
            </c:numRef>
          </c:val>
        </c:ser>
        <c:ser>
          <c:idx val="5"/>
          <c:order val="5"/>
          <c:tx>
            <c:strRef>
              <c:f>Tabelle1!$A$7</c:f>
              <c:strCache>
                <c:ptCount val="1"/>
                <c:pt idx="0">
                  <c:v>SEE-2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</c:spPr>
          <c:cat>
            <c:strRef>
              <c:f>Tabelle1!$B$1:$F$1</c:f>
              <c:strCache>
                <c:ptCount val="1"/>
                <c:pt idx="0">
                  <c:v>Exports plus Imports</c:v>
                </c:pt>
              </c:strCache>
            </c:strRef>
          </c:cat>
          <c:val>
            <c:numRef>
              <c:f>Tabelle1!$B$7:$F$7</c:f>
              <c:numCache>
                <c:formatCode>0.00</c:formatCode>
                <c:ptCount val="1"/>
                <c:pt idx="0">
                  <c:v>88.293745955616473</c:v>
                </c:pt>
              </c:numCache>
            </c:numRef>
          </c:val>
        </c:ser>
        <c:ser>
          <c:idx val="6"/>
          <c:order val="6"/>
          <c:tx>
            <c:strRef>
              <c:f>Tabelle1!$A$8</c:f>
              <c:strCache>
                <c:ptCount val="1"/>
                <c:pt idx="0">
                  <c:v>B-3</c:v>
                </c:pt>
              </c:strCache>
            </c:strRef>
          </c:tx>
          <c:spPr>
            <a:ln>
              <a:noFill/>
            </a:ln>
          </c:spPr>
          <c:cat>
            <c:strRef>
              <c:f>Tabelle1!$B$1:$F$1</c:f>
              <c:strCache>
                <c:ptCount val="1"/>
                <c:pt idx="0">
                  <c:v>Exports plus Imports</c:v>
                </c:pt>
              </c:strCache>
            </c:strRef>
          </c:cat>
          <c:val>
            <c:numRef>
              <c:f>Tabelle1!$B$8:$F$8</c:f>
              <c:numCache>
                <c:formatCode>0.00</c:formatCode>
                <c:ptCount val="1"/>
                <c:pt idx="0">
                  <c:v>123.81193699978792</c:v>
                </c:pt>
              </c:numCache>
            </c:numRef>
          </c:val>
        </c:ser>
        <c:ser>
          <c:idx val="9"/>
          <c:order val="7"/>
          <c:tx>
            <c:strRef>
              <c:f>Tabelle1!$A$9</c:f>
              <c:strCache>
                <c:ptCount val="1"/>
                <c:pt idx="0">
                  <c:v>WB-6</c:v>
                </c:pt>
              </c:strCache>
            </c:strRef>
          </c:tx>
          <c:spPr>
            <a:solidFill>
              <a:srgbClr val="009E47"/>
            </a:solidFill>
            <a:ln>
              <a:noFill/>
            </a:ln>
          </c:spPr>
          <c:cat>
            <c:strRef>
              <c:f>Tabelle1!$B$1:$F$1</c:f>
              <c:strCache>
                <c:ptCount val="1"/>
                <c:pt idx="0">
                  <c:v>Exports plus Imports</c:v>
                </c:pt>
              </c:strCache>
            </c:strRef>
          </c:cat>
          <c:val>
            <c:numRef>
              <c:f>Tabelle1!$B$9:$F$9</c:f>
              <c:numCache>
                <c:formatCode>0.00</c:formatCode>
                <c:ptCount val="1"/>
                <c:pt idx="0">
                  <c:v>94.235981377257858</c:v>
                </c:pt>
              </c:numCache>
            </c:numRef>
          </c:val>
        </c:ser>
        <c:ser>
          <c:idx val="8"/>
          <c:order val="8"/>
          <c:tx>
            <c:strRef>
              <c:f>Tabelle1!$A$11</c:f>
              <c:strCache>
                <c:ptCount val="1"/>
                <c:pt idx="0">
                  <c:v>B-SEE</c:v>
                </c:pt>
              </c:strCache>
            </c:strRef>
          </c:tx>
          <c:spPr>
            <a:solidFill>
              <a:srgbClr val="009E47"/>
            </a:solidFill>
            <a:ln>
              <a:noFill/>
            </a:ln>
          </c:spPr>
          <c:cat>
            <c:strRef>
              <c:f>Tabelle1!$B$1:$F$1</c:f>
              <c:strCache>
                <c:ptCount val="1"/>
                <c:pt idx="0">
                  <c:v>Exports plus Imports</c:v>
                </c:pt>
              </c:strCache>
            </c:strRef>
          </c:cat>
          <c:val>
            <c:numRef>
              <c:f>Tabelle1!$B$11:$F$11</c:f>
            </c:numRef>
          </c:val>
        </c:ser>
        <c:ser>
          <c:idx val="7"/>
          <c:order val="9"/>
          <c:tx>
            <c:strRef>
              <c:f>Tabelle1!$A$10</c:f>
              <c:strCache>
                <c:ptCount val="1"/>
                <c:pt idx="0">
                  <c:v>TR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</c:spPr>
          <c:cat>
            <c:strRef>
              <c:f>Tabelle1!$B$1:$F$1</c:f>
              <c:strCache>
                <c:ptCount val="1"/>
                <c:pt idx="0">
                  <c:v>Exports plus Imports</c:v>
                </c:pt>
              </c:strCache>
            </c:strRef>
          </c:cat>
          <c:val>
            <c:numRef>
              <c:f>Tabelle1!$B$10:$F$10</c:f>
              <c:numCache>
                <c:formatCode>0.00</c:formatCode>
                <c:ptCount val="1"/>
                <c:pt idx="0">
                  <c:v>49.640207972270346</c:v>
                </c:pt>
              </c:numCache>
            </c:numRef>
          </c:val>
        </c:ser>
        <c:gapWidth val="17"/>
        <c:overlap val="-16"/>
        <c:axId val="164453760"/>
        <c:axId val="165423360"/>
      </c:barChart>
      <c:catAx>
        <c:axId val="164453760"/>
        <c:scaling>
          <c:orientation val="minMax"/>
        </c:scaling>
        <c:axPos val="b"/>
        <c:numFmt formatCode="General" sourceLinked="1"/>
        <c:tickLblPos val="low"/>
        <c:txPr>
          <a:bodyPr/>
          <a:lstStyle/>
          <a:p>
            <a:pPr>
              <a:defRPr lang="en-GB"/>
            </a:pPr>
            <a:endParaRPr lang="en-US"/>
          </a:p>
        </c:txPr>
        <c:crossAx val="165423360"/>
        <c:crosses val="autoZero"/>
        <c:auto val="1"/>
        <c:lblAlgn val="ctr"/>
        <c:lblOffset val="100"/>
        <c:tickLblSkip val="2"/>
        <c:tickMarkSkip val="1"/>
      </c:catAx>
      <c:valAx>
        <c:axId val="165423360"/>
        <c:scaling>
          <c:orientation val="minMax"/>
          <c:max val="150"/>
          <c:min val="0"/>
        </c:scaling>
        <c:axPos val="l"/>
        <c:majorGridlines/>
        <c:numFmt formatCode="0.0" sourceLinked="0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164453760"/>
        <c:crosses val="autoZero"/>
        <c:crossBetween val="between"/>
        <c:majorUnit val="50"/>
      </c:valAx>
    </c:plotArea>
    <c:plotVisOnly val="1"/>
    <c:dispBlanksAs val="gap"/>
  </c:chart>
  <c:txPr>
    <a:bodyPr/>
    <a:lstStyle/>
    <a:p>
      <a:pPr>
        <a:defRPr sz="1399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>
        <c:manualLayout>
          <c:layoutTarget val="inner"/>
          <c:xMode val="edge"/>
          <c:yMode val="edge"/>
          <c:x val="0.12440787713742008"/>
          <c:y val="0.21171632883195693"/>
          <c:w val="0.83782666663466077"/>
          <c:h val="0.65597137540219841"/>
        </c:manualLayout>
      </c:layout>
      <c:barChart>
        <c:barDir val="col"/>
        <c:grouping val="clustered"/>
        <c:ser>
          <c:idx val="0"/>
          <c:order val="0"/>
          <c:tx>
            <c:strRef>
              <c:f>Tabelle1!$A$2</c:f>
              <c:strCache>
                <c:ptCount val="1"/>
                <c:pt idx="0">
                  <c:v>LATAM-8</c:v>
                </c:pt>
              </c:strCache>
            </c:strRef>
          </c:tx>
          <c:spPr>
            <a:ln>
              <a:noFill/>
            </a:ln>
          </c:spPr>
          <c:cat>
            <c:strRef>
              <c:f>Tabelle1!$B$1</c:f>
              <c:strCache>
                <c:ptCount val="1"/>
                <c:pt idx="0">
                  <c:v>Assets and liablities </c:v>
                </c:pt>
              </c:strCache>
            </c:strRef>
          </c:cat>
          <c:val>
            <c:numRef>
              <c:f>Tabelle1!$B$2</c:f>
              <c:numCache>
                <c:formatCode>0.00</c:formatCode>
                <c:ptCount val="1"/>
                <c:pt idx="0">
                  <c:v>134.02571101688125</c:v>
                </c:pt>
              </c:numCache>
            </c:numRef>
          </c:val>
        </c:ser>
        <c:ser>
          <c:idx val="1"/>
          <c:order val="1"/>
          <c:tx>
            <c:strRef>
              <c:f>Tabelle1!$A$3</c:f>
              <c:strCache>
                <c:ptCount val="1"/>
                <c:pt idx="0">
                  <c:v>ASIA-6</c:v>
                </c:pt>
              </c:strCache>
            </c:strRef>
          </c:tx>
          <c:spPr>
            <a:solidFill>
              <a:srgbClr val="9933FF"/>
            </a:solidFill>
            <a:ln>
              <a:noFill/>
            </a:ln>
          </c:spPr>
          <c:cat>
            <c:strRef>
              <c:f>Tabelle1!$B$1</c:f>
              <c:strCache>
                <c:ptCount val="1"/>
                <c:pt idx="0">
                  <c:v>Assets and liablities </c:v>
                </c:pt>
              </c:strCache>
            </c:strRef>
          </c:cat>
          <c:val>
            <c:numRef>
              <c:f>Tabelle1!$B$3</c:f>
              <c:numCache>
                <c:formatCode>0.00</c:formatCode>
                <c:ptCount val="1"/>
                <c:pt idx="0">
                  <c:v>144.53777935785203</c:v>
                </c:pt>
              </c:numCache>
            </c:numRef>
          </c:val>
        </c:ser>
        <c:ser>
          <c:idx val="2"/>
          <c:order val="2"/>
          <c:tx>
            <c:strRef>
              <c:f>Tabelle1!$A$4</c:f>
              <c:strCache>
                <c:ptCount val="1"/>
                <c:pt idx="0">
                  <c:v>MENA-6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cat>
            <c:strRef>
              <c:f>Tabelle1!$B$1</c:f>
              <c:strCache>
                <c:ptCount val="1"/>
                <c:pt idx="0">
                  <c:v>Assets and liablities </c:v>
                </c:pt>
              </c:strCache>
            </c:strRef>
          </c:cat>
          <c:val>
            <c:numRef>
              <c:f>Tabelle1!$B$4</c:f>
              <c:numCache>
                <c:formatCode>0.0</c:formatCode>
                <c:ptCount val="1"/>
                <c:pt idx="0">
                  <c:v>164.6010904419559</c:v>
                </c:pt>
              </c:numCache>
            </c:numRef>
          </c:val>
        </c:ser>
        <c:ser>
          <c:idx val="3"/>
          <c:order val="3"/>
          <c:tx>
            <c:strRef>
              <c:f>Tabelle1!$A$5</c:f>
              <c:strCache>
                <c:ptCount val="1"/>
                <c:pt idx="0">
                  <c:v>EU-COH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B0F0"/>
              </a:solidFill>
            </a:ln>
          </c:spPr>
          <c:cat>
            <c:strRef>
              <c:f>Tabelle1!$B$1</c:f>
              <c:strCache>
                <c:ptCount val="1"/>
                <c:pt idx="0">
                  <c:v>Assets and liablities </c:v>
                </c:pt>
              </c:strCache>
            </c:strRef>
          </c:cat>
          <c:val>
            <c:numRef>
              <c:f>Tabelle1!$B$5</c:f>
              <c:numCache>
                <c:formatCode>0.0</c:formatCode>
                <c:ptCount val="1"/>
                <c:pt idx="0">
                  <c:v>618.10327549485169</c:v>
                </c:pt>
              </c:numCache>
            </c:numRef>
          </c:val>
        </c:ser>
        <c:ser>
          <c:idx val="4"/>
          <c:order val="4"/>
          <c:tx>
            <c:strRef>
              <c:f>Tabelle1!$A$6</c:f>
              <c:strCache>
                <c:ptCount val="1"/>
                <c:pt idx="0">
                  <c:v>CE-5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cat>
            <c:strRef>
              <c:f>Tabelle1!$B$1</c:f>
              <c:strCache>
                <c:ptCount val="1"/>
                <c:pt idx="0">
                  <c:v>Assets and liablities </c:v>
                </c:pt>
              </c:strCache>
            </c:strRef>
          </c:cat>
          <c:val>
            <c:numRef>
              <c:f>Tabelle1!$B$6</c:f>
              <c:numCache>
                <c:formatCode>0.0</c:formatCode>
                <c:ptCount val="1"/>
                <c:pt idx="0">
                  <c:v>209.54164090788657</c:v>
                </c:pt>
              </c:numCache>
            </c:numRef>
          </c:val>
        </c:ser>
        <c:ser>
          <c:idx val="5"/>
          <c:order val="5"/>
          <c:tx>
            <c:strRef>
              <c:f>Tabelle1!$A$7</c:f>
              <c:strCache>
                <c:ptCount val="1"/>
                <c:pt idx="0">
                  <c:v>SEE-2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</c:spPr>
          <c:cat>
            <c:strRef>
              <c:f>Tabelle1!$B$1</c:f>
              <c:strCache>
                <c:ptCount val="1"/>
                <c:pt idx="0">
                  <c:v>Assets and liablities </c:v>
                </c:pt>
              </c:strCache>
            </c:strRef>
          </c:cat>
          <c:val>
            <c:numRef>
              <c:f>Tabelle1!$B$7</c:f>
              <c:numCache>
                <c:formatCode>0.0</c:formatCode>
                <c:ptCount val="1"/>
                <c:pt idx="0">
                  <c:v>174.23209051806171</c:v>
                </c:pt>
              </c:numCache>
            </c:numRef>
          </c:val>
        </c:ser>
        <c:ser>
          <c:idx val="6"/>
          <c:order val="6"/>
          <c:tx>
            <c:strRef>
              <c:f>Tabelle1!$A$8</c:f>
              <c:strCache>
                <c:ptCount val="1"/>
                <c:pt idx="0">
                  <c:v>B-3</c:v>
                </c:pt>
              </c:strCache>
            </c:strRef>
          </c:tx>
          <c:spPr>
            <a:ln>
              <a:noFill/>
            </a:ln>
          </c:spPr>
          <c:cat>
            <c:strRef>
              <c:f>Tabelle1!$B$1</c:f>
              <c:strCache>
                <c:ptCount val="1"/>
                <c:pt idx="0">
                  <c:v>Assets and liablities </c:v>
                </c:pt>
              </c:strCache>
            </c:strRef>
          </c:cat>
          <c:val>
            <c:numRef>
              <c:f>Tabelle1!$B$8</c:f>
              <c:numCache>
                <c:formatCode>0.0</c:formatCode>
                <c:ptCount val="1"/>
                <c:pt idx="0">
                  <c:v>246.92868384922022</c:v>
                </c:pt>
              </c:numCache>
            </c:numRef>
          </c:val>
        </c:ser>
        <c:ser>
          <c:idx val="9"/>
          <c:order val="7"/>
          <c:tx>
            <c:strRef>
              <c:f>Tabelle1!$A$9</c:f>
              <c:strCache>
                <c:ptCount val="1"/>
                <c:pt idx="0">
                  <c:v>WB-6</c:v>
                </c:pt>
              </c:strCache>
            </c:strRef>
          </c:tx>
          <c:spPr>
            <a:solidFill>
              <a:srgbClr val="009E47"/>
            </a:solidFill>
            <a:ln>
              <a:noFill/>
            </a:ln>
          </c:spPr>
          <c:cat>
            <c:strRef>
              <c:f>Tabelle1!$B$1</c:f>
              <c:strCache>
                <c:ptCount val="1"/>
                <c:pt idx="0">
                  <c:v>Assets and liablities </c:v>
                </c:pt>
              </c:strCache>
            </c:strRef>
          </c:cat>
          <c:val>
            <c:numRef>
              <c:f>Tabelle1!$B$9</c:f>
              <c:numCache>
                <c:formatCode>0.0</c:formatCode>
                <c:ptCount val="1"/>
                <c:pt idx="0">
                  <c:v>212.14485920811123</c:v>
                </c:pt>
              </c:numCache>
            </c:numRef>
          </c:val>
        </c:ser>
        <c:ser>
          <c:idx val="8"/>
          <c:order val="8"/>
          <c:tx>
            <c:strRef>
              <c:f>Tabelle1!$A$11</c:f>
              <c:strCache>
                <c:ptCount val="1"/>
                <c:pt idx="0">
                  <c:v>B-SEE</c:v>
                </c:pt>
              </c:strCache>
            </c:strRef>
          </c:tx>
          <c:spPr>
            <a:solidFill>
              <a:srgbClr val="009E47"/>
            </a:solidFill>
            <a:ln>
              <a:noFill/>
            </a:ln>
          </c:spPr>
          <c:cat>
            <c:strRef>
              <c:f>Tabelle1!$B$1</c:f>
              <c:strCache>
                <c:ptCount val="1"/>
                <c:pt idx="0">
                  <c:v>Assets and liablities </c:v>
                </c:pt>
              </c:strCache>
            </c:strRef>
          </c:cat>
          <c:val>
            <c:numRef>
              <c:f>Tabelle1!$B$11</c:f>
            </c:numRef>
          </c:val>
        </c:ser>
        <c:ser>
          <c:idx val="7"/>
          <c:order val="9"/>
          <c:tx>
            <c:strRef>
              <c:f>Tabelle1!$A$10</c:f>
              <c:strCache>
                <c:ptCount val="1"/>
                <c:pt idx="0">
                  <c:v>TR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</c:spPr>
          <c:cat>
            <c:strRef>
              <c:f>Tabelle1!$B$1</c:f>
              <c:strCache>
                <c:ptCount val="1"/>
                <c:pt idx="0">
                  <c:v>Assets and liablities </c:v>
                </c:pt>
              </c:strCache>
            </c:strRef>
          </c:cat>
          <c:val>
            <c:numRef>
              <c:f>Tabelle1!$B$10</c:f>
              <c:numCache>
                <c:formatCode>0.0</c:formatCode>
                <c:ptCount val="1"/>
                <c:pt idx="0">
                  <c:v>125.88145580589256</c:v>
                </c:pt>
              </c:numCache>
            </c:numRef>
          </c:val>
        </c:ser>
        <c:gapWidth val="17"/>
        <c:overlap val="-16"/>
        <c:axId val="169684352"/>
        <c:axId val="169747968"/>
      </c:barChart>
      <c:catAx>
        <c:axId val="169684352"/>
        <c:scaling>
          <c:orientation val="minMax"/>
        </c:scaling>
        <c:axPos val="b"/>
        <c:numFmt formatCode="General" sourceLinked="1"/>
        <c:tickLblPos val="low"/>
        <c:txPr>
          <a:bodyPr/>
          <a:lstStyle/>
          <a:p>
            <a:pPr>
              <a:defRPr lang="en-GB"/>
            </a:pPr>
            <a:endParaRPr lang="en-US"/>
          </a:p>
        </c:txPr>
        <c:crossAx val="169747968"/>
        <c:crosses val="autoZero"/>
        <c:auto val="1"/>
        <c:lblAlgn val="ctr"/>
        <c:lblOffset val="100"/>
        <c:tickLblSkip val="2"/>
        <c:tickMarkSkip val="1"/>
      </c:catAx>
      <c:valAx>
        <c:axId val="169747968"/>
        <c:scaling>
          <c:orientation val="minMax"/>
          <c:max val="300"/>
          <c:min val="0"/>
        </c:scaling>
        <c:axPos val="l"/>
        <c:majorGridlines/>
        <c:numFmt formatCode="0.0" sourceLinked="0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16968435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399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>
        <c:manualLayout>
          <c:layoutTarget val="inner"/>
          <c:xMode val="edge"/>
          <c:yMode val="edge"/>
          <c:x val="0.12440787713742008"/>
          <c:y val="0.21171632883195693"/>
          <c:w val="0.83782666663466077"/>
          <c:h val="0.65597137540219841"/>
        </c:manualLayout>
      </c:layout>
      <c:barChart>
        <c:barDir val="col"/>
        <c:grouping val="clustered"/>
        <c:ser>
          <c:idx val="0"/>
          <c:order val="0"/>
          <c:tx>
            <c:strRef>
              <c:f>Tabelle1!$A$2</c:f>
              <c:strCache>
                <c:ptCount val="1"/>
                <c:pt idx="0">
                  <c:v>LATAM-8</c:v>
                </c:pt>
              </c:strCache>
            </c:strRef>
          </c:tx>
          <c:spPr>
            <a:ln>
              <a:noFill/>
            </a:ln>
          </c:spPr>
          <c:cat>
            <c:strRef>
              <c:f>Tabelle1!$B$1:$F$1</c:f>
              <c:strCache>
                <c:ptCount val="1"/>
                <c:pt idx="0">
                  <c:v>Assets and liabilities </c:v>
                </c:pt>
              </c:strCache>
            </c:strRef>
          </c:cat>
          <c:val>
            <c:numRef>
              <c:f>Tabelle1!$B$2:$F$2</c:f>
              <c:numCache>
                <c:formatCode>General</c:formatCode>
                <c:ptCount val="1"/>
                <c:pt idx="0">
                  <c:v>17.541389597308626</c:v>
                </c:pt>
              </c:numCache>
            </c:numRef>
          </c:val>
        </c:ser>
        <c:ser>
          <c:idx val="1"/>
          <c:order val="1"/>
          <c:tx>
            <c:strRef>
              <c:f>Tabelle1!$A$3</c:f>
              <c:strCache>
                <c:ptCount val="1"/>
                <c:pt idx="0">
                  <c:v>ASIA-6</c:v>
                </c:pt>
              </c:strCache>
            </c:strRef>
          </c:tx>
          <c:spPr>
            <a:solidFill>
              <a:srgbClr val="9933FF"/>
            </a:solidFill>
            <a:ln>
              <a:noFill/>
            </a:ln>
          </c:spPr>
          <c:cat>
            <c:strRef>
              <c:f>Tabelle1!$B$1:$F$1</c:f>
              <c:strCache>
                <c:ptCount val="1"/>
                <c:pt idx="0">
                  <c:v>Assets and liabilities </c:v>
                </c:pt>
              </c:strCache>
            </c:strRef>
          </c:cat>
          <c:val>
            <c:numRef>
              <c:f>Tabelle1!$B$3:$F$3</c:f>
              <c:numCache>
                <c:formatCode>General</c:formatCode>
                <c:ptCount val="1"/>
                <c:pt idx="0">
                  <c:v>39.838765581086975</c:v>
                </c:pt>
              </c:numCache>
            </c:numRef>
          </c:val>
        </c:ser>
        <c:ser>
          <c:idx val="2"/>
          <c:order val="2"/>
          <c:tx>
            <c:strRef>
              <c:f>Tabelle1!$A$4</c:f>
              <c:strCache>
                <c:ptCount val="1"/>
                <c:pt idx="0">
                  <c:v>MENA-6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cat>
            <c:strRef>
              <c:f>Tabelle1!$B$1:$F$1</c:f>
              <c:strCache>
                <c:ptCount val="1"/>
                <c:pt idx="0">
                  <c:v>Assets and liabilities </c:v>
                </c:pt>
              </c:strCache>
            </c:strRef>
          </c:cat>
          <c:val>
            <c:numRef>
              <c:f>Tabelle1!$B$4:$F$4</c:f>
              <c:numCache>
                <c:formatCode>General</c:formatCode>
                <c:ptCount val="1"/>
                <c:pt idx="0">
                  <c:v>-14.901921703271306</c:v>
                </c:pt>
              </c:numCache>
            </c:numRef>
          </c:val>
        </c:ser>
        <c:ser>
          <c:idx val="3"/>
          <c:order val="3"/>
          <c:tx>
            <c:strRef>
              <c:f>Tabelle1!$A$5</c:f>
              <c:strCache>
                <c:ptCount val="1"/>
                <c:pt idx="0">
                  <c:v>EU-COH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B0F0"/>
              </a:solidFill>
            </a:ln>
          </c:spPr>
          <c:cat>
            <c:strRef>
              <c:f>Tabelle1!$B$1:$F$1</c:f>
              <c:strCache>
                <c:ptCount val="1"/>
                <c:pt idx="0">
                  <c:v>Assets and liabilities </c:v>
                </c:pt>
              </c:strCache>
            </c:strRef>
          </c:cat>
          <c:val>
            <c:numRef>
              <c:f>Tabelle1!$B$5:$F$5</c:f>
              <c:numCache>
                <c:formatCode>General</c:formatCode>
                <c:ptCount val="1"/>
                <c:pt idx="0">
                  <c:v>265.82418858330232</c:v>
                </c:pt>
              </c:numCache>
            </c:numRef>
          </c:val>
        </c:ser>
        <c:ser>
          <c:idx val="4"/>
          <c:order val="4"/>
          <c:tx>
            <c:strRef>
              <c:f>Tabelle1!$A$6</c:f>
              <c:strCache>
                <c:ptCount val="1"/>
                <c:pt idx="0">
                  <c:v>CE-5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cat>
            <c:strRef>
              <c:f>Tabelle1!$B$1:$F$1</c:f>
              <c:strCache>
                <c:ptCount val="1"/>
                <c:pt idx="0">
                  <c:v>Assets and liabilities </c:v>
                </c:pt>
              </c:strCache>
            </c:strRef>
          </c:cat>
          <c:val>
            <c:numRef>
              <c:f>Tabelle1!$B$6:$F$6</c:f>
              <c:numCache>
                <c:formatCode>General</c:formatCode>
                <c:ptCount val="1"/>
                <c:pt idx="0">
                  <c:v>83.128059185080659</c:v>
                </c:pt>
              </c:numCache>
            </c:numRef>
          </c:val>
        </c:ser>
        <c:ser>
          <c:idx val="5"/>
          <c:order val="5"/>
          <c:tx>
            <c:strRef>
              <c:f>Tabelle1!$A$7</c:f>
              <c:strCache>
                <c:ptCount val="1"/>
                <c:pt idx="0">
                  <c:v>SEE-2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</c:spPr>
          <c:cat>
            <c:strRef>
              <c:f>Tabelle1!$B$1:$F$1</c:f>
              <c:strCache>
                <c:ptCount val="1"/>
                <c:pt idx="0">
                  <c:v>Assets and liabilities </c:v>
                </c:pt>
              </c:strCache>
            </c:strRef>
          </c:cat>
          <c:val>
            <c:numRef>
              <c:f>Tabelle1!$B$7:$F$7</c:f>
              <c:numCache>
                <c:formatCode>General</c:formatCode>
                <c:ptCount val="1"/>
                <c:pt idx="0">
                  <c:v>35.295992939083689</c:v>
                </c:pt>
              </c:numCache>
            </c:numRef>
          </c:val>
        </c:ser>
        <c:ser>
          <c:idx val="6"/>
          <c:order val="6"/>
          <c:tx>
            <c:strRef>
              <c:f>Tabelle1!$A$8</c:f>
              <c:strCache>
                <c:ptCount val="1"/>
                <c:pt idx="0">
                  <c:v>B-3</c:v>
                </c:pt>
              </c:strCache>
            </c:strRef>
          </c:tx>
          <c:spPr>
            <a:ln>
              <a:noFill/>
            </a:ln>
          </c:spPr>
          <c:cat>
            <c:strRef>
              <c:f>Tabelle1!$B$1:$F$1</c:f>
              <c:strCache>
                <c:ptCount val="1"/>
                <c:pt idx="0">
                  <c:v>Assets and liabilities </c:v>
                </c:pt>
              </c:strCache>
            </c:strRef>
          </c:cat>
          <c:val>
            <c:numRef>
              <c:f>Tabelle1!$B$8:$F$8</c:f>
              <c:numCache>
                <c:formatCode>General</c:formatCode>
                <c:ptCount val="1"/>
                <c:pt idx="0">
                  <c:v>116.57618310049205</c:v>
                </c:pt>
              </c:numCache>
            </c:numRef>
          </c:val>
        </c:ser>
        <c:ser>
          <c:idx val="9"/>
          <c:order val="7"/>
          <c:tx>
            <c:strRef>
              <c:f>Tabelle1!$A$9</c:f>
              <c:strCache>
                <c:ptCount val="1"/>
                <c:pt idx="0">
                  <c:v>WB-6</c:v>
                </c:pt>
              </c:strCache>
            </c:strRef>
          </c:tx>
          <c:spPr>
            <a:solidFill>
              <a:srgbClr val="009E47"/>
            </a:solidFill>
            <a:ln>
              <a:noFill/>
            </a:ln>
          </c:spPr>
          <c:cat>
            <c:strRef>
              <c:f>Tabelle1!$B$1:$F$1</c:f>
              <c:strCache>
                <c:ptCount val="1"/>
                <c:pt idx="0">
                  <c:v>Assets and liabilities </c:v>
                </c:pt>
              </c:strCache>
            </c:strRef>
          </c:cat>
          <c:val>
            <c:numRef>
              <c:f>Tabelle1!$B$9:$F$9</c:f>
              <c:numCache>
                <c:formatCode>General</c:formatCode>
                <c:ptCount val="1"/>
                <c:pt idx="0">
                  <c:v>212.14485920811123</c:v>
                </c:pt>
              </c:numCache>
            </c:numRef>
          </c:val>
        </c:ser>
        <c:ser>
          <c:idx val="8"/>
          <c:order val="8"/>
          <c:tx>
            <c:strRef>
              <c:f>Tabelle1!$A$11</c:f>
              <c:strCache>
                <c:ptCount val="1"/>
                <c:pt idx="0">
                  <c:v>B-SEE</c:v>
                </c:pt>
              </c:strCache>
            </c:strRef>
          </c:tx>
          <c:spPr>
            <a:solidFill>
              <a:srgbClr val="009E47"/>
            </a:solidFill>
            <a:ln>
              <a:noFill/>
            </a:ln>
          </c:spPr>
          <c:cat>
            <c:strRef>
              <c:f>Tabelle1!$B$1:$F$1</c:f>
              <c:strCache>
                <c:ptCount val="1"/>
                <c:pt idx="0">
                  <c:v>Assets and liabilities </c:v>
                </c:pt>
              </c:strCache>
            </c:strRef>
          </c:cat>
          <c:val>
            <c:numRef>
              <c:f>Tabelle1!$B$11:$F$11</c:f>
            </c:numRef>
          </c:val>
        </c:ser>
        <c:ser>
          <c:idx val="7"/>
          <c:order val="9"/>
          <c:tx>
            <c:strRef>
              <c:f>Tabelle1!$A$10</c:f>
              <c:strCache>
                <c:ptCount val="1"/>
                <c:pt idx="0">
                  <c:v>TR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</c:spPr>
          <c:cat>
            <c:strRef>
              <c:f>Tabelle1!$B$1:$F$1</c:f>
              <c:strCache>
                <c:ptCount val="1"/>
                <c:pt idx="0">
                  <c:v>Assets and liabilities </c:v>
                </c:pt>
              </c:strCache>
            </c:strRef>
          </c:cat>
          <c:val>
            <c:numRef>
              <c:f>Tabelle1!$B$10:$F$10</c:f>
              <c:numCache>
                <c:formatCode>General</c:formatCode>
                <c:ptCount val="1"/>
                <c:pt idx="0">
                  <c:v>2.1978024268749277</c:v>
                </c:pt>
              </c:numCache>
            </c:numRef>
          </c:val>
        </c:ser>
        <c:gapWidth val="17"/>
        <c:overlap val="-16"/>
        <c:axId val="170643840"/>
        <c:axId val="171839488"/>
      </c:barChart>
      <c:catAx>
        <c:axId val="170643840"/>
        <c:scaling>
          <c:orientation val="minMax"/>
        </c:scaling>
        <c:axPos val="b"/>
        <c:numFmt formatCode="General" sourceLinked="1"/>
        <c:tickLblPos val="low"/>
        <c:txPr>
          <a:bodyPr/>
          <a:lstStyle/>
          <a:p>
            <a:pPr>
              <a:defRPr lang="en-GB"/>
            </a:pPr>
            <a:endParaRPr lang="en-US"/>
          </a:p>
        </c:txPr>
        <c:crossAx val="171839488"/>
        <c:crosses val="autoZero"/>
        <c:auto val="1"/>
        <c:lblAlgn val="ctr"/>
        <c:lblOffset val="100"/>
        <c:tickLblSkip val="2"/>
        <c:tickMarkSkip val="1"/>
      </c:catAx>
      <c:valAx>
        <c:axId val="171839488"/>
        <c:scaling>
          <c:orientation val="minMax"/>
          <c:max val="200"/>
        </c:scaling>
        <c:axPos val="l"/>
        <c:majorGridlines/>
        <c:numFmt formatCode="0.0" sourceLinked="0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170643840"/>
        <c:crosses val="autoZero"/>
        <c:crossBetween val="between"/>
        <c:majorUnit val="50"/>
      </c:valAx>
    </c:plotArea>
    <c:plotVisOnly val="1"/>
    <c:dispBlanksAs val="gap"/>
  </c:chart>
  <c:txPr>
    <a:bodyPr/>
    <a:lstStyle/>
    <a:p>
      <a:pPr>
        <a:defRPr sz="1399"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>
        <c:manualLayout>
          <c:layoutTarget val="inner"/>
          <c:xMode val="edge"/>
          <c:yMode val="edge"/>
          <c:x val="0.12440787713742008"/>
          <c:y val="0.21171632883195698"/>
          <c:w val="0.83782666663466099"/>
          <c:h val="0.65597137540219874"/>
        </c:manualLayout>
      </c:layout>
      <c:barChart>
        <c:barDir val="col"/>
        <c:grouping val="clustered"/>
        <c:ser>
          <c:idx val="0"/>
          <c:order val="0"/>
          <c:tx>
            <c:strRef>
              <c:f>Tabelle1!$A$2</c:f>
              <c:strCache>
                <c:ptCount val="1"/>
                <c:pt idx="0">
                  <c:v>LATAM-8</c:v>
                </c:pt>
              </c:strCache>
            </c:strRef>
          </c:tx>
          <c:spPr>
            <a:ln>
              <a:noFill/>
            </a:ln>
          </c:spPr>
          <c:cat>
            <c:strRef>
              <c:f>Tabelle1!$B$1</c:f>
              <c:strCache>
                <c:ptCount val="1"/>
                <c:pt idx="0">
                  <c:v>Credit to private sector</c:v>
                </c:pt>
              </c:strCache>
            </c:strRef>
          </c:cat>
          <c:val>
            <c:numRef>
              <c:f>Tabelle1!$B$2</c:f>
              <c:numCache>
                <c:formatCode>0.00</c:formatCode>
                <c:ptCount val="1"/>
                <c:pt idx="0">
                  <c:v>-2.6286941982220129</c:v>
                </c:pt>
              </c:numCache>
            </c:numRef>
          </c:val>
        </c:ser>
        <c:ser>
          <c:idx val="1"/>
          <c:order val="1"/>
          <c:tx>
            <c:strRef>
              <c:f>Tabelle1!$A$3</c:f>
              <c:strCache>
                <c:ptCount val="1"/>
                <c:pt idx="0">
                  <c:v>ASIA-6</c:v>
                </c:pt>
              </c:strCache>
            </c:strRef>
          </c:tx>
          <c:spPr>
            <a:solidFill>
              <a:srgbClr val="9933FF"/>
            </a:solidFill>
            <a:ln>
              <a:noFill/>
            </a:ln>
          </c:spPr>
          <c:cat>
            <c:strRef>
              <c:f>Tabelle1!$B$1</c:f>
              <c:strCache>
                <c:ptCount val="1"/>
                <c:pt idx="0">
                  <c:v>Credit to private sector</c:v>
                </c:pt>
              </c:strCache>
            </c:strRef>
          </c:cat>
          <c:val>
            <c:numRef>
              <c:f>Tabelle1!$B$3</c:f>
              <c:numCache>
                <c:formatCode>0.00</c:formatCode>
                <c:ptCount val="1"/>
                <c:pt idx="0">
                  <c:v>-8.8444254312598609</c:v>
                </c:pt>
              </c:numCache>
            </c:numRef>
          </c:val>
        </c:ser>
        <c:ser>
          <c:idx val="2"/>
          <c:order val="2"/>
          <c:tx>
            <c:strRef>
              <c:f>Tabelle1!$A$4</c:f>
              <c:strCache>
                <c:ptCount val="1"/>
                <c:pt idx="0">
                  <c:v>MENA-6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cat>
            <c:strRef>
              <c:f>Tabelle1!$B$1</c:f>
              <c:strCache>
                <c:ptCount val="1"/>
                <c:pt idx="0">
                  <c:v>Credit to private sector</c:v>
                </c:pt>
              </c:strCache>
            </c:strRef>
          </c:cat>
          <c:val>
            <c:numRef>
              <c:f>Tabelle1!$B$4</c:f>
              <c:numCache>
                <c:formatCode>0.00</c:formatCode>
                <c:ptCount val="1"/>
                <c:pt idx="0">
                  <c:v>3.2614586312707377</c:v>
                </c:pt>
              </c:numCache>
            </c:numRef>
          </c:val>
        </c:ser>
        <c:ser>
          <c:idx val="3"/>
          <c:order val="3"/>
          <c:tx>
            <c:strRef>
              <c:f>Tabelle1!$A$5</c:f>
              <c:strCache>
                <c:ptCount val="1"/>
                <c:pt idx="0">
                  <c:v>EU-COH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B0F0"/>
              </a:solidFill>
            </a:ln>
          </c:spPr>
          <c:cat>
            <c:strRef>
              <c:f>Tabelle1!$B$1</c:f>
              <c:strCache>
                <c:ptCount val="1"/>
                <c:pt idx="0">
                  <c:v>Credit to private sector</c:v>
                </c:pt>
              </c:strCache>
            </c:strRef>
          </c:cat>
          <c:val>
            <c:numRef>
              <c:f>Tabelle1!$B$5</c:f>
              <c:numCache>
                <c:formatCode>0.00</c:formatCode>
                <c:ptCount val="1"/>
                <c:pt idx="0">
                  <c:v>60.317133327771451</c:v>
                </c:pt>
              </c:numCache>
            </c:numRef>
          </c:val>
        </c:ser>
        <c:ser>
          <c:idx val="4"/>
          <c:order val="4"/>
          <c:tx>
            <c:strRef>
              <c:f>Tabelle1!$A$6</c:f>
              <c:strCache>
                <c:ptCount val="1"/>
                <c:pt idx="0">
                  <c:v>CE-5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cat>
            <c:strRef>
              <c:f>Tabelle1!$B$1</c:f>
              <c:strCache>
                <c:ptCount val="1"/>
                <c:pt idx="0">
                  <c:v>Credit to private sector</c:v>
                </c:pt>
              </c:strCache>
            </c:strRef>
          </c:cat>
          <c:val>
            <c:numRef>
              <c:f>Tabelle1!$B$6</c:f>
              <c:numCache>
                <c:formatCode>0.00</c:formatCode>
                <c:ptCount val="1"/>
                <c:pt idx="0">
                  <c:v>3.419008047835348</c:v>
                </c:pt>
              </c:numCache>
            </c:numRef>
          </c:val>
        </c:ser>
        <c:ser>
          <c:idx val="5"/>
          <c:order val="5"/>
          <c:tx>
            <c:strRef>
              <c:f>Tabelle1!$A$7</c:f>
              <c:strCache>
                <c:ptCount val="1"/>
                <c:pt idx="0">
                  <c:v>SEE-2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</c:spPr>
          <c:cat>
            <c:strRef>
              <c:f>Tabelle1!$B$1</c:f>
              <c:strCache>
                <c:ptCount val="1"/>
                <c:pt idx="0">
                  <c:v>Credit to private sector</c:v>
                </c:pt>
              </c:strCache>
            </c:strRef>
          </c:cat>
          <c:val>
            <c:numRef>
              <c:f>Tabelle1!$B$7</c:f>
              <c:numCache>
                <c:formatCode>0.00</c:formatCode>
                <c:ptCount val="1"/>
                <c:pt idx="0">
                  <c:v>50.173600685922807</c:v>
                </c:pt>
              </c:numCache>
            </c:numRef>
          </c:val>
        </c:ser>
        <c:ser>
          <c:idx val="6"/>
          <c:order val="6"/>
          <c:tx>
            <c:strRef>
              <c:f>Tabelle1!$A$8</c:f>
              <c:strCache>
                <c:ptCount val="1"/>
                <c:pt idx="0">
                  <c:v>B-3</c:v>
                </c:pt>
              </c:strCache>
            </c:strRef>
          </c:tx>
          <c:spPr>
            <a:ln>
              <a:noFill/>
            </a:ln>
          </c:spPr>
          <c:cat>
            <c:strRef>
              <c:f>Tabelle1!$B$1</c:f>
              <c:strCache>
                <c:ptCount val="1"/>
                <c:pt idx="0">
                  <c:v>Credit to private sector</c:v>
                </c:pt>
              </c:strCache>
            </c:strRef>
          </c:cat>
          <c:val>
            <c:numRef>
              <c:f>Tabelle1!$B$8</c:f>
              <c:numCache>
                <c:formatCode>0.00</c:formatCode>
                <c:ptCount val="1"/>
                <c:pt idx="0">
                  <c:v>54.191837907477037</c:v>
                </c:pt>
              </c:numCache>
            </c:numRef>
          </c:val>
        </c:ser>
        <c:ser>
          <c:idx val="9"/>
          <c:order val="7"/>
          <c:tx>
            <c:strRef>
              <c:f>Tabelle1!$A$9</c:f>
              <c:strCache>
                <c:ptCount val="1"/>
                <c:pt idx="0">
                  <c:v>WB-6</c:v>
                </c:pt>
              </c:strCache>
            </c:strRef>
          </c:tx>
          <c:spPr>
            <a:solidFill>
              <a:srgbClr val="009E47"/>
            </a:solidFill>
            <a:ln>
              <a:noFill/>
            </a:ln>
          </c:spPr>
          <c:cat>
            <c:strRef>
              <c:f>Tabelle1!$B$1</c:f>
              <c:strCache>
                <c:ptCount val="1"/>
                <c:pt idx="0">
                  <c:v>Credit to private sector</c:v>
                </c:pt>
              </c:strCache>
            </c:strRef>
          </c:cat>
          <c:val>
            <c:numRef>
              <c:f>Tabelle1!$B$9</c:f>
              <c:numCache>
                <c:formatCode>General</c:formatCode>
                <c:ptCount val="1"/>
                <c:pt idx="0">
                  <c:v>32.447506058714907</c:v>
                </c:pt>
              </c:numCache>
            </c:numRef>
          </c:val>
        </c:ser>
        <c:ser>
          <c:idx val="8"/>
          <c:order val="8"/>
          <c:tx>
            <c:strRef>
              <c:f>Tabelle1!$A$11</c:f>
              <c:strCache>
                <c:ptCount val="1"/>
                <c:pt idx="0">
                  <c:v>B-SEE</c:v>
                </c:pt>
              </c:strCache>
            </c:strRef>
          </c:tx>
          <c:spPr>
            <a:solidFill>
              <a:srgbClr val="009E47"/>
            </a:solidFill>
            <a:ln>
              <a:noFill/>
            </a:ln>
          </c:spPr>
          <c:cat>
            <c:strRef>
              <c:f>Tabelle1!$B$1</c:f>
              <c:strCache>
                <c:ptCount val="1"/>
                <c:pt idx="0">
                  <c:v>Credit to private sector</c:v>
                </c:pt>
              </c:strCache>
            </c:strRef>
          </c:cat>
          <c:val>
            <c:numRef>
              <c:f>Tabelle1!$B$11</c:f>
            </c:numRef>
          </c:val>
        </c:ser>
        <c:ser>
          <c:idx val="7"/>
          <c:order val="9"/>
          <c:tx>
            <c:strRef>
              <c:f>Tabelle1!$A$10</c:f>
              <c:strCache>
                <c:ptCount val="1"/>
                <c:pt idx="0">
                  <c:v>TR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</c:spPr>
          <c:cat>
            <c:strRef>
              <c:f>Tabelle1!$B$1</c:f>
              <c:strCache>
                <c:ptCount val="1"/>
                <c:pt idx="0">
                  <c:v>Credit to private sector</c:v>
                </c:pt>
              </c:strCache>
            </c:strRef>
          </c:cat>
          <c:val>
            <c:numRef>
              <c:f>Tabelle1!$B$10</c:f>
              <c:numCache>
                <c:formatCode>0.00</c:formatCode>
                <c:ptCount val="1"/>
                <c:pt idx="0">
                  <c:v>28.289207488139589</c:v>
                </c:pt>
              </c:numCache>
            </c:numRef>
          </c:val>
        </c:ser>
        <c:gapWidth val="17"/>
        <c:overlap val="-16"/>
        <c:axId val="173878272"/>
        <c:axId val="173925120"/>
      </c:barChart>
      <c:catAx>
        <c:axId val="173878272"/>
        <c:scaling>
          <c:orientation val="minMax"/>
        </c:scaling>
        <c:axPos val="b"/>
        <c:numFmt formatCode="General" sourceLinked="1"/>
        <c:tickLblPos val="low"/>
        <c:txPr>
          <a:bodyPr/>
          <a:lstStyle/>
          <a:p>
            <a:pPr>
              <a:defRPr lang="en-GB"/>
            </a:pPr>
            <a:endParaRPr lang="en-US"/>
          </a:p>
        </c:txPr>
        <c:crossAx val="173925120"/>
        <c:crosses val="autoZero"/>
        <c:auto val="1"/>
        <c:lblAlgn val="ctr"/>
        <c:lblOffset val="100"/>
        <c:tickLblSkip val="2"/>
        <c:tickMarkSkip val="1"/>
      </c:catAx>
      <c:valAx>
        <c:axId val="173925120"/>
        <c:scaling>
          <c:orientation val="minMax"/>
          <c:max val="60"/>
          <c:min val="-10"/>
        </c:scaling>
        <c:axPos val="l"/>
        <c:majorGridlines/>
        <c:numFmt formatCode="0.0" sourceLinked="0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17387827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399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4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Relationship Id="rId4" Type="http://schemas.openxmlformats.org/officeDocument/2006/relationships/image" Target="../media/image35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4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image" Target="../media/image36.emf"/><Relationship Id="rId4" Type="http://schemas.openxmlformats.org/officeDocument/2006/relationships/image" Target="../media/image3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4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Relationship Id="rId4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Relationship Id="rId4" Type="http://schemas.openxmlformats.org/officeDocument/2006/relationships/image" Target="../media/image27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Relationship Id="rId4" Type="http://schemas.openxmlformats.org/officeDocument/2006/relationships/image" Target="../media/image3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0.06388</cdr:x>
      <cdr:y>0.73682</cdr:y>
    </cdr:from>
    <cdr:to>
      <cdr:x>0.99987</cdr:x>
      <cdr:y>0.812</cdr:y>
    </cdr:to>
    <cdr:sp macro="" textlink="">
      <cdr:nvSpPr>
        <cdr:cNvPr id="68609" name="Text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25116" y="3230349"/>
          <a:ext cx="7694245" cy="3296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50292" rIns="45720" bIns="50292" anchor="ctr" upright="1"/>
        <a:lstStyle xmlns:a="http://schemas.openxmlformats.org/drawingml/2006/main"/>
        <a:p xmlns:a="http://schemas.openxmlformats.org/drawingml/2006/main">
          <a:pPr algn="l" rtl="0">
            <a:tabLst>
              <a:tab pos="85725" algn="l"/>
              <a:tab pos="982663" algn="l"/>
              <a:tab pos="1793875" algn="l"/>
              <a:tab pos="2690813" algn="l"/>
              <a:tab pos="3675063" algn="l"/>
              <a:tab pos="4305300" algn="l"/>
              <a:tab pos="5202238" algn="l"/>
              <a:tab pos="6099175" algn="l"/>
              <a:tab pos="6996113" algn="l"/>
            </a:tabLst>
            <a:defRPr sz="1000"/>
          </a:pPr>
          <a:r>
            <a:rPr lang="de-DE" sz="1600" b="0" i="0" u="none" strike="noStrike" baseline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	LATAM-8</a:t>
          </a:r>
          <a:r>
            <a:rPr lang="de-DE" sz="1600" b="0" i="0" u="none" strike="noStrike" baseline="0" dirty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	  ASIA-6	MENA-6	EU-COH	CE-5	SEE-2	B-3	WB-6	TR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1" name="Straight Connector 10"/>
        <cdr:cNvSpPr/>
      </cdr:nvSpPr>
      <cdr:spPr>
        <a:xfrm xmlns:a="http://schemas.openxmlformats.org/drawingml/2006/main">
          <a:off x="-31750" y="-21167"/>
          <a:ext cx="0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de-DE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0.65892</cdr:x>
      <cdr:y>0.23295</cdr:y>
    </cdr:from>
    <cdr:to>
      <cdr:x>0.82446</cdr:x>
      <cdr:y>0.31449</cdr:y>
    </cdr:to>
    <cdr:sp macro="" textlink="">
      <cdr:nvSpPr>
        <cdr:cNvPr id="2" name="Textfeld 11"/>
        <cdr:cNvSpPr txBox="1"/>
      </cdr:nvSpPr>
      <cdr:spPr>
        <a:xfrm xmlns:a="http://schemas.openxmlformats.org/drawingml/2006/main">
          <a:off x="5214449" y="1055077"/>
          <a:ext cx="1310054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umimoji="1" sz="2400" kern="1200">
              <a:solidFill>
                <a:srgbClr val="808080"/>
              </a:solidFill>
              <a:latin typeface="Arial" charset="0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umimoji="1" sz="2400" kern="1200">
              <a:solidFill>
                <a:srgbClr val="808080"/>
              </a:solidFill>
              <a:latin typeface="Arial" charset="0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umimoji="1" sz="2400" kern="1200">
              <a:solidFill>
                <a:srgbClr val="808080"/>
              </a:solidFill>
              <a:latin typeface="Arial" charset="0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umimoji="1" sz="2400" kern="1200">
              <a:solidFill>
                <a:srgbClr val="808080"/>
              </a:solidFill>
              <a:latin typeface="Arial" charset="0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umimoji="1" sz="2400" kern="1200">
              <a:solidFill>
                <a:srgbClr val="808080"/>
              </a:solidFill>
              <a:latin typeface="Arial" charset="0"/>
            </a:defRPr>
          </a:lvl5pPr>
          <a:lvl6pPr marL="2286000" algn="l" defTabSz="914400" rtl="0" eaLnBrk="1" latinLnBrk="0" hangingPunct="1">
            <a:defRPr kumimoji="1" sz="2400" kern="1200">
              <a:solidFill>
                <a:srgbClr val="808080"/>
              </a:solidFill>
              <a:latin typeface="Arial" charset="0"/>
            </a:defRPr>
          </a:lvl6pPr>
          <a:lvl7pPr marL="2743200" algn="l" defTabSz="914400" rtl="0" eaLnBrk="1" latinLnBrk="0" hangingPunct="1">
            <a:defRPr kumimoji="1" sz="2400" kern="1200">
              <a:solidFill>
                <a:srgbClr val="808080"/>
              </a:solidFill>
              <a:latin typeface="Arial" charset="0"/>
            </a:defRPr>
          </a:lvl7pPr>
          <a:lvl8pPr marL="3200400" algn="l" defTabSz="914400" rtl="0" eaLnBrk="1" latinLnBrk="0" hangingPunct="1">
            <a:defRPr kumimoji="1" sz="2400" kern="1200">
              <a:solidFill>
                <a:srgbClr val="808080"/>
              </a:solidFill>
              <a:latin typeface="Arial" charset="0"/>
            </a:defRPr>
          </a:lvl8pPr>
          <a:lvl9pPr marL="3657600" algn="l" defTabSz="914400" rtl="0" eaLnBrk="1" latinLnBrk="0" hangingPunct="1">
            <a:defRPr kumimoji="1" sz="2400" kern="1200">
              <a:solidFill>
                <a:srgbClr val="808080"/>
              </a:solidFill>
              <a:latin typeface="Arial" charset="0"/>
            </a:defRPr>
          </a:lvl9pPr>
        </a:lstStyle>
        <a:p xmlns:a="http://schemas.openxmlformats.org/drawingml/2006/main">
          <a:r>
            <a:rPr lang="de-DE" sz="1800" dirty="0" smtClean="0">
              <a:solidFill>
                <a:srgbClr val="92D050"/>
              </a:solidFill>
            </a:rPr>
            <a:t>MENA-6</a:t>
          </a:r>
          <a:endParaRPr lang="de-DE" sz="1800" dirty="0">
            <a:solidFill>
              <a:srgbClr val="92D05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0.06388</cdr:x>
      <cdr:y>0.73682</cdr:y>
    </cdr:from>
    <cdr:to>
      <cdr:x>0.99987</cdr:x>
      <cdr:y>0.812</cdr:y>
    </cdr:to>
    <cdr:sp macro="" textlink="">
      <cdr:nvSpPr>
        <cdr:cNvPr id="68609" name="Text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25116" y="3230349"/>
          <a:ext cx="7694245" cy="3296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50292" rIns="45720" bIns="50292" anchor="ctr" upright="1"/>
        <a:lstStyle xmlns:a="http://schemas.openxmlformats.org/drawingml/2006/main"/>
        <a:p xmlns:a="http://schemas.openxmlformats.org/drawingml/2006/main">
          <a:pPr algn="l" rtl="0">
            <a:tabLst>
              <a:tab pos="85725" algn="l"/>
              <a:tab pos="982663" algn="l"/>
              <a:tab pos="1793875" algn="l"/>
              <a:tab pos="2690813" algn="l"/>
              <a:tab pos="3675063" algn="l"/>
              <a:tab pos="4305300" algn="l"/>
              <a:tab pos="5202238" algn="l"/>
              <a:tab pos="6099175" algn="l"/>
              <a:tab pos="6996113" algn="l"/>
            </a:tabLst>
            <a:defRPr sz="1000"/>
          </a:pPr>
          <a:r>
            <a:rPr lang="de-DE" sz="1600" b="0" i="0" u="none" strike="noStrike" baseline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	LATAM-8</a:t>
          </a:r>
          <a:r>
            <a:rPr lang="de-DE" sz="1600" b="0" i="0" u="none" strike="noStrike" baseline="0" dirty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	  ASIA-6	MENA-6	EU-COH	CE-5	SEE-2	B-3	WB-6	TR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1" name="Straight Connector 10"/>
        <cdr:cNvSpPr/>
      </cdr:nvSpPr>
      <cdr:spPr>
        <a:xfrm xmlns:a="http://schemas.openxmlformats.org/drawingml/2006/main">
          <a:off x="-31750" y="-21167"/>
          <a:ext cx="0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de-DE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0.56913</cdr:x>
      <cdr:y>0.83535</cdr:y>
    </cdr:from>
    <cdr:to>
      <cdr:x>0.64889</cdr:x>
      <cdr:y>0.88922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170714" y="4694464"/>
          <a:ext cx="748393" cy="3013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de-DE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3714751" y="9448801"/>
            <a:ext cx="3084513" cy="474663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  <a:effectLst/>
        </p:spPr>
        <p:txBody>
          <a:bodyPr lIns="96795" tIns="48397" rIns="96795" bIns="48397" anchor="b"/>
          <a:lstStyle/>
          <a:p>
            <a:pPr algn="r" defTabSz="966709">
              <a:defRPr/>
            </a:pPr>
            <a:fld id="{0ED5A7FD-7854-448B-BFEC-3B4D0EAF2072}" type="slidenum">
              <a:rPr kumimoji="0" lang="de-DE" sz="1300">
                <a:solidFill>
                  <a:schemeClr val="tx1"/>
                </a:solidFill>
              </a:rPr>
              <a:pPr algn="r" defTabSz="966709">
                <a:defRPr/>
              </a:pPr>
              <a:t>‹#›</a:t>
            </a:fld>
            <a:endParaRPr kumimoji="0" lang="de-DE" sz="130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5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124" tIns="46061" rIns="92124" bIns="46061" numCol="1" anchor="t" anchorCtr="0" compatLnSpc="1">
            <a:prstTxWarp prst="textNoShape">
              <a:avLst/>
            </a:prstTxWarp>
          </a:bodyPr>
          <a:lstStyle>
            <a:lvl1pPr defTabSz="920675">
              <a:defRPr kumimoji="0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1"/>
            <a:ext cx="2946400" cy="495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124" tIns="46061" rIns="92124" bIns="46061" numCol="1" anchor="t" anchorCtr="0" compatLnSpc="1">
            <a:prstTxWarp prst="textNoShape">
              <a:avLst/>
            </a:prstTxWarp>
          </a:bodyPr>
          <a:lstStyle>
            <a:lvl1pPr algn="r" defTabSz="920675">
              <a:defRPr kumimoji="0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6C7344C-2D25-4AE9-BE7A-0C35419E600C}" type="datetime1">
              <a:rPr lang="de-DE"/>
              <a:pPr>
                <a:defRPr/>
              </a:pPr>
              <a:t>24.01.2012</a:t>
            </a:fld>
            <a:endParaRPr lang="de-DE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4538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6" y="4714876"/>
            <a:ext cx="4987925" cy="44672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124" tIns="46061" rIns="92124" bIns="46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Textformatierung des Masters zu bearbeiten.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124" tIns="46061" rIns="92124" bIns="46061" numCol="1" anchor="b" anchorCtr="0" compatLnSpc="1">
            <a:prstTxWarp prst="textNoShape">
              <a:avLst/>
            </a:prstTxWarp>
          </a:bodyPr>
          <a:lstStyle>
            <a:lvl1pPr defTabSz="920675">
              <a:defRPr kumimoji="0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124" tIns="46061" rIns="92124" bIns="46061" numCol="1" anchor="b" anchorCtr="0" compatLnSpc="1">
            <a:prstTxWarp prst="textNoShape">
              <a:avLst/>
            </a:prstTxWarp>
          </a:bodyPr>
          <a:lstStyle>
            <a:lvl1pPr algn="r" defTabSz="920675">
              <a:defRPr kumimoji="0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BC2CBFF-27E8-4EE5-A639-457F79FE202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6C7344C-2D25-4AE9-BE7A-0C35419E600C}" type="datetime1">
              <a:rPr lang="de-DE" smtClean="0"/>
              <a:pPr>
                <a:defRPr/>
              </a:pPr>
              <a:t>24.01.2012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C2CBFF-27E8-4EE5-A639-457F79FE2026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6C7344C-2D25-4AE9-BE7A-0C35419E600C}" type="datetime1">
              <a:rPr lang="de-DE" smtClean="0"/>
              <a:pPr>
                <a:defRPr/>
              </a:pPr>
              <a:t>24.01.2012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C2CBFF-27E8-4EE5-A639-457F79FE2026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6C7344C-2D25-4AE9-BE7A-0C35419E600C}" type="datetime1">
              <a:rPr lang="de-DE" smtClean="0"/>
              <a:pPr>
                <a:defRPr/>
              </a:pPr>
              <a:t>24.01.2012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C2CBFF-27E8-4EE5-A639-457F79FE2026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6C7344C-2D25-4AE9-BE7A-0C35419E600C}" type="datetime1">
              <a:rPr lang="de-DE" smtClean="0"/>
              <a:pPr>
                <a:defRPr/>
              </a:pPr>
              <a:t>24.01.2012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C2CBFF-27E8-4EE5-A639-457F79FE2026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6C7344C-2D25-4AE9-BE7A-0C35419E600C}" type="datetime1">
              <a:rPr lang="de-DE" smtClean="0"/>
              <a:pPr>
                <a:defRPr/>
              </a:pPr>
              <a:t>24.01.2012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C2CBFF-27E8-4EE5-A639-457F79FE2026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6C7344C-2D25-4AE9-BE7A-0C35419E600C}" type="datetime1">
              <a:rPr lang="de-DE" smtClean="0"/>
              <a:pPr>
                <a:defRPr/>
              </a:pPr>
              <a:t>24.01.2012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C2CBFF-27E8-4EE5-A639-457F79FE2026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6C7344C-2D25-4AE9-BE7A-0C35419E600C}" type="datetime1">
              <a:rPr lang="de-DE" smtClean="0"/>
              <a:pPr>
                <a:defRPr/>
              </a:pPr>
              <a:t>24.01.2012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C2CBFF-27E8-4EE5-A639-457F79FE2026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6C7344C-2D25-4AE9-BE7A-0C35419E600C}" type="datetime1">
              <a:rPr lang="de-DE" smtClean="0"/>
              <a:pPr>
                <a:defRPr/>
              </a:pPr>
              <a:t>24.01.2012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C2CBFF-27E8-4EE5-A639-457F79FE2026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 lIns="92199" tIns="46099" rIns="92199" bIns="46099"/>
          <a:lstStyle/>
          <a:p>
            <a:endParaRPr lang="en-GB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51204" name="Slide Number Placeholder 3"/>
          <p:cNvSpPr txBox="1">
            <a:spLocks noGrp="1"/>
          </p:cNvSpPr>
          <p:nvPr/>
        </p:nvSpPr>
        <p:spPr bwMode="auto">
          <a:xfrm>
            <a:off x="3851401" y="9429968"/>
            <a:ext cx="2946275" cy="49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99" tIns="46099" rIns="92199" bIns="46099" anchor="b"/>
          <a:lstStyle/>
          <a:p>
            <a:pPr algn="r" defTabSz="922338"/>
            <a:fld id="{E9C2C85D-09EB-436F-95C1-EDFFEC1FD775}" type="slidenum">
              <a:rPr lang="fr-FR" sz="1200"/>
              <a:pPr algn="r" defTabSz="922338"/>
              <a:t>35</a:t>
            </a:fld>
            <a:endParaRPr lang="fr-F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6" descr="test_hintergrund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grayscl/>
          </a:blip>
          <a:srcRect l="13947" t="11018" r="2115" b="5676"/>
          <a:stretch>
            <a:fillRect/>
          </a:stretch>
        </p:blipFill>
        <p:spPr bwMode="auto">
          <a:xfrm>
            <a:off x="3175" y="0"/>
            <a:ext cx="913923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0" y="142875"/>
            <a:ext cx="9144000" cy="1042988"/>
          </a:xfrm>
          <a:prstGeom prst="rect">
            <a:avLst/>
          </a:prstGeom>
          <a:solidFill>
            <a:srgbClr val="FFFFFF"/>
          </a:solidFill>
          <a:ln w="9525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12" descr="wiiw_logo-far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680" y="250825"/>
            <a:ext cx="1438275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2698750" y="257175"/>
            <a:ext cx="1651000" cy="639763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de-DE" sz="1200">
                <a:solidFill>
                  <a:schemeClr val="bg2"/>
                </a:solidFill>
              </a:rPr>
              <a:t>Wiener Institut für Internationale Wirtschaftsvergleiche</a:t>
            </a:r>
            <a:endParaRPr kumimoji="0" lang="de-AT" sz="1200">
              <a:solidFill>
                <a:schemeClr val="bg2"/>
              </a:solidFill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4640263" y="266700"/>
            <a:ext cx="1989137" cy="639763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de-AT" sz="1200" dirty="0">
                <a:solidFill>
                  <a:schemeClr val="bg2"/>
                </a:solidFill>
              </a:rPr>
              <a:t>The Vienna Institute </a:t>
            </a:r>
            <a:r>
              <a:rPr kumimoji="0" lang="de-AT" sz="1200" dirty="0" err="1">
                <a:solidFill>
                  <a:schemeClr val="bg2"/>
                </a:solidFill>
              </a:rPr>
              <a:t>for</a:t>
            </a:r>
            <a:r>
              <a:rPr kumimoji="0" lang="de-AT" sz="1200" dirty="0">
                <a:solidFill>
                  <a:schemeClr val="bg2"/>
                </a:solidFill>
              </a:rPr>
              <a:t> International </a:t>
            </a:r>
            <a:r>
              <a:rPr kumimoji="0" lang="de-AT" sz="1200" dirty="0" err="1">
                <a:solidFill>
                  <a:schemeClr val="bg2"/>
                </a:solidFill>
              </a:rPr>
              <a:t>Economic</a:t>
            </a:r>
            <a:r>
              <a:rPr kumimoji="0" lang="de-AT" sz="1200" dirty="0">
                <a:solidFill>
                  <a:schemeClr val="bg2"/>
                </a:solidFill>
              </a:rPr>
              <a:t> </a:t>
            </a:r>
            <a:r>
              <a:rPr kumimoji="0" lang="de-DE" sz="1200" dirty="0">
                <a:solidFill>
                  <a:schemeClr val="bg2"/>
                </a:solidFill>
              </a:rPr>
              <a:t>Studies</a:t>
            </a:r>
            <a:endParaRPr kumimoji="0" lang="de-AT" sz="1200" dirty="0">
              <a:solidFill>
                <a:schemeClr val="bg2"/>
              </a:solidFill>
            </a:endParaRPr>
          </a:p>
        </p:txBody>
      </p: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7004177" y="350838"/>
            <a:ext cx="2613025" cy="336550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de-DE" sz="1600" dirty="0">
                <a:solidFill>
                  <a:schemeClr val="bg2"/>
                </a:solidFill>
              </a:rPr>
              <a:t>www.wiiw.ac.at</a:t>
            </a:r>
            <a:endParaRPr kumimoji="0" lang="de-AT" sz="16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6" descr="test_hintergrund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grayscl/>
          </a:blip>
          <a:srcRect l="13947" t="11018" r="2115" b="5676"/>
          <a:stretch>
            <a:fillRect/>
          </a:stretch>
        </p:blipFill>
        <p:spPr bwMode="auto">
          <a:xfrm>
            <a:off x="3175" y="0"/>
            <a:ext cx="913923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0" y="142875"/>
            <a:ext cx="9144000" cy="1042988"/>
          </a:xfrm>
          <a:prstGeom prst="rect">
            <a:avLst/>
          </a:prstGeom>
          <a:solidFill>
            <a:srgbClr val="FFFFFF"/>
          </a:solidFill>
          <a:ln w="9525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12" descr="wiiw_logo-far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680" y="250825"/>
            <a:ext cx="1438275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2698750" y="257175"/>
            <a:ext cx="1651000" cy="639763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de-DE" sz="1200">
                <a:solidFill>
                  <a:schemeClr val="bg2"/>
                </a:solidFill>
              </a:rPr>
              <a:t>Wiener Institut für Internationale Wirtschaftsvergleiche</a:t>
            </a:r>
            <a:endParaRPr kumimoji="0" lang="de-AT" sz="1200">
              <a:solidFill>
                <a:schemeClr val="bg2"/>
              </a:solidFill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4640263" y="266700"/>
            <a:ext cx="1989137" cy="639763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de-AT" sz="1200" dirty="0">
                <a:solidFill>
                  <a:schemeClr val="bg2"/>
                </a:solidFill>
              </a:rPr>
              <a:t>The Vienna Institute </a:t>
            </a:r>
            <a:r>
              <a:rPr kumimoji="0" lang="de-AT" sz="1200" dirty="0" err="1">
                <a:solidFill>
                  <a:schemeClr val="bg2"/>
                </a:solidFill>
              </a:rPr>
              <a:t>for</a:t>
            </a:r>
            <a:r>
              <a:rPr kumimoji="0" lang="de-AT" sz="1200" dirty="0">
                <a:solidFill>
                  <a:schemeClr val="bg2"/>
                </a:solidFill>
              </a:rPr>
              <a:t> International </a:t>
            </a:r>
            <a:r>
              <a:rPr kumimoji="0" lang="de-AT" sz="1200" dirty="0" err="1">
                <a:solidFill>
                  <a:schemeClr val="bg2"/>
                </a:solidFill>
              </a:rPr>
              <a:t>Economic</a:t>
            </a:r>
            <a:r>
              <a:rPr kumimoji="0" lang="de-AT" sz="1200" dirty="0">
                <a:solidFill>
                  <a:schemeClr val="bg2"/>
                </a:solidFill>
              </a:rPr>
              <a:t> </a:t>
            </a:r>
            <a:r>
              <a:rPr kumimoji="0" lang="de-DE" sz="1200" dirty="0">
                <a:solidFill>
                  <a:schemeClr val="bg2"/>
                </a:solidFill>
              </a:rPr>
              <a:t>Studies</a:t>
            </a:r>
            <a:endParaRPr kumimoji="0" lang="de-AT" sz="1200" dirty="0">
              <a:solidFill>
                <a:schemeClr val="bg2"/>
              </a:solidFill>
            </a:endParaRPr>
          </a:p>
        </p:txBody>
      </p: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7004177" y="350838"/>
            <a:ext cx="2613025" cy="336550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de-DE" sz="1600" dirty="0">
                <a:solidFill>
                  <a:schemeClr val="bg2"/>
                </a:solidFill>
              </a:rPr>
              <a:t>www.wiiw.ac.at</a:t>
            </a:r>
            <a:endParaRPr kumimoji="0" lang="de-AT" sz="1600" dirty="0">
              <a:solidFill>
                <a:schemeClr val="bg2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571310" y="3421063"/>
            <a:ext cx="7921625" cy="1752600"/>
          </a:xfrm>
        </p:spPr>
        <p:txBody>
          <a:bodyPr lIns="92075" tIns="46038" rIns="92075" bIns="46038"/>
          <a:lstStyle>
            <a:lvl1pPr marL="0" indent="0">
              <a:buFont typeface="Wingdings" pitchFamily="2" charset="2"/>
              <a:buNone/>
              <a:defRPr sz="2800" baseline="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Michael Landesmann</a:t>
            </a:r>
            <a:endParaRPr lang="de-DE" dirty="0"/>
          </a:p>
        </p:txBody>
      </p:sp>
      <p:sp>
        <p:nvSpPr>
          <p:cNvPr id="17429" name="Rectangle 21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566546" y="2047875"/>
            <a:ext cx="7906893" cy="1143000"/>
          </a:xfrm>
        </p:spPr>
        <p:txBody>
          <a:bodyPr anchor="ctr"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Impacts of the Crisis on European and Global Emerging Economies: Why Do They Differ?</a:t>
            </a:r>
            <a:endParaRPr lang="de-AT" dirty="0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8638" y="804863"/>
            <a:ext cx="7908226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4513" y="2192338"/>
            <a:ext cx="7913687" cy="3915854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Inhaltsplatzhalter 2"/>
          <p:cNvSpPr>
            <a:spLocks noGrp="1"/>
          </p:cNvSpPr>
          <p:nvPr>
            <p:ph idx="10" hasCustomPrompt="1"/>
          </p:nvPr>
        </p:nvSpPr>
        <p:spPr>
          <a:xfrm>
            <a:off x="554927" y="6260085"/>
            <a:ext cx="6979729" cy="374078"/>
          </a:xfrm>
        </p:spPr>
        <p:txBody>
          <a:bodyPr anchor="b" anchorCtr="0"/>
          <a:lstStyle>
            <a:lvl1pPr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smtClean="0"/>
              <a:t>Hier Quelle einfügen</a:t>
            </a:r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8638" y="804863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544513" y="2192338"/>
            <a:ext cx="7913687" cy="3141662"/>
          </a:xfrm>
        </p:spPr>
        <p:txBody>
          <a:bodyPr/>
          <a:lstStyle/>
          <a:p>
            <a:pPr lvl="0"/>
            <a:r>
              <a:rPr lang="de-DE" noProof="0" smtClean="0"/>
              <a:t>Diagramm durch Klicken auf Symbol hinzufügen</a:t>
            </a:r>
            <a:endParaRPr lang="en-US" noProof="0" smtClean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52463" y="6229350"/>
            <a:ext cx="6297612" cy="404813"/>
          </a:xfrm>
        </p:spPr>
        <p:txBody>
          <a:bodyPr anchor="b" anchorCtr="0"/>
          <a:lstStyle>
            <a:lvl1pPr>
              <a:buNone/>
              <a:defRPr sz="1200"/>
            </a:lvl1pPr>
          </a:lstStyle>
          <a:p>
            <a:pPr lvl="0"/>
            <a:r>
              <a:rPr lang="de-AT" dirty="0" err="1" smtClean="0"/>
              <a:t>fusszeile</a:t>
            </a:r>
            <a:endParaRPr lang="de-AT" dirty="0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1_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8638" y="804863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544513" y="2192338"/>
            <a:ext cx="7913687" cy="3141662"/>
          </a:xfrm>
        </p:spPr>
        <p:txBody>
          <a:bodyPr/>
          <a:lstStyle/>
          <a:p>
            <a:pPr lvl="0"/>
            <a:r>
              <a:rPr lang="de-DE" noProof="0" smtClean="0"/>
              <a:t>Diagramm durch Klicken auf Symbol hinzufügen</a:t>
            </a:r>
            <a:endParaRPr lang="en-US" noProof="0" smtClean="0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638" y="8239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44513" y="2211388"/>
            <a:ext cx="3879850" cy="3903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763" y="2211388"/>
            <a:ext cx="3881437" cy="3903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9" descr="test_hintergrund"/>
          <p:cNvPicPr>
            <a:picLocks noChangeAspect="1" noChangeArrowheads="1"/>
          </p:cNvPicPr>
          <p:nvPr/>
        </p:nvPicPr>
        <p:blipFill>
          <a:blip r:embed="rId12" cstate="print">
            <a:lum bright="70000" contrast="-70000"/>
            <a:grayscl/>
          </a:blip>
          <a:srcRect l="13947" t="11018" r="2115" b="5676"/>
          <a:stretch>
            <a:fillRect/>
          </a:stretch>
        </p:blipFill>
        <p:spPr bwMode="auto">
          <a:xfrm>
            <a:off x="3175" y="0"/>
            <a:ext cx="913923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528638" y="804863"/>
            <a:ext cx="798137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das Titelformat zu bearbeiten</a:t>
            </a:r>
          </a:p>
        </p:txBody>
      </p:sp>
      <p:grpSp>
        <p:nvGrpSpPr>
          <p:cNvPr id="20484" name="Group 36"/>
          <p:cNvGrpSpPr>
            <a:grpSpLocks/>
          </p:cNvGrpSpPr>
          <p:nvPr/>
        </p:nvGrpSpPr>
        <p:grpSpPr bwMode="auto">
          <a:xfrm>
            <a:off x="2587625" y="1143000"/>
            <a:ext cx="2060575" cy="4632325"/>
            <a:chOff x="1630" y="720"/>
            <a:chExt cx="1298" cy="2918"/>
          </a:xfrm>
        </p:grpSpPr>
        <p:sp>
          <p:nvSpPr>
            <p:cNvPr id="16421" name="Rectangle 37"/>
            <p:cNvSpPr>
              <a:spLocks noChangeArrowheads="1"/>
            </p:cNvSpPr>
            <p:nvPr/>
          </p:nvSpPr>
          <p:spPr bwMode="auto">
            <a:xfrm rot="1314767">
              <a:off x="1630" y="2918"/>
              <a:ext cx="384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422" name="Rectangle 38"/>
            <p:cNvSpPr>
              <a:spLocks noChangeArrowheads="1"/>
            </p:cNvSpPr>
            <p:nvPr/>
          </p:nvSpPr>
          <p:spPr bwMode="auto">
            <a:xfrm rot="1314767">
              <a:off x="2544" y="720"/>
              <a:ext cx="384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6434" name="Rectangle 50"/>
          <p:cNvSpPr>
            <a:spLocks noChangeArrowheads="1"/>
          </p:cNvSpPr>
          <p:nvPr/>
        </p:nvSpPr>
        <p:spPr bwMode="auto">
          <a:xfrm>
            <a:off x="0" y="-19050"/>
            <a:ext cx="9144000" cy="468313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20486" name="Picture 51" descr="wiiw_logo-farb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92138" y="152400"/>
            <a:ext cx="10398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50" name="Rectangle 66"/>
          <p:cNvSpPr>
            <a:spLocks noChangeArrowheads="1"/>
          </p:cNvSpPr>
          <p:nvPr/>
        </p:nvSpPr>
        <p:spPr bwMode="auto">
          <a:xfrm>
            <a:off x="7510590" y="6237288"/>
            <a:ext cx="984250" cy="457200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5F5F5F"/>
                </a:solidFill>
                <a:latin typeface="Symbol" pitchFamily="18" charset="2"/>
              </a:rPr>
              <a:t>Ó </a:t>
            </a:r>
            <a:r>
              <a:rPr lang="de-DE" sz="1800" dirty="0" err="1">
                <a:solidFill>
                  <a:srgbClr val="5F5F5F"/>
                </a:solidFill>
                <a:latin typeface="TheSans B6 SemiBold" pitchFamily="50" charset="0"/>
              </a:rPr>
              <a:t>wiiw</a:t>
            </a:r>
            <a:endParaRPr lang="de-DE" sz="1800" dirty="0">
              <a:solidFill>
                <a:srgbClr val="5F5F5F"/>
              </a:solidFill>
              <a:latin typeface="TheSans B6 SemiBold" pitchFamily="50" charset="0"/>
            </a:endParaRPr>
          </a:p>
        </p:txBody>
      </p:sp>
      <p:sp>
        <p:nvSpPr>
          <p:cNvPr id="16452" name="Text Box 68"/>
          <p:cNvSpPr txBox="1">
            <a:spLocks noChangeArrowheads="1"/>
          </p:cNvSpPr>
          <p:nvPr/>
        </p:nvSpPr>
        <p:spPr bwMode="auto">
          <a:xfrm>
            <a:off x="1738313" y="257175"/>
            <a:ext cx="869950" cy="274638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809BDCF1-032C-4650-9C27-A924BC864BC2}" type="slidenum">
              <a:rPr lang="de-AT" sz="1200">
                <a:solidFill>
                  <a:srgbClr val="000000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de-AT" sz="1200">
              <a:solidFill>
                <a:srgbClr val="000000"/>
              </a:solidFill>
            </a:endParaRPr>
          </a:p>
        </p:txBody>
      </p:sp>
      <p:sp>
        <p:nvSpPr>
          <p:cNvPr id="20489" name="Rectangle 7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4513" y="2192338"/>
            <a:ext cx="7913687" cy="4086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Klicken Sie, um die Formate des Vorlagentextes zu bearbeiten</a:t>
            </a:r>
          </a:p>
          <a:p>
            <a:pPr lvl="1"/>
            <a:r>
              <a:rPr lang="de-AT" dirty="0" smtClean="0"/>
              <a:t>Zweite Ebene</a:t>
            </a:r>
            <a:endParaRPr lang="de-DE" dirty="0" smtClean="0"/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5" r:id="rId3"/>
    <p:sldLayoutId id="2147483696" r:id="rId4"/>
    <p:sldLayoutId id="2147483701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ransition>
    <p:zoom/>
  </p:transition>
  <p:txStyles>
    <p:titleStyle>
      <a:lvl1pPr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2pPr>
      <a:lvl3pPr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3pPr>
      <a:lvl4pPr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4pPr>
      <a:lvl5pPr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F8CA1B"/>
        </a:buClr>
        <a:buSzPct val="120000"/>
        <a:buFont typeface="Wingdings" pitchFamily="2" charset="2"/>
        <a:buChar char="§"/>
        <a:tabLst>
          <a:tab pos="1046163" algn="l"/>
        </a:tabLst>
        <a:defRPr kumimoji="1"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FFA700"/>
        </a:buClr>
        <a:buChar char="-"/>
        <a:tabLst>
          <a:tab pos="1046163" algn="l"/>
        </a:tabLst>
        <a:defRPr kumimoji="1" sz="2000">
          <a:solidFill>
            <a:srgbClr val="000000"/>
          </a:solidFill>
          <a:latin typeface="+mn-lt"/>
        </a:defRPr>
      </a:lvl2pPr>
      <a:lvl3pPr marL="116205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tabLst>
          <a:tab pos="1046163" algn="l"/>
        </a:tabLst>
        <a:defRPr kumimoji="1" sz="20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tabLst>
          <a:tab pos="1046163" algn="l"/>
        </a:tabLst>
        <a:defRPr kumimoji="1"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tabLst>
          <a:tab pos="1046163" algn="l"/>
        </a:tabLst>
        <a:defRPr kumimoji="1"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tabLst>
          <a:tab pos="1046163" algn="l"/>
        </a:tabLst>
        <a:defRPr kumimoji="1"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tabLst>
          <a:tab pos="1046163" algn="l"/>
        </a:tabLst>
        <a:defRPr kumimoji="1"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tabLst>
          <a:tab pos="1046163" algn="l"/>
        </a:tabLst>
        <a:defRPr kumimoji="1"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tabLst>
          <a:tab pos="1046163" algn="l"/>
        </a:tabLst>
        <a:defRPr kumimoji="1"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sz="quarter" idx="1"/>
          </p:nvPr>
        </p:nvSpPr>
        <p:spPr>
          <a:xfrm>
            <a:off x="571310" y="4889500"/>
            <a:ext cx="7921625" cy="1168400"/>
          </a:xfrm>
        </p:spPr>
        <p:txBody>
          <a:bodyPr/>
          <a:lstStyle/>
          <a:p>
            <a:r>
              <a:rPr lang="de-DE" sz="1800" dirty="0" smtClean="0"/>
              <a:t>IDEAS Tenth Anniversary Conference, Chennai, 24-26 January 2012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 sz="quarter"/>
          </p:nvPr>
        </p:nvSpPr>
        <p:spPr>
          <a:xfrm>
            <a:off x="152400" y="2273300"/>
            <a:ext cx="8813800" cy="2070100"/>
          </a:xfrm>
        </p:spPr>
        <p:txBody>
          <a:bodyPr/>
          <a:lstStyle/>
          <a:p>
            <a:pPr algn="ctr"/>
            <a:r>
              <a:rPr lang="en-US" sz="3600" dirty="0" smtClean="0"/>
              <a:t>Can the Euro Hold?</a:t>
            </a:r>
            <a:br>
              <a:rPr lang="en-US" sz="3600" dirty="0" smtClean="0"/>
            </a:b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de-DE" sz="2400" dirty="0" smtClean="0"/>
              <a:t>Michael A Landesmann</a:t>
            </a:r>
            <a:br>
              <a:rPr lang="de-DE" sz="2400" dirty="0" smtClean="0"/>
            </a:br>
            <a:r>
              <a:rPr lang="en-US" sz="2600" dirty="0" smtClean="0"/>
              <a:t/>
            </a:r>
            <a:br>
              <a:rPr lang="en-US" sz="2600" dirty="0" smtClean="0"/>
            </a:br>
            <a:endParaRPr lang="en-US" sz="2600" dirty="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el 1"/>
          <p:cNvSpPr>
            <a:spLocks noGrp="1"/>
          </p:cNvSpPr>
          <p:nvPr>
            <p:ph type="title"/>
          </p:nvPr>
        </p:nvSpPr>
        <p:spPr>
          <a:xfrm>
            <a:off x="528638" y="804863"/>
            <a:ext cx="7908925" cy="1143000"/>
          </a:xfrm>
        </p:spPr>
        <p:txBody>
          <a:bodyPr/>
          <a:lstStyle/>
          <a:p>
            <a:r>
              <a:rPr lang="en-GB" smtClean="0"/>
              <a:t>Net private financial flows </a:t>
            </a:r>
            <a:r>
              <a:rPr lang="en-GB" sz="1800" smtClean="0"/>
              <a:t/>
            </a:r>
            <a:br>
              <a:rPr lang="en-GB" sz="1800" smtClean="0"/>
            </a:br>
            <a:r>
              <a:rPr lang="en-GB" sz="1800" smtClean="0"/>
              <a:t>in % of GDP, 1993-2009</a:t>
            </a:r>
            <a:r>
              <a:rPr lang="en-GB" smtClean="0"/>
              <a:t/>
            </a:r>
            <a:br>
              <a:rPr lang="en-GB" smtClean="0"/>
            </a:br>
            <a:endParaRPr lang="en-GB" smtClean="0"/>
          </a:p>
        </p:txBody>
      </p:sp>
      <p:graphicFrame>
        <p:nvGraphicFramePr>
          <p:cNvPr id="39938" name="Diagrammplatzhalter 4"/>
          <p:cNvGraphicFramePr>
            <a:graphicFrameLocks noGrp="1"/>
          </p:cNvGraphicFramePr>
          <p:nvPr>
            <p:ph idx="1"/>
          </p:nvPr>
        </p:nvGraphicFramePr>
        <p:xfrm>
          <a:off x="527050" y="2019300"/>
          <a:ext cx="8458200" cy="3916363"/>
        </p:xfrm>
        <a:graphic>
          <a:graphicData uri="http://schemas.openxmlformats.org/presentationml/2006/ole">
            <p:oleObj spid="_x0000_s271362" r:id="rId3" imgW="8461981" imgH="3920068" progId="Excel.Sheet.8">
              <p:embed/>
            </p:oleObj>
          </a:graphicData>
        </a:graphic>
      </p:graphicFrame>
      <p:sp>
        <p:nvSpPr>
          <p:cNvPr id="39939" name="Textplatzhalter 3"/>
          <p:cNvSpPr>
            <a:spLocks noGrp="1"/>
          </p:cNvSpPr>
          <p:nvPr>
            <p:ph idx="10"/>
          </p:nvPr>
        </p:nvSpPr>
        <p:spPr>
          <a:xfrm>
            <a:off x="555625" y="6259513"/>
            <a:ext cx="6978650" cy="374650"/>
          </a:xfrm>
        </p:spPr>
        <p:txBody>
          <a:bodyPr/>
          <a:lstStyle/>
          <a:p>
            <a:r>
              <a:rPr lang="en-US" i="1" smtClean="0"/>
              <a:t>Source:</a:t>
            </a:r>
            <a:r>
              <a:rPr lang="en-US" smtClean="0"/>
              <a:t> IMF Balance of Payments Statistics. ASIA-6 excl. Taiwan.</a:t>
            </a:r>
            <a:endParaRPr lang="de-DE" smtClean="0"/>
          </a:p>
        </p:txBody>
      </p:sp>
      <p:sp>
        <p:nvSpPr>
          <p:cNvPr id="39940" name="TextBox 1"/>
          <p:cNvSpPr txBox="1">
            <a:spLocks noChangeArrowheads="1"/>
          </p:cNvSpPr>
          <p:nvPr/>
        </p:nvSpPr>
        <p:spPr bwMode="auto">
          <a:xfrm>
            <a:off x="914400" y="5600700"/>
            <a:ext cx="78136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tIns="50292" rIns="45720" bIns="50292" anchor="ctr"/>
          <a:lstStyle/>
          <a:p>
            <a:pPr algn="ctr" eaLnBrk="0" hangingPunct="0">
              <a:tabLst>
                <a:tab pos="896938" algn="l"/>
                <a:tab pos="1698625" algn="l"/>
                <a:tab pos="2509838" algn="l"/>
                <a:tab pos="3406775" algn="l"/>
                <a:tab pos="4037013" algn="l"/>
                <a:tab pos="4933950" algn="l"/>
              </a:tabLst>
            </a:pPr>
            <a:r>
              <a:rPr lang="de-DE" sz="1600" b="1" dirty="0">
                <a:solidFill>
                  <a:srgbClr val="000000"/>
                </a:solidFill>
                <a:cs typeface="Arial" charset="0"/>
              </a:rPr>
              <a:t>LATAM-8	 ASIA-6	MENA-6 </a:t>
            </a:r>
            <a:r>
              <a:rPr lang="de-DE" sz="1600" b="1" dirty="0" smtClean="0">
                <a:solidFill>
                  <a:srgbClr val="000000"/>
                </a:solidFill>
                <a:cs typeface="Arial" charset="0"/>
              </a:rPr>
              <a:t>  EU-COH   </a:t>
            </a:r>
            <a:r>
              <a:rPr lang="de-DE" sz="1600" b="1" dirty="0">
                <a:solidFill>
                  <a:srgbClr val="000000"/>
                </a:solidFill>
                <a:cs typeface="Arial" charset="0"/>
              </a:rPr>
              <a:t>CE-5    SEE-2	   </a:t>
            </a:r>
            <a:r>
              <a:rPr lang="de-DE" sz="1600" b="1" dirty="0" smtClean="0">
                <a:solidFill>
                  <a:srgbClr val="000000"/>
                </a:solidFill>
                <a:cs typeface="Arial" charset="0"/>
              </a:rPr>
              <a:t>  B-3       WB-6       </a:t>
            </a:r>
            <a:r>
              <a:rPr lang="de-DE" sz="1600" b="1" dirty="0">
                <a:solidFill>
                  <a:srgbClr val="000000"/>
                </a:solidFill>
                <a:cs typeface="Arial" charset="0"/>
              </a:rPr>
              <a:t>TR</a:t>
            </a:r>
            <a:r>
              <a:rPr lang="de-DE" sz="1600" dirty="0">
                <a:solidFill>
                  <a:srgbClr val="000000"/>
                </a:solidFill>
                <a:cs typeface="Arial" charset="0"/>
              </a:rPr>
              <a:t>	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8638" y="647701"/>
            <a:ext cx="7981378" cy="977900"/>
          </a:xfrm>
        </p:spPr>
        <p:txBody>
          <a:bodyPr/>
          <a:lstStyle/>
          <a:p>
            <a:pPr algn="ctr"/>
            <a:r>
              <a:rPr lang="en-GB" sz="2800" dirty="0" smtClean="0"/>
              <a:t>Is the </a:t>
            </a:r>
            <a:r>
              <a:rPr lang="en-GB" sz="2800" dirty="0" err="1" smtClean="0"/>
              <a:t>Eurozone</a:t>
            </a:r>
            <a:r>
              <a:rPr lang="en-GB" sz="2800" dirty="0" smtClean="0"/>
              <a:t>/the EU likely to disintegrate? </a:t>
            </a:r>
            <a:br>
              <a:rPr lang="en-GB" sz="2800" dirty="0" smtClean="0"/>
            </a:br>
            <a:endParaRPr lang="de-DE" sz="28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0200" y="1549400"/>
            <a:ext cx="8585199" cy="4729480"/>
          </a:xfrm>
        </p:spPr>
        <p:txBody>
          <a:bodyPr/>
          <a:lstStyle/>
          <a:p>
            <a:pPr>
              <a:defRPr/>
            </a:pPr>
            <a:r>
              <a:rPr lang="en-GB" sz="1800" dirty="0" smtClean="0"/>
              <a:t>Analytical approaches to this question: Bolton/Roland; </a:t>
            </a:r>
            <a:r>
              <a:rPr lang="en-GB" sz="1800" dirty="0" err="1" smtClean="0"/>
              <a:t>Alesina</a:t>
            </a:r>
            <a:r>
              <a:rPr lang="en-GB" sz="1800" dirty="0" smtClean="0"/>
              <a:t> et al; </a:t>
            </a:r>
            <a:r>
              <a:rPr lang="en-GB" sz="1800" dirty="0" err="1" smtClean="0"/>
              <a:t>Rodrik</a:t>
            </a:r>
            <a:endParaRPr lang="en-GB" sz="1800" dirty="0" smtClean="0"/>
          </a:p>
          <a:p>
            <a:pPr>
              <a:buNone/>
              <a:defRPr/>
            </a:pPr>
            <a:r>
              <a:rPr lang="en-GB" sz="1800" dirty="0" smtClean="0"/>
              <a:t>	- heterogeneity issues; impact of international liberalisation; importance of EU wide public goods (and scale effects in their supply); problems with transfer Union; role of mobility</a:t>
            </a:r>
          </a:p>
          <a:p>
            <a:pPr>
              <a:defRPr/>
            </a:pPr>
            <a:r>
              <a:rPr lang="en-GB" sz="1800" dirty="0" smtClean="0"/>
              <a:t> 2008-2012 crisis is an </a:t>
            </a:r>
            <a:r>
              <a:rPr lang="en-GB" sz="1800" b="1" dirty="0" smtClean="0"/>
              <a:t>historical threshold event for the EU</a:t>
            </a:r>
            <a:r>
              <a:rPr lang="en-GB" sz="1800" dirty="0" smtClean="0"/>
              <a:t>:</a:t>
            </a:r>
          </a:p>
          <a:p>
            <a:pPr>
              <a:buNone/>
              <a:defRPr/>
            </a:pPr>
            <a:r>
              <a:rPr lang="en-GB" sz="1800" dirty="0" smtClean="0"/>
              <a:t>	- weakness of the institutional/policy set-up has become very apparent</a:t>
            </a:r>
          </a:p>
          <a:p>
            <a:pPr>
              <a:buNone/>
              <a:defRPr/>
            </a:pPr>
            <a:r>
              <a:rPr lang="en-GB" sz="1800" dirty="0" smtClean="0"/>
              <a:t>	- a large number of </a:t>
            </a:r>
            <a:r>
              <a:rPr lang="en-GB" sz="1800" b="1" dirty="0" smtClean="0"/>
              <a:t>institutional reforms are emerging</a:t>
            </a:r>
            <a:r>
              <a:rPr lang="en-GB" sz="1800" dirty="0" smtClean="0"/>
              <a:t>: fiscal policy frameworks (‘fiscal compact’; six-pack); EU wide regulation and supervision; increased tax base of EU?; evolution of crisis and risk management (EFSF/ESM; Bank Risk Fund?; sovereign default procedures); widening of ECB mandate also de jure?</a:t>
            </a:r>
          </a:p>
          <a:p>
            <a:pPr>
              <a:defRPr/>
            </a:pPr>
            <a:r>
              <a:rPr lang="en-GB" sz="1800" dirty="0" smtClean="0"/>
              <a:t>Political </a:t>
            </a:r>
            <a:r>
              <a:rPr lang="en-GB" sz="1800" b="1" dirty="0" smtClean="0"/>
              <a:t>commitment of European elites</a:t>
            </a:r>
            <a:r>
              <a:rPr lang="en-GB" sz="1800" dirty="0" smtClean="0"/>
              <a:t> (is it changing?); popular resentment towards crisis management/technocratic/legitimacy issues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‘... As it is, men have devised ways to impoverish themselves and one another; and prefer collective animosities to individual happiness.’</a:t>
            </a:r>
          </a:p>
          <a:p>
            <a:pPr>
              <a:buNone/>
            </a:pPr>
            <a:r>
              <a:rPr lang="de-DE" dirty="0" smtClean="0"/>
              <a:t>	J.M. </a:t>
            </a:r>
            <a:r>
              <a:rPr lang="de-DE" smtClean="0"/>
              <a:t>Keynes</a:t>
            </a:r>
            <a:r>
              <a:rPr lang="de-DE" dirty="0" smtClean="0"/>
              <a:t>: The Economic Consequences of the Peace, 1920</a:t>
            </a:r>
            <a:endParaRPr lang="de-DE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Economic Integration and Emerging Economies: </a:t>
            </a:r>
            <a:br>
              <a:rPr lang="en-US" dirty="0" smtClean="0"/>
            </a:br>
            <a:r>
              <a:rPr lang="en-US" dirty="0" smtClean="0"/>
              <a:t>Pitfalls revealed in Repeated Crises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4513" y="2336800"/>
            <a:ext cx="7913687" cy="3942080"/>
          </a:xfrm>
        </p:spPr>
        <p:txBody>
          <a:bodyPr/>
          <a:lstStyle/>
          <a:p>
            <a:pPr>
              <a:buNone/>
              <a:defRPr/>
            </a:pPr>
            <a:r>
              <a:rPr lang="en-GB" sz="2000" dirty="0" smtClean="0"/>
              <a:t>ISSUES COVERED: </a:t>
            </a:r>
          </a:p>
          <a:p>
            <a:pPr>
              <a:defRPr/>
            </a:pPr>
            <a:r>
              <a:rPr lang="en-GB" sz="2000" dirty="0" smtClean="0"/>
              <a:t>The role of (deep) financial market integration </a:t>
            </a:r>
          </a:p>
          <a:p>
            <a:pPr>
              <a:defRPr/>
            </a:pPr>
            <a:r>
              <a:rPr lang="en-GB" sz="2000" dirty="0" smtClean="0"/>
              <a:t>The nature of external and internal imbalances </a:t>
            </a:r>
          </a:p>
          <a:p>
            <a:pPr>
              <a:defRPr/>
            </a:pPr>
            <a:r>
              <a:rPr lang="en-GB" sz="2000" dirty="0" smtClean="0"/>
              <a:t>The crucial role of exchange rate regimes </a:t>
            </a:r>
          </a:p>
          <a:p>
            <a:pPr>
              <a:defRPr/>
            </a:pPr>
            <a:r>
              <a:rPr lang="en-GB" sz="2000" dirty="0" smtClean="0"/>
              <a:t>European and other emerging economies – do they differ? </a:t>
            </a:r>
          </a:p>
          <a:p>
            <a:pPr>
              <a:defRPr/>
            </a:pPr>
            <a:r>
              <a:rPr lang="en-GB" sz="2000" dirty="0" smtClean="0"/>
              <a:t>The European integration model of catching-up </a:t>
            </a:r>
          </a:p>
          <a:p>
            <a:pPr>
              <a:defRPr/>
            </a:pPr>
            <a:r>
              <a:rPr lang="en-GB" sz="2000" dirty="0" smtClean="0"/>
              <a:t>Constrained policy choices in different environments </a:t>
            </a:r>
          </a:p>
          <a:p>
            <a:pPr>
              <a:defRPr/>
            </a:pPr>
            <a:endParaRPr lang="en-GB" sz="2000" dirty="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8638" y="609601"/>
            <a:ext cx="7981378" cy="977900"/>
          </a:xfrm>
        </p:spPr>
        <p:txBody>
          <a:bodyPr/>
          <a:lstStyle/>
          <a:p>
            <a:pPr algn="ctr"/>
            <a:r>
              <a:rPr lang="en-US" b="1" dirty="0" smtClean="0"/>
              <a:t>Economic Integration and Emerging Economies: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Main lines of the argument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4513" y="1739900"/>
            <a:ext cx="7913687" cy="4538980"/>
          </a:xfrm>
        </p:spPr>
        <p:txBody>
          <a:bodyPr/>
          <a:lstStyle/>
          <a:p>
            <a:pPr>
              <a:defRPr/>
            </a:pPr>
            <a:r>
              <a:rPr lang="en-GB" sz="2000" dirty="0" smtClean="0"/>
              <a:t>International financial markets integration can strongly accentuate the possibility of external and internal imbalances</a:t>
            </a:r>
          </a:p>
          <a:p>
            <a:pPr>
              <a:defRPr/>
            </a:pPr>
            <a:r>
              <a:rPr lang="en-GB" sz="2000" dirty="0" smtClean="0"/>
              <a:t>Exchange rate regimes are very important in this context </a:t>
            </a:r>
          </a:p>
          <a:p>
            <a:pPr>
              <a:defRPr/>
            </a:pPr>
            <a:r>
              <a:rPr lang="en-GB" sz="2000" dirty="0" smtClean="0"/>
              <a:t>Catching-up processes can be seriously derailed due to the build-up of imbalances</a:t>
            </a:r>
          </a:p>
          <a:p>
            <a:pPr>
              <a:defRPr/>
            </a:pPr>
            <a:r>
              <a:rPr lang="en-GB" sz="2000" dirty="0" smtClean="0"/>
              <a:t>Impact on distorting economic structures (domestic savings behaviour, capital allocations across tradable/non-tradable sectors, asset prices, competitiveness, etc.)</a:t>
            </a:r>
          </a:p>
          <a:p>
            <a:pPr>
              <a:defRPr/>
            </a:pPr>
            <a:r>
              <a:rPr lang="en-GB" sz="2000" dirty="0" smtClean="0"/>
              <a:t>The setting for catching-up economies in (EU)rope is special: affects not only EU members but also economies in the neighbourhood (e.g. Balkans)  </a:t>
            </a:r>
          </a:p>
          <a:p>
            <a:pPr>
              <a:defRPr/>
            </a:pPr>
            <a:endParaRPr lang="en-GB" sz="2000" dirty="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8638" y="1092201"/>
            <a:ext cx="7908226" cy="855662"/>
          </a:xfrm>
        </p:spPr>
        <p:txBody>
          <a:bodyPr/>
          <a:lstStyle/>
          <a:p>
            <a:r>
              <a:rPr lang="en-GB" b="1" dirty="0" smtClean="0"/>
              <a:t>Comparing emerging market economies (EMEs)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4513" y="2109211"/>
            <a:ext cx="7913687" cy="3915854"/>
          </a:xfrm>
        </p:spPr>
        <p:txBody>
          <a:bodyPr/>
          <a:lstStyle/>
          <a:p>
            <a:pPr marL="381000" indent="-381000">
              <a:lnSpc>
                <a:spcPct val="11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latin typeface="Arial" pitchFamily="34" charset="0"/>
              </a:rPr>
              <a:t>European EMEs:</a:t>
            </a:r>
          </a:p>
          <a:p>
            <a:pPr marL="381000" indent="-381000">
              <a:lnSpc>
                <a:spcPct val="110000"/>
              </a:lnSpc>
              <a:spcBef>
                <a:spcPct val="20000"/>
              </a:spcBef>
              <a:buNone/>
            </a:pPr>
            <a:r>
              <a:rPr lang="en-US" sz="2000" dirty="0" smtClean="0">
                <a:latin typeface="Arial" pitchFamily="34" charset="0"/>
              </a:rPr>
              <a:t>	CE-5; B-SEE (B-3, SEE-2; WB-6); EU-COH; Turkey</a:t>
            </a:r>
          </a:p>
          <a:p>
            <a:pPr marL="381000" indent="-381000">
              <a:lnSpc>
                <a:spcPct val="110000"/>
              </a:lnSpc>
              <a:spcBef>
                <a:spcPct val="20000"/>
              </a:spcBef>
            </a:pPr>
            <a:endParaRPr lang="en-US" sz="2000" dirty="0" smtClean="0">
              <a:latin typeface="Arial" pitchFamily="34" charset="0"/>
            </a:endParaRPr>
          </a:p>
          <a:p>
            <a:pPr marL="381000" indent="-381000">
              <a:lnSpc>
                <a:spcPct val="11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latin typeface="Arial" pitchFamily="34" charset="0"/>
              </a:rPr>
              <a:t>Non-European EMEs: </a:t>
            </a:r>
            <a:r>
              <a:rPr lang="en-US" sz="2000" dirty="0" smtClean="0">
                <a:latin typeface="Arial" pitchFamily="34" charset="0"/>
              </a:rPr>
              <a:t/>
            </a:r>
            <a:br>
              <a:rPr lang="en-US" sz="2000" dirty="0" smtClean="0">
                <a:latin typeface="Arial" pitchFamily="34" charset="0"/>
              </a:rPr>
            </a:br>
            <a:r>
              <a:rPr lang="en-US" sz="2000" dirty="0" smtClean="0">
                <a:latin typeface="Arial" pitchFamily="34" charset="0"/>
              </a:rPr>
              <a:t>ASIA-6 (w/o China, India); LATAM-8; MENA-6 (non-oil)</a:t>
            </a:r>
          </a:p>
          <a:p>
            <a:pPr marL="381000" indent="-381000">
              <a:lnSpc>
                <a:spcPct val="110000"/>
              </a:lnSpc>
              <a:spcBef>
                <a:spcPct val="20000"/>
              </a:spcBef>
            </a:pPr>
            <a:endParaRPr lang="en-US" sz="2000" dirty="0" smtClean="0">
              <a:latin typeface="Arial" pitchFamily="34" charset="0"/>
            </a:endParaRPr>
          </a:p>
          <a:p>
            <a:pPr marL="381000" indent="-381000">
              <a:lnSpc>
                <a:spcPct val="11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latin typeface="Arial" pitchFamily="34" charset="0"/>
              </a:rPr>
              <a:t>Focus areas: </a:t>
            </a:r>
            <a:r>
              <a:rPr lang="en-US" sz="2000" dirty="0" smtClean="0">
                <a:latin typeface="Arial" pitchFamily="34" charset="0"/>
              </a:rPr>
              <a:t>specific characteristics of European integration; European vs. global capital market integration; evolution of disequilibria; policy environment and policy choices</a:t>
            </a:r>
          </a:p>
          <a:p>
            <a:endParaRPr lang="de-DE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528638" y="749300"/>
            <a:ext cx="7981378" cy="546100"/>
          </a:xfrm>
        </p:spPr>
        <p:txBody>
          <a:bodyPr/>
          <a:lstStyle/>
          <a:p>
            <a:r>
              <a:rPr lang="en-GB" b="1" i="1" dirty="0" smtClean="0"/>
              <a:t>Comparing emerging market economies (EMEs)</a:t>
            </a:r>
            <a:endParaRPr lang="en-GB" b="1" i="1" dirty="0"/>
          </a:p>
        </p:txBody>
      </p:sp>
      <p:sp>
        <p:nvSpPr>
          <p:cNvPr id="27652" name="Rectangle 1027"/>
          <p:cNvSpPr>
            <a:spLocks noGrp="1" noChangeArrowheads="1"/>
          </p:cNvSpPr>
          <p:nvPr>
            <p:ph idx="1"/>
          </p:nvPr>
        </p:nvSpPr>
        <p:spPr>
          <a:xfrm>
            <a:off x="544513" y="1447800"/>
            <a:ext cx="7913687" cy="4831080"/>
          </a:xfrm>
        </p:spPr>
        <p:txBody>
          <a:bodyPr/>
          <a:lstStyle/>
          <a:p>
            <a:pPr marL="271463" indent="-271463">
              <a:lnSpc>
                <a:spcPct val="100000"/>
              </a:lnSpc>
              <a:tabLst>
                <a:tab pos="271463" algn="l"/>
                <a:tab pos="1046163" algn="l"/>
              </a:tabLst>
            </a:pPr>
            <a:r>
              <a:rPr lang="en-GB" sz="1800" dirty="0" smtClean="0">
                <a:solidFill>
                  <a:schemeClr val="accent2"/>
                </a:solidFill>
                <a:latin typeface="Arial" pitchFamily="34" charset="0"/>
              </a:rPr>
              <a:t>CE-5: </a:t>
            </a:r>
            <a:r>
              <a:rPr lang="en-GB" sz="1800" dirty="0" smtClean="0">
                <a:latin typeface="Arial" pitchFamily="34" charset="0"/>
              </a:rPr>
              <a:t>Czech Republic, Hungary, Poland, Slovakia, Slovenia</a:t>
            </a:r>
          </a:p>
          <a:p>
            <a:pPr marL="271463" indent="-271463">
              <a:lnSpc>
                <a:spcPct val="100000"/>
              </a:lnSpc>
              <a:tabLst>
                <a:tab pos="271463" algn="l"/>
                <a:tab pos="1046163" algn="l"/>
              </a:tabLst>
            </a:pPr>
            <a:r>
              <a:rPr lang="en-GB" sz="1800" dirty="0" smtClean="0">
                <a:solidFill>
                  <a:srgbClr val="052EFB"/>
                </a:solidFill>
                <a:latin typeface="Arial" pitchFamily="34" charset="0"/>
              </a:rPr>
              <a:t>B-3: </a:t>
            </a:r>
            <a:r>
              <a:rPr lang="en-GB" sz="1800" dirty="0" smtClean="0">
                <a:latin typeface="Arial" pitchFamily="34" charset="0"/>
              </a:rPr>
              <a:t>Estonia, Latvia, Lithuania</a:t>
            </a:r>
          </a:p>
          <a:p>
            <a:pPr marL="271463" indent="-271463">
              <a:lnSpc>
                <a:spcPct val="100000"/>
              </a:lnSpc>
              <a:tabLst>
                <a:tab pos="271463" algn="l"/>
                <a:tab pos="1046163" algn="l"/>
              </a:tabLst>
            </a:pPr>
            <a:r>
              <a:rPr lang="en-GB" sz="1800" dirty="0" smtClean="0">
                <a:solidFill>
                  <a:srgbClr val="052EFB"/>
                </a:solidFill>
                <a:latin typeface="Arial" pitchFamily="34" charset="0"/>
              </a:rPr>
              <a:t>SEE-2: </a:t>
            </a:r>
            <a:r>
              <a:rPr lang="en-GB" sz="1800" dirty="0" smtClean="0">
                <a:latin typeface="Arial" pitchFamily="34" charset="0"/>
              </a:rPr>
              <a:t>Bulgaria, Romania</a:t>
            </a:r>
          </a:p>
          <a:p>
            <a:pPr marL="271463" indent="-271463">
              <a:lnSpc>
                <a:spcPct val="100000"/>
              </a:lnSpc>
              <a:tabLst>
                <a:tab pos="271463" algn="l"/>
                <a:tab pos="1046163" algn="l"/>
              </a:tabLst>
            </a:pPr>
            <a:r>
              <a:rPr lang="en-GB" sz="1800" dirty="0" smtClean="0">
                <a:solidFill>
                  <a:srgbClr val="052EFB"/>
                </a:solidFill>
                <a:latin typeface="Arial" pitchFamily="34" charset="0"/>
              </a:rPr>
              <a:t>WB-6: </a:t>
            </a:r>
            <a:r>
              <a:rPr lang="en-GB" sz="1800" dirty="0" smtClean="0">
                <a:latin typeface="Arial" pitchFamily="34" charset="0"/>
              </a:rPr>
              <a:t>Albania, Bosnia and Herzegovina, Croatia, </a:t>
            </a:r>
            <a:br>
              <a:rPr lang="en-GB" sz="1800" dirty="0" smtClean="0">
                <a:latin typeface="Arial" pitchFamily="34" charset="0"/>
              </a:rPr>
            </a:br>
            <a:r>
              <a:rPr lang="en-GB" sz="1800" dirty="0" smtClean="0">
                <a:latin typeface="Arial" pitchFamily="34" charset="0"/>
              </a:rPr>
              <a:t>Former Yugoslav Republic of Macedonia, Montenegro, Serbia</a:t>
            </a:r>
          </a:p>
          <a:p>
            <a:pPr marL="271463" indent="-271463">
              <a:lnSpc>
                <a:spcPct val="100000"/>
              </a:lnSpc>
              <a:tabLst>
                <a:tab pos="271463" algn="l"/>
                <a:tab pos="1046163" algn="l"/>
              </a:tabLst>
            </a:pPr>
            <a:r>
              <a:rPr lang="en-GB" sz="1800" dirty="0" smtClean="0">
                <a:solidFill>
                  <a:schemeClr val="accent2"/>
                </a:solidFill>
                <a:latin typeface="Arial" pitchFamily="34" charset="0"/>
              </a:rPr>
              <a:t>B-SEE: </a:t>
            </a:r>
            <a:r>
              <a:rPr lang="en-GB" sz="1800" dirty="0" smtClean="0">
                <a:latin typeface="Arial" pitchFamily="34" charset="0"/>
              </a:rPr>
              <a:t>B-3 + SEE-2 + WB-6</a:t>
            </a:r>
          </a:p>
          <a:p>
            <a:pPr marL="271463" indent="-271463">
              <a:lnSpc>
                <a:spcPct val="100000"/>
              </a:lnSpc>
              <a:tabLst>
                <a:tab pos="271463" algn="l"/>
                <a:tab pos="1046163" algn="l"/>
              </a:tabLst>
            </a:pPr>
            <a:r>
              <a:rPr lang="en-GB" sz="1800" dirty="0" smtClean="0">
                <a:solidFill>
                  <a:schemeClr val="accent2"/>
                </a:solidFill>
                <a:latin typeface="Arial" pitchFamily="34" charset="0"/>
              </a:rPr>
              <a:t>EU-COH: </a:t>
            </a:r>
            <a:r>
              <a:rPr lang="en-GB" sz="1800" dirty="0" smtClean="0">
                <a:latin typeface="Arial" pitchFamily="34" charset="0"/>
              </a:rPr>
              <a:t>Greece, Portugal, Spain, Ireland</a:t>
            </a:r>
          </a:p>
          <a:p>
            <a:pPr marL="271463" indent="-271463">
              <a:lnSpc>
                <a:spcPct val="100000"/>
              </a:lnSpc>
              <a:tabLst>
                <a:tab pos="271463" algn="l"/>
                <a:tab pos="1046163" algn="l"/>
              </a:tabLst>
            </a:pPr>
            <a:r>
              <a:rPr lang="en-GB" sz="1800" dirty="0" smtClean="0">
                <a:solidFill>
                  <a:srgbClr val="052EFB"/>
                </a:solidFill>
                <a:latin typeface="Arial" pitchFamily="34" charset="0"/>
              </a:rPr>
              <a:t>Turkey </a:t>
            </a:r>
          </a:p>
          <a:p>
            <a:pPr marL="271463" indent="-271463">
              <a:lnSpc>
                <a:spcPct val="100000"/>
              </a:lnSpc>
              <a:buFont typeface="Wingdings" pitchFamily="2" charset="2"/>
              <a:buNone/>
              <a:tabLst>
                <a:tab pos="271463" algn="l"/>
                <a:tab pos="1046163" algn="l"/>
              </a:tabLst>
            </a:pPr>
            <a:endParaRPr lang="en-GB" sz="1800" dirty="0" smtClean="0">
              <a:solidFill>
                <a:srgbClr val="FF0000"/>
              </a:solidFill>
              <a:latin typeface="Arial" pitchFamily="34" charset="0"/>
            </a:endParaRPr>
          </a:p>
          <a:p>
            <a:pPr marL="271463" indent="-271463">
              <a:lnSpc>
                <a:spcPct val="100000"/>
              </a:lnSpc>
              <a:tabLst>
                <a:tab pos="271463" algn="l"/>
                <a:tab pos="1046163" algn="l"/>
              </a:tabLst>
            </a:pPr>
            <a:r>
              <a:rPr lang="en-GB" sz="1800" dirty="0" smtClean="0">
                <a:solidFill>
                  <a:schemeClr val="accent2"/>
                </a:solidFill>
                <a:latin typeface="Arial" pitchFamily="34" charset="0"/>
              </a:rPr>
              <a:t>ASIA-6: </a:t>
            </a:r>
            <a:r>
              <a:rPr lang="en-GB" sz="1800" dirty="0" smtClean="0">
                <a:latin typeface="Arial" pitchFamily="34" charset="0"/>
              </a:rPr>
              <a:t>Indonesia, Korea, Malaysia, Philippines, Taiwan, Thailand</a:t>
            </a:r>
          </a:p>
          <a:p>
            <a:pPr marL="271463" indent="-271463">
              <a:lnSpc>
                <a:spcPct val="100000"/>
              </a:lnSpc>
              <a:tabLst>
                <a:tab pos="271463" algn="l"/>
                <a:tab pos="1046163" algn="l"/>
              </a:tabLst>
            </a:pPr>
            <a:r>
              <a:rPr lang="en-GB" sz="1800" dirty="0" smtClean="0">
                <a:solidFill>
                  <a:schemeClr val="accent2"/>
                </a:solidFill>
                <a:latin typeface="Arial" pitchFamily="34" charset="0"/>
              </a:rPr>
              <a:t>LATAM-8: </a:t>
            </a:r>
            <a:r>
              <a:rPr lang="en-GB" sz="1800" dirty="0" smtClean="0">
                <a:latin typeface="Arial" pitchFamily="34" charset="0"/>
              </a:rPr>
              <a:t>Argentina, Brazil, Chile, Columbia, Ecuador, Mexico, Peru, Uruguay</a:t>
            </a:r>
          </a:p>
          <a:p>
            <a:pPr marL="271463" indent="-271463">
              <a:lnSpc>
                <a:spcPct val="100000"/>
              </a:lnSpc>
              <a:tabLst>
                <a:tab pos="271463" algn="l"/>
                <a:tab pos="1046163" algn="l"/>
              </a:tabLst>
            </a:pPr>
            <a:r>
              <a:rPr lang="en-GB" sz="1800" dirty="0" smtClean="0">
                <a:solidFill>
                  <a:schemeClr val="accent2"/>
                </a:solidFill>
                <a:latin typeface="Arial" pitchFamily="34" charset="0"/>
              </a:rPr>
              <a:t>MENA-6: </a:t>
            </a:r>
            <a:r>
              <a:rPr lang="en-GB" sz="1800" dirty="0" smtClean="0">
                <a:latin typeface="Arial" pitchFamily="34" charset="0"/>
              </a:rPr>
              <a:t>Egypt, Jordan, Lebanon, Morocco, Syria, Tunisia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Capital market integration and emerging economies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4513" y="1790700"/>
            <a:ext cx="7913687" cy="4488180"/>
          </a:xfrm>
        </p:spPr>
        <p:txBody>
          <a:bodyPr/>
          <a:lstStyle/>
          <a:p>
            <a:r>
              <a:rPr lang="en-US" sz="2000" dirty="0" smtClean="0"/>
              <a:t>The question of ‘downhill’ vs. ‘uphill’ capital flows in the global economy (see e.g. Prasad/</a:t>
            </a:r>
            <a:r>
              <a:rPr lang="en-US" sz="2000" dirty="0" err="1" smtClean="0"/>
              <a:t>Rajan</a:t>
            </a:r>
            <a:r>
              <a:rPr lang="en-US" sz="2000" dirty="0" smtClean="0"/>
              <a:t>/Subramanian, 2006; </a:t>
            </a:r>
            <a:r>
              <a:rPr lang="en-US" sz="2000" dirty="0" err="1" smtClean="0"/>
              <a:t>Gourinchas</a:t>
            </a:r>
            <a:r>
              <a:rPr lang="en-US" sz="2000" dirty="0" smtClean="0"/>
              <a:t>/Jeanne, 2009; </a:t>
            </a:r>
            <a:r>
              <a:rPr lang="en-US" sz="2000" dirty="0" err="1" smtClean="0"/>
              <a:t>Abiad</a:t>
            </a:r>
            <a:r>
              <a:rPr lang="en-US" sz="2000" dirty="0" smtClean="0"/>
              <a:t>/Leigh/</a:t>
            </a:r>
            <a:r>
              <a:rPr lang="en-US" sz="2000" dirty="0" err="1" smtClean="0"/>
              <a:t>Mody</a:t>
            </a:r>
            <a:r>
              <a:rPr lang="en-US" sz="2000" dirty="0" smtClean="0"/>
              <a:t>, 2009)</a:t>
            </a:r>
          </a:p>
          <a:p>
            <a:r>
              <a:rPr lang="en-US" sz="2000" dirty="0" smtClean="0"/>
              <a:t>The issue of financial and monetary integration and catching-up economies (‘threshold’ effects, ‘institutional anchoring’)</a:t>
            </a:r>
          </a:p>
          <a:p>
            <a:r>
              <a:rPr lang="en-US" sz="2000" dirty="0" smtClean="0"/>
              <a:t>The nature of external disequilibria and the composition of capital (in)flows; role of exchange rate regimes</a:t>
            </a:r>
          </a:p>
          <a:p>
            <a:r>
              <a:rPr lang="en-US" sz="2000" dirty="0" smtClean="0"/>
              <a:t>Which disequilibria are ‘sustainable’ and under which external circumstances?</a:t>
            </a:r>
          </a:p>
          <a:p>
            <a:r>
              <a:rPr lang="en-US" sz="2000" dirty="0" smtClean="0"/>
              <a:t>The available spaces for policy choices</a:t>
            </a:r>
          </a:p>
          <a:p>
            <a:endParaRPr lang="de-DE" sz="20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1079500"/>
            <a:ext cx="7981378" cy="868362"/>
          </a:xfrm>
        </p:spPr>
        <p:txBody>
          <a:bodyPr/>
          <a:lstStyle/>
          <a:p>
            <a:pPr algn="ctr"/>
            <a:r>
              <a:rPr lang="en-GB" dirty="0" smtClean="0"/>
              <a:t>The European integration model of catching-up</a:t>
            </a:r>
            <a:endParaRPr lang="de-DE" dirty="0" smtClean="0">
              <a:solidFill>
                <a:srgbClr val="0070C0"/>
              </a:solidFill>
              <a:latin typeface="Arial" pitchFamily="34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544513" y="2133600"/>
            <a:ext cx="7913687" cy="4145280"/>
          </a:xfrm>
        </p:spPr>
        <p:txBody>
          <a:bodyPr/>
          <a:lstStyle/>
          <a:p>
            <a:pPr marL="381000" indent="-381000">
              <a:lnSpc>
                <a:spcPct val="110000"/>
              </a:lnSpc>
              <a:spcBef>
                <a:spcPct val="20000"/>
              </a:spcBef>
            </a:pPr>
            <a:r>
              <a:rPr lang="en-US" sz="2000" dirty="0" smtClean="0">
                <a:latin typeface="Arial" pitchFamily="34" charset="0"/>
              </a:rPr>
              <a:t>targeted at </a:t>
            </a:r>
            <a:r>
              <a:rPr lang="en-US" sz="2000" b="1" dirty="0" smtClean="0">
                <a:latin typeface="Arial" pitchFamily="34" charset="0"/>
              </a:rPr>
              <a:t>integration with the EU/Euro area</a:t>
            </a:r>
            <a:endParaRPr lang="en-US" sz="2000" dirty="0" smtClean="0">
              <a:latin typeface="Arial" pitchFamily="34" charset="0"/>
            </a:endParaRPr>
          </a:p>
          <a:p>
            <a:pPr marL="381000" indent="-381000">
              <a:lnSpc>
                <a:spcPct val="110000"/>
              </a:lnSpc>
              <a:spcBef>
                <a:spcPct val="20000"/>
              </a:spcBef>
            </a:pPr>
            <a:r>
              <a:rPr lang="en-US" sz="2000" dirty="0" smtClean="0">
                <a:latin typeface="Arial" pitchFamily="34" charset="0"/>
              </a:rPr>
              <a:t>associated with very far-reaching internal and </a:t>
            </a:r>
            <a:r>
              <a:rPr lang="en-US" sz="2000" b="1" dirty="0" smtClean="0">
                <a:latin typeface="Arial" pitchFamily="34" charset="0"/>
              </a:rPr>
              <a:t>external liberalization</a:t>
            </a:r>
            <a:r>
              <a:rPr lang="en-US" sz="2000" dirty="0" smtClean="0">
                <a:latin typeface="Arial" pitchFamily="34" charset="0"/>
              </a:rPr>
              <a:t> (trade, capital transactions, financial market integration, </a:t>
            </a:r>
            <a:r>
              <a:rPr lang="en-US" sz="2000" dirty="0" err="1" smtClean="0">
                <a:latin typeface="Arial" pitchFamily="34" charset="0"/>
              </a:rPr>
              <a:t>labour</a:t>
            </a:r>
            <a:r>
              <a:rPr lang="en-US" sz="2000" dirty="0" smtClean="0">
                <a:latin typeface="Arial" pitchFamily="34" charset="0"/>
              </a:rPr>
              <a:t> mobility)</a:t>
            </a:r>
          </a:p>
          <a:p>
            <a:pPr marL="381000" indent="-381000">
              <a:lnSpc>
                <a:spcPct val="110000"/>
              </a:lnSpc>
              <a:spcBef>
                <a:spcPct val="20000"/>
              </a:spcBef>
            </a:pPr>
            <a:r>
              <a:rPr lang="en-US" sz="2000" b="1" dirty="0" smtClean="0">
                <a:latin typeface="Arial" pitchFamily="34" charset="0"/>
              </a:rPr>
              <a:t>benefits</a:t>
            </a:r>
            <a:r>
              <a:rPr lang="en-US" sz="2000" dirty="0" smtClean="0">
                <a:latin typeface="Arial" pitchFamily="34" charset="0"/>
              </a:rPr>
              <a:t>: ‘downhill’ capital inflows, trade integration, ‘technology’ transfer; institutional convergence</a:t>
            </a:r>
          </a:p>
          <a:p>
            <a:pPr marL="381000" indent="-381000">
              <a:lnSpc>
                <a:spcPct val="110000"/>
              </a:lnSpc>
              <a:spcBef>
                <a:spcPct val="20000"/>
              </a:spcBef>
            </a:pPr>
            <a:r>
              <a:rPr lang="en-US" sz="2000" dirty="0" smtClean="0">
                <a:latin typeface="Arial" pitchFamily="34" charset="0"/>
              </a:rPr>
              <a:t>the model worked - ‘convergence process’ – </a:t>
            </a:r>
            <a:r>
              <a:rPr lang="en-US" sz="2000" b="1" dirty="0" smtClean="0">
                <a:latin typeface="Arial" pitchFamily="34" charset="0"/>
              </a:rPr>
              <a:t>but  </a:t>
            </a:r>
            <a:r>
              <a:rPr lang="en-US" sz="2000" dirty="0" smtClean="0">
                <a:latin typeface="Arial" pitchFamily="34" charset="0"/>
              </a:rPr>
              <a:t>emergence of severe </a:t>
            </a:r>
            <a:r>
              <a:rPr lang="en-US" sz="2000" b="1" dirty="0" smtClean="0">
                <a:latin typeface="Arial" pitchFamily="34" charset="0"/>
              </a:rPr>
              <a:t>structural imbalances </a:t>
            </a:r>
            <a:r>
              <a:rPr lang="en-US" sz="2000" dirty="0" smtClean="0">
                <a:latin typeface="Arial" pitchFamily="34" charset="0"/>
              </a:rPr>
              <a:t>in important groups of European EMEs; </a:t>
            </a:r>
            <a:r>
              <a:rPr lang="en-US" sz="2000" b="1" dirty="0" smtClean="0">
                <a:latin typeface="Arial" pitchFamily="34" charset="0"/>
              </a:rPr>
              <a:t>heterogeneity</a:t>
            </a:r>
            <a:r>
              <a:rPr lang="en-US" sz="2000" dirty="0" smtClean="0">
                <a:latin typeface="Arial" pitchFamily="34" charset="0"/>
              </a:rPr>
              <a:t> of pre- and post-crisis experience of European EMEs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el 1"/>
          <p:cNvSpPr>
            <a:spLocks noGrp="1"/>
          </p:cNvSpPr>
          <p:nvPr>
            <p:ph type="title"/>
          </p:nvPr>
        </p:nvSpPr>
        <p:spPr>
          <a:xfrm>
            <a:off x="528638" y="804863"/>
            <a:ext cx="8615362" cy="11430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Growth - GDP at constant prices</a:t>
            </a:r>
            <a:br>
              <a:rPr lang="en-US" dirty="0" smtClean="0">
                <a:latin typeface="Arial" pitchFamily="34" charset="0"/>
              </a:rPr>
            </a:br>
            <a:r>
              <a:rPr lang="en-US" dirty="0" smtClean="0">
                <a:latin typeface="Arial" pitchFamily="34" charset="0"/>
              </a:rPr>
              <a:t>Average annual growth rates, 1995-2010, in %</a:t>
            </a:r>
          </a:p>
        </p:txBody>
      </p:sp>
      <p:sp>
        <p:nvSpPr>
          <p:cNvPr id="2052" name="Inhaltsplatzhalter 3"/>
          <p:cNvSpPr>
            <a:spLocks noGrp="1"/>
          </p:cNvSpPr>
          <p:nvPr>
            <p:ph idx="10"/>
          </p:nvPr>
        </p:nvSpPr>
        <p:spPr>
          <a:xfrm>
            <a:off x="555625" y="6259513"/>
            <a:ext cx="6978650" cy="374650"/>
          </a:xfrm>
        </p:spPr>
        <p:txBody>
          <a:bodyPr/>
          <a:lstStyle/>
          <a:p>
            <a:pPr marL="0" indent="0"/>
            <a:r>
              <a:rPr lang="en-US" i="1" dirty="0" smtClean="0">
                <a:latin typeface="Arial" pitchFamily="34" charset="0"/>
              </a:rPr>
              <a:t>Source: </a:t>
            </a:r>
            <a:r>
              <a:rPr lang="en-US" dirty="0" smtClean="0">
                <a:latin typeface="Arial" pitchFamily="34" charset="0"/>
              </a:rPr>
              <a:t>IMF World Economic Outlook, October 2010. </a:t>
            </a:r>
            <a:br>
              <a:rPr lang="en-US" dirty="0" smtClean="0">
                <a:latin typeface="Arial" pitchFamily="34" charset="0"/>
              </a:rPr>
            </a:br>
            <a:r>
              <a:rPr lang="en-US" dirty="0" smtClean="0">
                <a:latin typeface="Arial" pitchFamily="34" charset="0"/>
              </a:rPr>
              <a:t>EBRD  and  </a:t>
            </a:r>
            <a:r>
              <a:rPr lang="en-US" dirty="0" err="1" smtClean="0">
                <a:latin typeface="Arial" pitchFamily="34" charset="0"/>
              </a:rPr>
              <a:t>wiiw</a:t>
            </a:r>
            <a:r>
              <a:rPr lang="en-US" dirty="0" smtClean="0">
                <a:latin typeface="Arial" pitchFamily="34" charset="0"/>
              </a:rPr>
              <a:t> Annual Database incorporating national statistics, </a:t>
            </a:r>
            <a:r>
              <a:rPr lang="en-US" dirty="0" err="1" smtClean="0">
                <a:latin typeface="Arial" pitchFamily="34" charset="0"/>
              </a:rPr>
              <a:t>Eurostat</a:t>
            </a:r>
            <a:r>
              <a:rPr lang="en-US" dirty="0" smtClean="0">
                <a:latin typeface="Arial" pitchFamily="34" charset="0"/>
              </a:rPr>
              <a:t>..</a:t>
            </a:r>
            <a:endParaRPr lang="de-DE" dirty="0" smtClean="0">
              <a:latin typeface="Arial" pitchFamily="34" charset="0"/>
            </a:endParaRPr>
          </a:p>
        </p:txBody>
      </p:sp>
      <p:sp>
        <p:nvSpPr>
          <p:cNvPr id="2053" name="Textfeld 5"/>
          <p:cNvSpPr txBox="1">
            <a:spLocks noChangeArrowheads="1"/>
          </p:cNvSpPr>
          <p:nvPr/>
        </p:nvSpPr>
        <p:spPr bwMode="auto">
          <a:xfrm>
            <a:off x="5473700" y="146050"/>
            <a:ext cx="2927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/>
          </a:p>
        </p:txBody>
      </p:sp>
      <p:graphicFrame>
        <p:nvGraphicFramePr>
          <p:cNvPr id="6" name="Diagrammplatzhalter 4"/>
          <p:cNvGraphicFramePr>
            <a:graphicFrameLocks/>
          </p:cNvGraphicFramePr>
          <p:nvPr/>
        </p:nvGraphicFramePr>
        <p:xfrm>
          <a:off x="623888" y="1979613"/>
          <a:ext cx="7812087" cy="3716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dirty="0" smtClean="0"/>
              <a:t>Main Issues</a:t>
            </a:r>
            <a:endParaRPr lang="de-DE" sz="28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4513" y="2057400"/>
            <a:ext cx="7913687" cy="422148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Why has the crisis in the </a:t>
            </a:r>
            <a:r>
              <a:rPr lang="en-GB" dirty="0" err="1" smtClean="0"/>
              <a:t>Eurozone</a:t>
            </a:r>
            <a:r>
              <a:rPr lang="en-GB" dirty="0" smtClean="0"/>
              <a:t> escalated that much? </a:t>
            </a:r>
          </a:p>
          <a:p>
            <a:pPr>
              <a:defRPr/>
            </a:pPr>
            <a:r>
              <a:rPr lang="en-GB" dirty="0" smtClean="0"/>
              <a:t>Where are we at the moment? Is there a policy master-plan?</a:t>
            </a:r>
          </a:p>
          <a:p>
            <a:pPr>
              <a:defRPr/>
            </a:pPr>
            <a:r>
              <a:rPr lang="en-GB" dirty="0" smtClean="0"/>
              <a:t>Is the Euro-zone going to pull through? In which shape?</a:t>
            </a:r>
          </a:p>
          <a:p>
            <a:pPr>
              <a:defRPr/>
            </a:pPr>
            <a:r>
              <a:rPr lang="en-GB" dirty="0" smtClean="0"/>
              <a:t>What is the predicament of Europe’s ‘periphery’? </a:t>
            </a:r>
          </a:p>
          <a:p>
            <a:pPr>
              <a:buNone/>
              <a:defRPr/>
            </a:pPr>
            <a:endParaRPr lang="en-GB" dirty="0" smtClean="0"/>
          </a:p>
          <a:p>
            <a:pPr>
              <a:buNone/>
              <a:defRPr/>
            </a:pPr>
            <a:r>
              <a:rPr lang="en-GB" sz="2000" dirty="0" smtClean="0"/>
              <a:t>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>
                <a:latin typeface="Arial" pitchFamily="34" charset="0"/>
              </a:rPr>
              <a:t>Growth - GDP at constant prices</a:t>
            </a:r>
            <a:br>
              <a:rPr lang="en-US" sz="2800" smtClean="0">
                <a:latin typeface="Arial" pitchFamily="34" charset="0"/>
              </a:rPr>
            </a:br>
            <a:r>
              <a:rPr lang="en-US" sz="2800" smtClean="0">
                <a:latin typeface="Arial" pitchFamily="34" charset="0"/>
              </a:rPr>
              <a:t>Average annual growth rates, 1995-2010 in %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de-DE" dirty="0" smtClean="0">
              <a:latin typeface="Arial" pitchFamily="34" charset="0"/>
            </a:endParaRPr>
          </a:p>
          <a:p>
            <a:pPr marL="0" indent="0"/>
            <a:r>
              <a:rPr lang="en-US" dirty="0" smtClean="0">
                <a:latin typeface="Arial" pitchFamily="34" charset="0"/>
              </a:rPr>
              <a:t>Source: IMF World Economic Outlook, October 2010. </a:t>
            </a:r>
            <a:br>
              <a:rPr lang="en-US" dirty="0" smtClean="0">
                <a:latin typeface="Arial" pitchFamily="34" charset="0"/>
              </a:rPr>
            </a:br>
            <a:r>
              <a:rPr lang="en-US" dirty="0" smtClean="0">
                <a:latin typeface="Arial" pitchFamily="34" charset="0"/>
              </a:rPr>
              <a:t>EBRD  and  </a:t>
            </a:r>
            <a:r>
              <a:rPr lang="en-US" dirty="0" err="1" smtClean="0">
                <a:latin typeface="Arial" pitchFamily="34" charset="0"/>
              </a:rPr>
              <a:t>wiiw</a:t>
            </a:r>
            <a:r>
              <a:rPr lang="en-US" dirty="0" smtClean="0">
                <a:latin typeface="Arial" pitchFamily="34" charset="0"/>
              </a:rPr>
              <a:t> Annual Database incorporating national statistics, </a:t>
            </a:r>
            <a:r>
              <a:rPr lang="en-US" dirty="0" err="1" smtClean="0">
                <a:latin typeface="Arial" pitchFamily="34" charset="0"/>
              </a:rPr>
              <a:t>Eurostat</a:t>
            </a:r>
            <a:r>
              <a:rPr lang="en-US" dirty="0" smtClean="0">
                <a:latin typeface="Arial" pitchFamily="34" charset="0"/>
              </a:rPr>
              <a:t>.</a:t>
            </a:r>
          </a:p>
        </p:txBody>
      </p:sp>
      <p:sp>
        <p:nvSpPr>
          <p:cNvPr id="1029" name="Textfeld 5"/>
          <p:cNvSpPr txBox="1">
            <a:spLocks noChangeArrowheads="1"/>
          </p:cNvSpPr>
          <p:nvPr/>
        </p:nvSpPr>
        <p:spPr bwMode="auto">
          <a:xfrm>
            <a:off x="5473700" y="146050"/>
            <a:ext cx="2927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/>
          </a:p>
        </p:txBody>
      </p:sp>
      <p:graphicFrame>
        <p:nvGraphicFramePr>
          <p:cNvPr id="8" name="Diagrammplatzhalter 4"/>
          <p:cNvGraphicFramePr>
            <a:graphicFrameLocks/>
          </p:cNvGraphicFramePr>
          <p:nvPr/>
        </p:nvGraphicFramePr>
        <p:xfrm>
          <a:off x="468613" y="2039998"/>
          <a:ext cx="7812087" cy="3716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itchFamily="34" charset="0"/>
              </a:rPr>
              <a:t>Quarterly GDP developments</a:t>
            </a:r>
            <a:br>
              <a:rPr lang="en-GB" dirty="0" smtClean="0">
                <a:latin typeface="Arial" pitchFamily="34" charset="0"/>
              </a:rPr>
            </a:br>
            <a:r>
              <a:rPr lang="en-GB" sz="2400" dirty="0" smtClean="0">
                <a:latin typeface="Arial" pitchFamily="34" charset="0"/>
              </a:rPr>
              <a:t>3rd quarter 2008 = 100</a:t>
            </a:r>
            <a:r>
              <a:rPr lang="en-GB" dirty="0" smtClean="0">
                <a:latin typeface="Arial" pitchFamily="34" charset="0"/>
              </a:rPr>
              <a:t/>
            </a:r>
            <a:br>
              <a:rPr lang="en-GB" dirty="0" smtClean="0">
                <a:latin typeface="Arial" pitchFamily="34" charset="0"/>
              </a:rPr>
            </a:br>
            <a:endParaRPr lang="en-GB" dirty="0" smtClean="0">
              <a:latin typeface="Arial" pitchFamily="34" charset="0"/>
            </a:endParaRPr>
          </a:p>
        </p:txBody>
      </p:sp>
      <p:graphicFrame>
        <p:nvGraphicFramePr>
          <p:cNvPr id="5" name="Diagrammplatzhalter 4"/>
          <p:cNvGraphicFramePr>
            <a:graphicFrameLocks noGrp="1"/>
          </p:cNvGraphicFramePr>
          <p:nvPr>
            <p:ph idx="1"/>
          </p:nvPr>
        </p:nvGraphicFramePr>
        <p:xfrm>
          <a:off x="544513" y="1579418"/>
          <a:ext cx="7913687" cy="4529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508" name="Textplatzhalter 3"/>
          <p:cNvSpPr>
            <a:spLocks noGrp="1"/>
          </p:cNvSpPr>
          <p:nvPr>
            <p:ph idx="10"/>
          </p:nvPr>
        </p:nvSpPr>
        <p:spPr/>
        <p:txBody>
          <a:bodyPr anchor="b"/>
          <a:lstStyle/>
          <a:p>
            <a:pPr>
              <a:buFont typeface="Wingdings" pitchFamily="2" charset="2"/>
              <a:buNone/>
            </a:pPr>
            <a:r>
              <a:rPr lang="en-GB" sz="1200" i="1" dirty="0" smtClean="0">
                <a:solidFill>
                  <a:schemeClr val="tx2"/>
                </a:solidFill>
                <a:latin typeface="Arial" pitchFamily="34" charset="0"/>
              </a:rPr>
              <a:t>Source: </a:t>
            </a:r>
            <a:r>
              <a:rPr lang="en-GB" sz="1200" dirty="0" smtClean="0">
                <a:solidFill>
                  <a:schemeClr val="tx2"/>
                </a:solidFill>
                <a:latin typeface="Arial" pitchFamily="34" charset="0"/>
              </a:rPr>
              <a:t>Eurostat, wiiw calculations</a:t>
            </a:r>
            <a:r>
              <a:rPr lang="en-GB" dirty="0" smtClean="0">
                <a:solidFill>
                  <a:srgbClr val="FF0000"/>
                </a:solidFill>
                <a:latin typeface="Arial" pitchFamily="34" charset="0"/>
              </a:rPr>
              <a:t>.</a:t>
            </a:r>
            <a:endParaRPr lang="en-GB" sz="1200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324600" y="4276725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olidFill>
                  <a:schemeClr val="accent5">
                    <a:lumMod val="75000"/>
                  </a:schemeClr>
                </a:solidFill>
              </a:rPr>
              <a:t>B-3</a:t>
            </a:r>
            <a:endParaRPr lang="de-DE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267450" y="3895725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olidFill>
                  <a:srgbClr val="003399"/>
                </a:solidFill>
              </a:rPr>
              <a:t>SEE-2 + HR</a:t>
            </a:r>
            <a:endParaRPr lang="de-DE" sz="1800" dirty="0">
              <a:solidFill>
                <a:srgbClr val="003399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905625" y="340995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olidFill>
                  <a:srgbClr val="00B0F0"/>
                </a:solidFill>
              </a:rPr>
              <a:t>EU-COH</a:t>
            </a:r>
            <a:endParaRPr lang="de-DE" sz="1800" dirty="0">
              <a:solidFill>
                <a:srgbClr val="00B0F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8057322" y="3127512"/>
            <a:ext cx="2496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olidFill>
                  <a:srgbClr val="FFC000"/>
                </a:solidFill>
              </a:rPr>
              <a:t>CE-5</a:t>
            </a:r>
            <a:endParaRPr lang="de-DE" sz="1800" dirty="0">
              <a:solidFill>
                <a:srgbClr val="FFC000"/>
              </a:solidFill>
            </a:endParaRPr>
          </a:p>
        </p:txBody>
      </p:sp>
      <p:sp>
        <p:nvSpPr>
          <p:cNvPr id="10" name="Textfeld 11"/>
          <p:cNvSpPr txBox="1"/>
          <p:nvPr/>
        </p:nvSpPr>
        <p:spPr>
          <a:xfrm>
            <a:off x="7805530" y="2650435"/>
            <a:ext cx="2986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olidFill>
                  <a:schemeClr val="accent2"/>
                </a:solidFill>
              </a:rPr>
              <a:t>LATAM-8</a:t>
            </a:r>
            <a:endParaRPr lang="de-DE" sz="1800" dirty="0">
              <a:solidFill>
                <a:schemeClr val="accent2"/>
              </a:solidFill>
            </a:endParaRPr>
          </a:p>
        </p:txBody>
      </p:sp>
      <p:sp>
        <p:nvSpPr>
          <p:cNvPr id="11" name="Textfeld 12"/>
          <p:cNvSpPr txBox="1"/>
          <p:nvPr/>
        </p:nvSpPr>
        <p:spPr>
          <a:xfrm>
            <a:off x="7979074" y="231913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olidFill>
                  <a:srgbClr val="9933FF"/>
                </a:solidFill>
              </a:rPr>
              <a:t>ASIA-6</a:t>
            </a:r>
            <a:endParaRPr lang="de-DE" sz="1800" dirty="0">
              <a:solidFill>
                <a:srgbClr val="9933FF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itchFamily="34" charset="0"/>
              </a:rPr>
              <a:t>Quarterly GDP developments</a:t>
            </a:r>
            <a:br>
              <a:rPr lang="en-GB" dirty="0" smtClean="0">
                <a:latin typeface="Arial" pitchFamily="34" charset="0"/>
              </a:rPr>
            </a:br>
            <a:r>
              <a:rPr lang="en-GB" sz="2400" dirty="0" smtClean="0">
                <a:latin typeface="Arial" pitchFamily="34" charset="0"/>
              </a:rPr>
              <a:t>3rd quarter 2008 = 100</a:t>
            </a:r>
            <a:r>
              <a:rPr lang="en-GB" dirty="0" smtClean="0">
                <a:latin typeface="Arial" pitchFamily="34" charset="0"/>
              </a:rPr>
              <a:t/>
            </a:r>
            <a:br>
              <a:rPr lang="en-GB" dirty="0" smtClean="0">
                <a:latin typeface="Arial" pitchFamily="34" charset="0"/>
              </a:rPr>
            </a:br>
            <a:endParaRPr lang="en-GB" dirty="0" smtClean="0">
              <a:latin typeface="Arial" pitchFamily="34" charset="0"/>
            </a:endParaRPr>
          </a:p>
        </p:txBody>
      </p:sp>
      <p:graphicFrame>
        <p:nvGraphicFramePr>
          <p:cNvPr id="5" name="Diagrammplatzhalter 4"/>
          <p:cNvGraphicFramePr>
            <a:graphicFrameLocks noGrp="1"/>
          </p:cNvGraphicFramePr>
          <p:nvPr>
            <p:ph idx="1"/>
          </p:nvPr>
        </p:nvGraphicFramePr>
        <p:xfrm>
          <a:off x="544513" y="1579418"/>
          <a:ext cx="7913687" cy="4529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508" name="Textplatzhalter 3"/>
          <p:cNvSpPr>
            <a:spLocks noGrp="1"/>
          </p:cNvSpPr>
          <p:nvPr>
            <p:ph idx="10"/>
          </p:nvPr>
        </p:nvSpPr>
        <p:spPr/>
        <p:txBody>
          <a:bodyPr anchor="b"/>
          <a:lstStyle/>
          <a:p>
            <a:pPr>
              <a:buFont typeface="Wingdings" pitchFamily="2" charset="2"/>
              <a:buNone/>
            </a:pPr>
            <a:r>
              <a:rPr lang="en-GB" sz="1200" i="1" dirty="0" smtClean="0">
                <a:solidFill>
                  <a:schemeClr val="tx2"/>
                </a:solidFill>
                <a:latin typeface="Arial" pitchFamily="34" charset="0"/>
              </a:rPr>
              <a:t>Source: </a:t>
            </a:r>
            <a:r>
              <a:rPr lang="en-GB" sz="1200" dirty="0" smtClean="0">
                <a:solidFill>
                  <a:schemeClr val="tx2"/>
                </a:solidFill>
                <a:latin typeface="Arial" pitchFamily="34" charset="0"/>
              </a:rPr>
              <a:t>Eurostat, wiiw calculations</a:t>
            </a:r>
            <a:r>
              <a:rPr lang="en-GB" dirty="0" smtClean="0">
                <a:solidFill>
                  <a:srgbClr val="FF0000"/>
                </a:solidFill>
                <a:latin typeface="Arial" pitchFamily="34" charset="0"/>
              </a:rPr>
              <a:t>.</a:t>
            </a:r>
            <a:endParaRPr lang="en-GB" sz="1200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324600" y="4276725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olidFill>
                  <a:schemeClr val="accent5">
                    <a:lumMod val="75000"/>
                  </a:schemeClr>
                </a:solidFill>
              </a:rPr>
              <a:t>B-3</a:t>
            </a:r>
            <a:endParaRPr lang="de-DE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267450" y="3895725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olidFill>
                  <a:srgbClr val="003399"/>
                </a:solidFill>
              </a:rPr>
              <a:t>SEE-2 + HR</a:t>
            </a:r>
            <a:endParaRPr lang="de-DE" sz="1800" dirty="0">
              <a:solidFill>
                <a:srgbClr val="003399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905625" y="340995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olidFill>
                  <a:srgbClr val="00B0F0"/>
                </a:solidFill>
              </a:rPr>
              <a:t>EU-COH</a:t>
            </a:r>
            <a:endParaRPr lang="de-DE" sz="1800" dirty="0">
              <a:solidFill>
                <a:srgbClr val="00B0F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8057322" y="3127512"/>
            <a:ext cx="2496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olidFill>
                  <a:srgbClr val="FFC000"/>
                </a:solidFill>
              </a:rPr>
              <a:t>CE-5</a:t>
            </a:r>
            <a:endParaRPr lang="de-DE" sz="1800" dirty="0">
              <a:solidFill>
                <a:srgbClr val="FFC000"/>
              </a:solidFill>
            </a:endParaRPr>
          </a:p>
        </p:txBody>
      </p:sp>
      <p:sp>
        <p:nvSpPr>
          <p:cNvPr id="10" name="Textfeld 11"/>
          <p:cNvSpPr txBox="1"/>
          <p:nvPr/>
        </p:nvSpPr>
        <p:spPr>
          <a:xfrm>
            <a:off x="7805530" y="2650435"/>
            <a:ext cx="2986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olidFill>
                  <a:schemeClr val="accent2"/>
                </a:solidFill>
              </a:rPr>
              <a:t>LATAM-8</a:t>
            </a:r>
            <a:endParaRPr lang="de-DE" sz="1800" dirty="0">
              <a:solidFill>
                <a:schemeClr val="accent2"/>
              </a:solidFill>
            </a:endParaRPr>
          </a:p>
        </p:txBody>
      </p:sp>
      <p:sp>
        <p:nvSpPr>
          <p:cNvPr id="11" name="Textfeld 12"/>
          <p:cNvSpPr txBox="1"/>
          <p:nvPr/>
        </p:nvSpPr>
        <p:spPr>
          <a:xfrm>
            <a:off x="7979074" y="231913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olidFill>
                  <a:srgbClr val="9933FF"/>
                </a:solidFill>
              </a:rPr>
              <a:t>ASIA-6</a:t>
            </a:r>
            <a:endParaRPr lang="de-DE" sz="1800" dirty="0">
              <a:solidFill>
                <a:srgbClr val="9933FF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Differentiating features of EMEs</a:t>
            </a:r>
            <a:endParaRPr lang="en-GB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81000" indent="-381000">
              <a:lnSpc>
                <a:spcPct val="110000"/>
              </a:lnSpc>
              <a:spcBef>
                <a:spcPct val="20000"/>
              </a:spcBef>
            </a:pPr>
            <a:r>
              <a:rPr lang="en-GB" sz="2000" dirty="0" smtClean="0">
                <a:latin typeface="Arial" pitchFamily="34" charset="0"/>
              </a:rPr>
              <a:t>Degree of openness: </a:t>
            </a:r>
          </a:p>
          <a:p>
            <a:pPr marL="381000" indent="-381000">
              <a:lnSpc>
                <a:spcPct val="110000"/>
              </a:lnSpc>
              <a:spcBef>
                <a:spcPct val="20000"/>
              </a:spcBef>
              <a:buNone/>
            </a:pPr>
            <a:r>
              <a:rPr lang="en-GB" sz="2000" dirty="0" smtClean="0">
                <a:latin typeface="Arial" pitchFamily="34" charset="0"/>
              </a:rPr>
              <a:t>	- trade integration; financial market integration</a:t>
            </a:r>
          </a:p>
          <a:p>
            <a:pPr marL="381000" indent="-381000">
              <a:lnSpc>
                <a:spcPct val="110000"/>
              </a:lnSpc>
              <a:spcBef>
                <a:spcPct val="20000"/>
              </a:spcBef>
            </a:pPr>
            <a:r>
              <a:rPr lang="en-GB" sz="2000" dirty="0" smtClean="0">
                <a:latin typeface="Arial" pitchFamily="34" charset="0"/>
              </a:rPr>
              <a:t>Private sector borrowing and debt</a:t>
            </a:r>
          </a:p>
          <a:p>
            <a:pPr marL="381000" indent="-381000">
              <a:lnSpc>
                <a:spcPct val="110000"/>
              </a:lnSpc>
              <a:spcBef>
                <a:spcPct val="20000"/>
              </a:spcBef>
            </a:pPr>
            <a:r>
              <a:rPr lang="en-GB" sz="2000" dirty="0" smtClean="0">
                <a:latin typeface="Arial" pitchFamily="34" charset="0"/>
              </a:rPr>
              <a:t>External disequilibria: current accounts, composition of capital flows; real exchange rate developments</a:t>
            </a:r>
          </a:p>
          <a:p>
            <a:pPr marL="381000" indent="-381000">
              <a:lnSpc>
                <a:spcPct val="110000"/>
              </a:lnSpc>
              <a:spcBef>
                <a:spcPct val="20000"/>
              </a:spcBef>
            </a:pPr>
            <a:r>
              <a:rPr lang="en-GB" sz="2000" dirty="0" smtClean="0">
                <a:latin typeface="Arial" pitchFamily="34" charset="0"/>
              </a:rPr>
              <a:t>Sectoral ‘distortions’ (tradable/non-tradable sectors); FDI allocation</a:t>
            </a:r>
          </a:p>
          <a:p>
            <a:pPr marL="381000" indent="-381000">
              <a:lnSpc>
                <a:spcPct val="110000"/>
              </a:lnSpc>
              <a:spcBef>
                <a:spcPct val="20000"/>
              </a:spcBef>
            </a:pPr>
            <a:r>
              <a:rPr lang="en-GB" sz="2000" dirty="0" smtClean="0">
                <a:latin typeface="Arial" pitchFamily="34" charset="0"/>
              </a:rPr>
              <a:t>Fiscal policy during the crisis; public debt development</a:t>
            </a:r>
          </a:p>
          <a:p>
            <a:pPr marL="381000" indent="-381000">
              <a:lnSpc>
                <a:spcPct val="110000"/>
              </a:lnSpc>
              <a:spcBef>
                <a:spcPct val="20000"/>
              </a:spcBef>
            </a:pPr>
            <a:r>
              <a:rPr lang="en-GB" sz="2000" dirty="0" smtClean="0">
                <a:latin typeface="Arial" pitchFamily="34" charset="0"/>
              </a:rPr>
              <a:t>Recovery from the crisis: level and trend effects</a:t>
            </a:r>
          </a:p>
          <a:p>
            <a:pPr marL="381000" indent="-381000">
              <a:lnSpc>
                <a:spcPct val="110000"/>
              </a:lnSpc>
              <a:spcBef>
                <a:spcPct val="20000"/>
              </a:spcBef>
            </a:pPr>
            <a:endParaRPr lang="de-DE" sz="2000" b="1" dirty="0" smtClean="0">
              <a:latin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el 1"/>
          <p:cNvSpPr>
            <a:spLocks noGrp="1"/>
          </p:cNvSpPr>
          <p:nvPr>
            <p:ph type="title"/>
          </p:nvPr>
        </p:nvSpPr>
        <p:spPr>
          <a:xfrm>
            <a:off x="528638" y="804863"/>
            <a:ext cx="8267739" cy="1143000"/>
          </a:xfrm>
        </p:spPr>
        <p:txBody>
          <a:bodyPr/>
          <a:lstStyle/>
          <a:p>
            <a:r>
              <a:rPr lang="en-GB" dirty="0" smtClean="0">
                <a:latin typeface="Arial" pitchFamily="34" charset="0"/>
              </a:rPr>
              <a:t>Openness indicators: trade and financial integration, 2007</a:t>
            </a:r>
            <a:br>
              <a:rPr lang="en-GB" dirty="0" smtClean="0">
                <a:latin typeface="Arial" pitchFamily="34" charset="0"/>
              </a:rPr>
            </a:br>
            <a:r>
              <a:rPr lang="en-GB" sz="1800" dirty="0" smtClean="0">
                <a:latin typeface="Arial" pitchFamily="34" charset="0"/>
              </a:rPr>
              <a:t>in % of GDP</a:t>
            </a:r>
            <a:r>
              <a:rPr lang="en-GB" dirty="0" smtClean="0">
                <a:latin typeface="Arial" pitchFamily="34" charset="0"/>
              </a:rPr>
              <a:t/>
            </a:r>
            <a:br>
              <a:rPr lang="en-GB" dirty="0" smtClean="0">
                <a:latin typeface="Arial" pitchFamily="34" charset="0"/>
              </a:rPr>
            </a:br>
            <a:endParaRPr lang="en-GB" dirty="0" smtClean="0">
              <a:latin typeface="Arial" pitchFamily="34" charset="0"/>
            </a:endParaRPr>
          </a:p>
        </p:txBody>
      </p:sp>
      <p:graphicFrame>
        <p:nvGraphicFramePr>
          <p:cNvPr id="7" name="Diagrammplatzhalter 4"/>
          <p:cNvGraphicFramePr>
            <a:graphicFrameLocks noGrp="1"/>
          </p:cNvGraphicFramePr>
          <p:nvPr>
            <p:ph idx="1"/>
          </p:nvPr>
        </p:nvGraphicFramePr>
        <p:xfrm>
          <a:off x="557529" y="2235581"/>
          <a:ext cx="3908674" cy="3814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3796" name="Textplatzhalter 3"/>
          <p:cNvSpPr>
            <a:spLocks noGrp="1"/>
          </p:cNvSpPr>
          <p:nvPr>
            <p:ph idx="10"/>
          </p:nvPr>
        </p:nvSpPr>
        <p:spPr>
          <a:xfrm>
            <a:off x="555625" y="6259513"/>
            <a:ext cx="6978650" cy="374650"/>
          </a:xfrm>
        </p:spPr>
        <p:txBody>
          <a:bodyPr/>
          <a:lstStyle/>
          <a:p>
            <a:pPr marL="0" indent="0"/>
            <a:r>
              <a:rPr lang="en-US" i="1" dirty="0" smtClean="0">
                <a:latin typeface="Arial" pitchFamily="34" charset="0"/>
              </a:rPr>
              <a:t>Note: </a:t>
            </a:r>
            <a:r>
              <a:rPr lang="en-US" dirty="0" smtClean="0">
                <a:latin typeface="Arial" pitchFamily="34" charset="0"/>
              </a:rPr>
              <a:t>Assets and liabilities: EU-COH: 618.1%; ASIA-6 excl. Taiwan, MENA-6 excl. Lebanon.</a:t>
            </a:r>
          </a:p>
          <a:p>
            <a:pPr marL="0" indent="0"/>
            <a:r>
              <a:rPr lang="en-US" i="1" dirty="0" smtClean="0">
                <a:latin typeface="Arial" pitchFamily="34" charset="0"/>
              </a:rPr>
              <a:t>Source:</a:t>
            </a:r>
            <a:r>
              <a:rPr lang="en-US" dirty="0" smtClean="0">
                <a:latin typeface="Arial" pitchFamily="34" charset="0"/>
              </a:rPr>
              <a:t> IMF International Financial Statistics. </a:t>
            </a:r>
          </a:p>
        </p:txBody>
      </p:sp>
      <p:graphicFrame>
        <p:nvGraphicFramePr>
          <p:cNvPr id="6" name="Diagrammplatzhalter 4"/>
          <p:cNvGraphicFramePr>
            <a:graphicFrameLocks/>
          </p:cNvGraphicFramePr>
          <p:nvPr/>
        </p:nvGraphicFramePr>
        <p:xfrm>
          <a:off x="4624467" y="2221725"/>
          <a:ext cx="3908674" cy="3814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b="82800"/>
          <a:stretch>
            <a:fillRect/>
          </a:stretch>
        </p:blipFill>
        <p:spPr bwMode="auto">
          <a:xfrm>
            <a:off x="855480" y="2109381"/>
            <a:ext cx="7629525" cy="641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el 1"/>
          <p:cNvSpPr>
            <a:spLocks noGrp="1"/>
          </p:cNvSpPr>
          <p:nvPr>
            <p:ph type="title"/>
          </p:nvPr>
        </p:nvSpPr>
        <p:spPr>
          <a:xfrm>
            <a:off x="279400" y="944627"/>
            <a:ext cx="8751245" cy="1033463"/>
          </a:xfrm>
        </p:spPr>
        <p:txBody>
          <a:bodyPr/>
          <a:lstStyle/>
          <a:p>
            <a:r>
              <a:rPr lang="en-GB" dirty="0" smtClean="0">
                <a:latin typeface="Arial" pitchFamily="34" charset="0"/>
              </a:rPr>
              <a:t>Financial integration - Changes in: (</a:t>
            </a:r>
            <a:r>
              <a:rPr lang="en-GB" dirty="0" err="1" smtClean="0">
                <a:latin typeface="Arial" pitchFamily="34" charset="0"/>
              </a:rPr>
              <a:t>i</a:t>
            </a:r>
            <a:r>
              <a:rPr lang="en-GB" dirty="0" smtClean="0">
                <a:latin typeface="Arial" pitchFamily="34" charset="0"/>
              </a:rPr>
              <a:t>) assets plus liabilities; (ii) credit to private sector </a:t>
            </a:r>
            <a:r>
              <a:rPr lang="en-GB" sz="1800" dirty="0" smtClean="0">
                <a:latin typeface="Arial" pitchFamily="34" charset="0"/>
              </a:rPr>
              <a:t>in % of GDP (percentage point change), 2001-2007</a:t>
            </a:r>
            <a:endParaRPr lang="en-GB" dirty="0" smtClean="0">
              <a:latin typeface="Arial" pitchFamily="34" charset="0"/>
            </a:endParaRPr>
          </a:p>
        </p:txBody>
      </p:sp>
      <p:sp>
        <p:nvSpPr>
          <p:cNvPr id="38916" name="Textplatzhalter 3"/>
          <p:cNvSpPr>
            <a:spLocks noGrp="1"/>
          </p:cNvSpPr>
          <p:nvPr>
            <p:ph idx="10"/>
          </p:nvPr>
        </p:nvSpPr>
        <p:spPr>
          <a:xfrm>
            <a:off x="554927" y="6260085"/>
            <a:ext cx="7560373" cy="374078"/>
          </a:xfrm>
        </p:spPr>
        <p:txBody>
          <a:bodyPr/>
          <a:lstStyle/>
          <a:p>
            <a:pPr marL="0" indent="0"/>
            <a:r>
              <a:rPr lang="en-US" i="1" dirty="0" smtClean="0">
                <a:latin typeface="Arial" pitchFamily="34" charset="0"/>
              </a:rPr>
              <a:t>Note: </a:t>
            </a:r>
            <a:r>
              <a:rPr lang="en-US" dirty="0" smtClean="0">
                <a:latin typeface="Arial" pitchFamily="34" charset="0"/>
              </a:rPr>
              <a:t>Assets and liabilities: EU-COH: 265.82%; WB-6: 212.14%. </a:t>
            </a:r>
            <a:br>
              <a:rPr lang="en-US" dirty="0" smtClean="0">
                <a:latin typeface="Arial" pitchFamily="34" charset="0"/>
              </a:rPr>
            </a:br>
            <a:r>
              <a:rPr lang="en-US" i="1" dirty="0" smtClean="0">
                <a:latin typeface="Arial" pitchFamily="34" charset="0"/>
              </a:rPr>
              <a:t>Source:</a:t>
            </a:r>
            <a:r>
              <a:rPr lang="en-US" dirty="0" smtClean="0">
                <a:latin typeface="Arial" pitchFamily="34" charset="0"/>
              </a:rPr>
              <a:t> IMF International Financial Statistics. ASIA-6 excl. Taiwan, MENA-6 excl. Lebanon.</a:t>
            </a:r>
            <a:endParaRPr lang="de-DE" dirty="0" smtClean="0">
              <a:solidFill>
                <a:srgbClr val="FF0000"/>
              </a:solidFill>
            </a:endParaRPr>
          </a:p>
        </p:txBody>
      </p:sp>
      <p:graphicFrame>
        <p:nvGraphicFramePr>
          <p:cNvPr id="8" name="Diagrammplatzhalter 4"/>
          <p:cNvGraphicFramePr>
            <a:graphicFrameLocks/>
          </p:cNvGraphicFramePr>
          <p:nvPr/>
        </p:nvGraphicFramePr>
        <p:xfrm>
          <a:off x="557529" y="2235581"/>
          <a:ext cx="3908674" cy="3814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Diagrammplatzhalter 4"/>
          <p:cNvGraphicFramePr>
            <a:graphicFrameLocks/>
          </p:cNvGraphicFramePr>
          <p:nvPr/>
        </p:nvGraphicFramePr>
        <p:xfrm>
          <a:off x="4624467" y="2221725"/>
          <a:ext cx="3908674" cy="3814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b="82800"/>
          <a:stretch>
            <a:fillRect/>
          </a:stretch>
        </p:blipFill>
        <p:spPr bwMode="auto">
          <a:xfrm>
            <a:off x="855480" y="2109381"/>
            <a:ext cx="7629525" cy="641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el 1"/>
          <p:cNvSpPr>
            <a:spLocks noGrp="1"/>
          </p:cNvSpPr>
          <p:nvPr>
            <p:ph type="title"/>
          </p:nvPr>
        </p:nvSpPr>
        <p:spPr>
          <a:xfrm>
            <a:off x="528638" y="804863"/>
            <a:ext cx="8399462" cy="1143000"/>
          </a:xfrm>
        </p:spPr>
        <p:txBody>
          <a:bodyPr/>
          <a:lstStyle/>
          <a:p>
            <a:r>
              <a:rPr lang="en-US" smtClean="0"/>
              <a:t>Foreign bank ownership, 1998-2005</a:t>
            </a:r>
            <a:br>
              <a:rPr lang="en-US" smtClean="0"/>
            </a:br>
            <a:r>
              <a:rPr lang="en-US" sz="1800" smtClean="0"/>
              <a:t>(assets owned by foreign banks as % of banking system assets)</a:t>
            </a:r>
            <a:endParaRPr lang="de-DE" sz="1800" smtClean="0">
              <a:solidFill>
                <a:schemeClr val="accent2"/>
              </a:solidFill>
            </a:endParaRPr>
          </a:p>
        </p:txBody>
      </p:sp>
      <p:sp>
        <p:nvSpPr>
          <p:cNvPr id="28674" name="Inhaltsplatzhalter 4"/>
          <p:cNvSpPr>
            <a:spLocks noGrp="1"/>
          </p:cNvSpPr>
          <p:nvPr>
            <p:ph idx="10"/>
          </p:nvPr>
        </p:nvSpPr>
        <p:spPr>
          <a:xfrm>
            <a:off x="555625" y="6259513"/>
            <a:ext cx="6978650" cy="374650"/>
          </a:xfrm>
        </p:spPr>
        <p:txBody>
          <a:bodyPr/>
          <a:lstStyle/>
          <a:p>
            <a:pPr marL="0" indent="0"/>
            <a:r>
              <a:rPr lang="en-GB" i="1" smtClean="0"/>
              <a:t>Note: </a:t>
            </a:r>
            <a:r>
              <a:rPr lang="en-GB" smtClean="0"/>
              <a:t>ASIA-6 excl. Taiwan, MENA-6 excl. Syria.</a:t>
            </a:r>
            <a:br>
              <a:rPr lang="en-GB" smtClean="0"/>
            </a:br>
            <a:r>
              <a:rPr lang="en-GB" i="1" smtClean="0"/>
              <a:t>Source:</a:t>
            </a:r>
            <a:r>
              <a:rPr lang="en-GB" smtClean="0"/>
              <a:t> from Claessens et al (2008). </a:t>
            </a:r>
          </a:p>
        </p:txBody>
      </p:sp>
      <p:graphicFrame>
        <p:nvGraphicFramePr>
          <p:cNvPr id="28675" name="Diagrammplatzhalter 4"/>
          <p:cNvGraphicFramePr>
            <a:graphicFrameLocks noGrp="1"/>
          </p:cNvGraphicFramePr>
          <p:nvPr>
            <p:ph idx="1"/>
          </p:nvPr>
        </p:nvGraphicFramePr>
        <p:xfrm>
          <a:off x="544513" y="2192338"/>
          <a:ext cx="7913687" cy="3914775"/>
        </p:xfrm>
        <a:graphic>
          <a:graphicData uri="http://schemas.openxmlformats.org/presentationml/2006/ole">
            <p:oleObj spid="_x0000_s1026" name="Worksheet" r:id="rId3" imgW="7915276" imgH="3914847" progId="Excel.Sheet.8">
              <p:embed/>
            </p:oleObj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7270750" y="2835275"/>
            <a:ext cx="28194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DE" sz="1800" dirty="0">
                <a:solidFill>
                  <a:schemeClr val="accent5">
                    <a:lumMod val="75000"/>
                  </a:schemeClr>
                </a:solidFill>
              </a:rPr>
              <a:t>B-3</a:t>
            </a:r>
          </a:p>
        </p:txBody>
      </p:sp>
      <p:sp>
        <p:nvSpPr>
          <p:cNvPr id="28677" name="Textfeld 7"/>
          <p:cNvSpPr txBox="1">
            <a:spLocks noChangeArrowheads="1"/>
          </p:cNvSpPr>
          <p:nvPr/>
        </p:nvSpPr>
        <p:spPr bwMode="auto">
          <a:xfrm>
            <a:off x="7291388" y="3582988"/>
            <a:ext cx="2819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sz="1800">
                <a:solidFill>
                  <a:srgbClr val="002060"/>
                </a:solidFill>
              </a:rPr>
              <a:t>SEE-2</a:t>
            </a:r>
          </a:p>
        </p:txBody>
      </p:sp>
      <p:sp>
        <p:nvSpPr>
          <p:cNvPr id="28678" name="Textfeld 9"/>
          <p:cNvSpPr txBox="1">
            <a:spLocks noChangeArrowheads="1"/>
          </p:cNvSpPr>
          <p:nvPr/>
        </p:nvSpPr>
        <p:spPr bwMode="auto">
          <a:xfrm>
            <a:off x="7554913" y="3100388"/>
            <a:ext cx="2819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sz="1800">
                <a:solidFill>
                  <a:srgbClr val="009E47"/>
                </a:solidFill>
              </a:rPr>
              <a:t>WB-6</a:t>
            </a:r>
          </a:p>
        </p:txBody>
      </p:sp>
      <p:sp>
        <p:nvSpPr>
          <p:cNvPr id="28679" name="Textfeld 10"/>
          <p:cNvSpPr txBox="1">
            <a:spLocks noChangeArrowheads="1"/>
          </p:cNvSpPr>
          <p:nvPr/>
        </p:nvSpPr>
        <p:spPr bwMode="auto">
          <a:xfrm>
            <a:off x="7734300" y="3340100"/>
            <a:ext cx="2819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sz="1800">
                <a:solidFill>
                  <a:srgbClr val="FFC000"/>
                </a:solidFill>
              </a:rPr>
              <a:t>CE-2</a:t>
            </a:r>
          </a:p>
        </p:txBody>
      </p:sp>
      <p:sp>
        <p:nvSpPr>
          <p:cNvPr id="28680" name="Textfeld 11"/>
          <p:cNvSpPr txBox="1">
            <a:spLocks noChangeArrowheads="1"/>
          </p:cNvSpPr>
          <p:nvPr/>
        </p:nvSpPr>
        <p:spPr bwMode="auto">
          <a:xfrm>
            <a:off x="7567613" y="4073525"/>
            <a:ext cx="281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sz="1800">
                <a:solidFill>
                  <a:srgbClr val="C00000"/>
                </a:solidFill>
              </a:rPr>
              <a:t>LATAM-8</a:t>
            </a:r>
          </a:p>
        </p:txBody>
      </p:sp>
      <p:sp>
        <p:nvSpPr>
          <p:cNvPr id="28681" name="Textfeld 12"/>
          <p:cNvSpPr txBox="1">
            <a:spLocks noChangeArrowheads="1"/>
          </p:cNvSpPr>
          <p:nvPr/>
        </p:nvSpPr>
        <p:spPr bwMode="auto">
          <a:xfrm>
            <a:off x="6965950" y="4672013"/>
            <a:ext cx="2819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sz="1800">
                <a:solidFill>
                  <a:srgbClr val="FF0000"/>
                </a:solidFill>
              </a:rPr>
              <a:t>MENA-6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7510463" y="4892675"/>
            <a:ext cx="2819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DE" sz="1800" dirty="0">
                <a:solidFill>
                  <a:schemeClr val="bg1">
                    <a:lumMod val="50000"/>
                  </a:schemeClr>
                </a:solidFill>
              </a:rPr>
              <a:t>Turkey</a:t>
            </a:r>
          </a:p>
        </p:txBody>
      </p:sp>
      <p:sp>
        <p:nvSpPr>
          <p:cNvPr id="28683" name="Textfeld 14"/>
          <p:cNvSpPr txBox="1">
            <a:spLocks noChangeArrowheads="1"/>
          </p:cNvSpPr>
          <p:nvPr/>
        </p:nvSpPr>
        <p:spPr bwMode="auto">
          <a:xfrm>
            <a:off x="6510338" y="4362450"/>
            <a:ext cx="2819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sz="1800">
                <a:solidFill>
                  <a:srgbClr val="9933FF"/>
                </a:solidFill>
              </a:rPr>
              <a:t>ASIA-6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 Production - Index </a:t>
            </a:r>
            <a:br>
              <a:rPr lang="en-US" dirty="0" smtClean="0"/>
            </a:br>
            <a:r>
              <a:rPr lang="en-US" dirty="0" smtClean="0"/>
              <a:t>1</a:t>
            </a:r>
            <a:r>
              <a:rPr lang="en-GB" dirty="0" smtClean="0"/>
              <a:t>993=100, 2000, 2008</a:t>
            </a:r>
            <a:br>
              <a:rPr lang="en-GB" dirty="0" smtClean="0"/>
            </a:br>
            <a:endParaRPr lang="en-GB" dirty="0"/>
          </a:p>
        </p:txBody>
      </p:sp>
      <p:graphicFrame>
        <p:nvGraphicFramePr>
          <p:cNvPr id="7" name="Diagrammplatzhalter 4"/>
          <p:cNvGraphicFramePr>
            <a:graphicFrameLocks noGrp="1"/>
          </p:cNvGraphicFramePr>
          <p:nvPr>
            <p:ph idx="1"/>
          </p:nvPr>
        </p:nvGraphicFramePr>
        <p:xfrm>
          <a:off x="510007" y="2149206"/>
          <a:ext cx="7913687" cy="3916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platzhalter 3"/>
          <p:cNvSpPr>
            <a:spLocks noGrp="1"/>
          </p:cNvSpPr>
          <p:nvPr>
            <p:ph idx="10"/>
          </p:nvPr>
        </p:nvSpPr>
        <p:spPr>
          <a:xfrm>
            <a:off x="554927" y="6260085"/>
            <a:ext cx="7760937" cy="374078"/>
          </a:xfrm>
        </p:spPr>
        <p:txBody>
          <a:bodyPr/>
          <a:lstStyle/>
          <a:p>
            <a:pPr marL="0" indent="0"/>
            <a:r>
              <a:rPr lang="en-GB" i="1" dirty="0" smtClean="0"/>
              <a:t>Note: </a:t>
            </a:r>
            <a:r>
              <a:rPr lang="en-US" dirty="0" smtClean="0"/>
              <a:t>ASIA-6 excl. Taiwan. B-SEE excl. Bosnia and Herzegovina, Montenegro and Serbia.</a:t>
            </a:r>
            <a:br>
              <a:rPr lang="en-US" dirty="0" smtClean="0"/>
            </a:br>
            <a:r>
              <a:rPr lang="en-GB" i="1" dirty="0" smtClean="0"/>
              <a:t>Source: </a:t>
            </a:r>
            <a:r>
              <a:rPr lang="en-US" dirty="0" smtClean="0"/>
              <a:t>World Bank.  </a:t>
            </a:r>
            <a:endParaRPr lang="en-GB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el 1"/>
          <p:cNvSpPr>
            <a:spLocks noGrp="1"/>
          </p:cNvSpPr>
          <p:nvPr>
            <p:ph type="title"/>
          </p:nvPr>
        </p:nvSpPr>
        <p:spPr>
          <a:xfrm>
            <a:off x="506413" y="774700"/>
            <a:ext cx="7908925" cy="1143000"/>
          </a:xfrm>
        </p:spPr>
        <p:txBody>
          <a:bodyPr/>
          <a:lstStyle/>
          <a:p>
            <a:r>
              <a:rPr lang="de-DE" dirty="0" smtClean="0"/>
              <a:t>Change in openness to trade, 1995-2008</a:t>
            </a:r>
            <a:br>
              <a:rPr lang="de-DE" dirty="0" smtClean="0"/>
            </a:br>
            <a:r>
              <a:rPr lang="de-DE" sz="1800" dirty="0" smtClean="0"/>
              <a:t>in % of GDP (percentage point change)</a:t>
            </a:r>
            <a:r>
              <a:rPr lang="en-US" dirty="0" smtClean="0"/>
              <a:t/>
            </a:r>
            <a:br>
              <a:rPr lang="en-US" dirty="0" smtClean="0"/>
            </a:br>
            <a:endParaRPr lang="de-DE" dirty="0" smtClean="0"/>
          </a:p>
        </p:txBody>
      </p:sp>
      <p:graphicFrame>
        <p:nvGraphicFramePr>
          <p:cNvPr id="27650" name="Diagrammplatzhalter 4"/>
          <p:cNvGraphicFramePr>
            <a:graphicFrameLocks noGrp="1"/>
          </p:cNvGraphicFramePr>
          <p:nvPr>
            <p:ph idx="1"/>
          </p:nvPr>
        </p:nvGraphicFramePr>
        <p:xfrm>
          <a:off x="595313" y="2243138"/>
          <a:ext cx="7812087" cy="3814762"/>
        </p:xfrm>
        <a:graphic>
          <a:graphicData uri="http://schemas.openxmlformats.org/presentationml/2006/ole">
            <p:oleObj spid="_x0000_s50178" name="Worksheet" r:id="rId3" imgW="7809653" imgH="3816427" progId="Excel.Sheet.8">
              <p:embed/>
            </p:oleObj>
          </a:graphicData>
        </a:graphic>
      </p:graphicFrame>
      <p:sp>
        <p:nvSpPr>
          <p:cNvPr id="27651" name="Textplatzhalter 3"/>
          <p:cNvSpPr>
            <a:spLocks noGrp="1"/>
          </p:cNvSpPr>
          <p:nvPr>
            <p:ph idx="10"/>
          </p:nvPr>
        </p:nvSpPr>
        <p:spPr>
          <a:xfrm>
            <a:off x="555625" y="6259513"/>
            <a:ext cx="6978650" cy="374650"/>
          </a:xfrm>
        </p:spPr>
        <p:txBody>
          <a:bodyPr/>
          <a:lstStyle/>
          <a:p>
            <a:pPr marL="0" indent="0"/>
            <a:r>
              <a:rPr lang="en-US" i="1" smtClean="0"/>
              <a:t>Source:</a:t>
            </a:r>
            <a:r>
              <a:rPr lang="en-US" smtClean="0"/>
              <a:t> IMF International Financial Statistics.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Summarizing some of the features of European EMEs compared to other EMEs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1000" indent="-381000">
              <a:lnSpc>
                <a:spcPct val="110000"/>
              </a:lnSpc>
              <a:spcBef>
                <a:spcPct val="20000"/>
              </a:spcBef>
            </a:pPr>
            <a:r>
              <a:rPr lang="en-GB" sz="2000" dirty="0" smtClean="0">
                <a:latin typeface="Arial" pitchFamily="34" charset="0"/>
              </a:rPr>
              <a:t>High growth prior to the crisis</a:t>
            </a:r>
          </a:p>
          <a:p>
            <a:pPr marL="381000" indent="-381000">
              <a:lnSpc>
                <a:spcPct val="110000"/>
              </a:lnSpc>
              <a:spcBef>
                <a:spcPct val="20000"/>
              </a:spcBef>
            </a:pPr>
            <a:r>
              <a:rPr lang="en-GB" sz="2000" dirty="0" smtClean="0">
                <a:latin typeface="Arial" pitchFamily="34" charset="0"/>
              </a:rPr>
              <a:t>High indicators for openness: trade and particularly strong growth in international financial integration</a:t>
            </a:r>
          </a:p>
          <a:p>
            <a:pPr marL="381000" indent="-381000">
              <a:lnSpc>
                <a:spcPct val="110000"/>
              </a:lnSpc>
              <a:spcBef>
                <a:spcPct val="20000"/>
              </a:spcBef>
            </a:pPr>
            <a:r>
              <a:rPr lang="en-GB" sz="2000" dirty="0" smtClean="0">
                <a:latin typeface="Arial" pitchFamily="34" charset="0"/>
              </a:rPr>
              <a:t>Much greater role of foreign banks in European EMEs compared to other EMEs</a:t>
            </a:r>
          </a:p>
          <a:p>
            <a:pPr marL="381000" indent="-381000">
              <a:lnSpc>
                <a:spcPct val="110000"/>
              </a:lnSpc>
              <a:spcBef>
                <a:spcPct val="20000"/>
              </a:spcBef>
            </a:pPr>
            <a:r>
              <a:rPr lang="en-GB" sz="2000" dirty="0" smtClean="0">
                <a:latin typeface="Arial" pitchFamily="34" charset="0"/>
              </a:rPr>
              <a:t>Fast growth of credit to private sector in many European EMEs</a:t>
            </a:r>
          </a:p>
          <a:p>
            <a:pPr marL="381000" indent="-381000">
              <a:lnSpc>
                <a:spcPct val="110000"/>
              </a:lnSpc>
              <a:spcBef>
                <a:spcPct val="20000"/>
              </a:spcBef>
            </a:pPr>
            <a:r>
              <a:rPr lang="en-GB" sz="2000" dirty="0" smtClean="0">
                <a:latin typeface="Arial" pitchFamily="34" charset="0"/>
              </a:rPr>
              <a:t>Differences in industrial production growth and the build-up of export capacity in different EMEs</a:t>
            </a:r>
          </a:p>
          <a:p>
            <a:pPr marL="381000" indent="-381000">
              <a:lnSpc>
                <a:spcPct val="110000"/>
              </a:lnSpc>
              <a:spcBef>
                <a:spcPct val="20000"/>
              </a:spcBef>
            </a:pPr>
            <a:r>
              <a:rPr lang="en-GB" sz="2000" dirty="0" smtClean="0">
                <a:latin typeface="Arial" pitchFamily="34" charset="0"/>
              </a:rPr>
              <a:t>Next: the build-up of significant disequilibria before the crisis</a:t>
            </a:r>
          </a:p>
          <a:p>
            <a:endParaRPr lang="en-GB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500" y="596901"/>
            <a:ext cx="8585200" cy="711200"/>
          </a:xfrm>
        </p:spPr>
        <p:txBody>
          <a:bodyPr/>
          <a:lstStyle/>
          <a:p>
            <a:pPr algn="ctr"/>
            <a:r>
              <a:rPr lang="en-GB" sz="2600" dirty="0" smtClean="0"/>
              <a:t>Why has the crisis in the </a:t>
            </a:r>
            <a:r>
              <a:rPr lang="en-GB" sz="2600" dirty="0" err="1" smtClean="0"/>
              <a:t>Eurozone</a:t>
            </a:r>
            <a:r>
              <a:rPr lang="en-GB" sz="2600" dirty="0" smtClean="0"/>
              <a:t> escalated that much? </a:t>
            </a:r>
            <a:r>
              <a:rPr lang="en-GB" sz="2800" dirty="0" smtClean="0"/>
              <a:t/>
            </a:r>
            <a:br>
              <a:rPr lang="en-GB" sz="2800" dirty="0" smtClean="0"/>
            </a:br>
            <a:endParaRPr lang="de-DE" sz="28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485900"/>
            <a:ext cx="9144000" cy="4792980"/>
          </a:xfrm>
        </p:spPr>
        <p:txBody>
          <a:bodyPr/>
          <a:lstStyle/>
          <a:p>
            <a:pPr>
              <a:defRPr/>
            </a:pPr>
            <a:r>
              <a:rPr lang="en-GB" sz="1800" dirty="0" smtClean="0"/>
              <a:t>Pronounced developments of </a:t>
            </a:r>
            <a:r>
              <a:rPr lang="en-GB" sz="1800" b="1" dirty="0" smtClean="0"/>
              <a:t>external imbalances within the Euro-zone</a:t>
            </a:r>
            <a:r>
              <a:rPr lang="en-GB" sz="1800" dirty="0" smtClean="0"/>
              <a:t>, driven by financial market integration and – mostly – </a:t>
            </a:r>
            <a:r>
              <a:rPr lang="en-GB" sz="1800" b="1" dirty="0" smtClean="0"/>
              <a:t>fast private sector debt accumulation</a:t>
            </a:r>
            <a:r>
              <a:rPr lang="en-GB" sz="1800" dirty="0" smtClean="0"/>
              <a:t> </a:t>
            </a:r>
          </a:p>
          <a:p>
            <a:pPr>
              <a:defRPr/>
            </a:pPr>
            <a:r>
              <a:rPr lang="en-GB" sz="1800" dirty="0" smtClean="0"/>
              <a:t>Policy-mechanisms to deal with these imbalances non-existent or in-effective: financial markets insufficiently (and nationally) regulated; </a:t>
            </a:r>
            <a:r>
              <a:rPr lang="en-GB" sz="1800" b="1" dirty="0" smtClean="0"/>
              <a:t>real exchange rates diverge persistently </a:t>
            </a:r>
            <a:r>
              <a:rPr lang="en-GB" sz="1800" dirty="0" smtClean="0"/>
              <a:t>driven by capital inflows (interest rate convergence before the crisis); relative price adjustment very slow – hence rebalancing through incomes; </a:t>
            </a:r>
            <a:r>
              <a:rPr lang="en-GB" sz="1800" b="1" dirty="0" smtClean="0"/>
              <a:t>no established crisis management mechanism</a:t>
            </a:r>
            <a:r>
              <a:rPr lang="en-GB" sz="1800" dirty="0" smtClean="0"/>
              <a:t> at EU/Euro level (ECB mandate, no pooling of debt responsibility; no fiscal stabilisation function)</a:t>
            </a:r>
          </a:p>
          <a:p>
            <a:pPr>
              <a:defRPr/>
            </a:pPr>
            <a:r>
              <a:rPr lang="en-GB" sz="1800" b="1" dirty="0" smtClean="0"/>
              <a:t>Banks very weak</a:t>
            </a:r>
            <a:r>
              <a:rPr lang="en-GB" sz="1800" dirty="0" smtClean="0"/>
              <a:t>; no effective re-capitalisation; implicit liability of states – sovereign debt problem and </a:t>
            </a:r>
            <a:r>
              <a:rPr lang="en-GB" sz="1800" b="1" dirty="0" smtClean="0"/>
              <a:t>feed-back processes</a:t>
            </a:r>
            <a:r>
              <a:rPr lang="en-GB" sz="1800" dirty="0" smtClean="0"/>
              <a:t>; national segmentation of responsibility</a:t>
            </a:r>
          </a:p>
          <a:p>
            <a:pPr>
              <a:defRPr/>
            </a:pPr>
            <a:r>
              <a:rPr lang="en-GB" sz="1800" b="1" dirty="0" smtClean="0"/>
              <a:t>Fiscal policies, deleveraging and weak banks generate stagnation</a:t>
            </a:r>
            <a:r>
              <a:rPr lang="en-GB" sz="1800" dirty="0" smtClean="0"/>
              <a:t>; sustainability of debt of both private and public sectors judged (by markets) as unresolved</a:t>
            </a:r>
            <a:r>
              <a:rPr lang="en-GB" sz="2000" dirty="0" smtClean="0"/>
              <a:t>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 bwMode="auto">
          <a:xfrm>
            <a:off x="509588" y="785813"/>
            <a:ext cx="7908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r>
              <a:rPr kumimoji="0" lang="en-US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Composition of the current account of the balance of payments, </a:t>
            </a:r>
            <a:r>
              <a:rPr kumimoji="0" lang="en-US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1995-2009</a:t>
            </a:r>
            <a:endParaRPr kumimoji="0" lang="de-DE" kern="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2" name="Diagramm 11"/>
          <p:cNvGraphicFramePr>
            <a:graphicFrameLocks noGrp="1"/>
          </p:cNvGraphicFramePr>
          <p:nvPr/>
        </p:nvGraphicFramePr>
        <p:xfrm>
          <a:off x="483078" y="1854678"/>
          <a:ext cx="8220435" cy="4384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Inhaltsplatzhalter 10"/>
          <p:cNvSpPr>
            <a:spLocks noGrp="1"/>
          </p:cNvSpPr>
          <p:nvPr>
            <p:ph idx="10"/>
          </p:nvPr>
        </p:nvSpPr>
        <p:spPr>
          <a:xfrm>
            <a:off x="676894" y="5985164"/>
            <a:ext cx="6857381" cy="648999"/>
          </a:xfrm>
        </p:spPr>
        <p:txBody>
          <a:bodyPr/>
          <a:lstStyle/>
          <a:p>
            <a:pPr marL="0" indent="0"/>
            <a:r>
              <a:rPr lang="en-US" i="1" dirty="0" smtClean="0">
                <a:latin typeface="Arial" pitchFamily="34" charset="0"/>
              </a:rPr>
              <a:t>Note: </a:t>
            </a:r>
            <a:r>
              <a:rPr lang="en-US" dirty="0" smtClean="0">
                <a:latin typeface="Arial" pitchFamily="34" charset="0"/>
              </a:rPr>
              <a:t>ASIA-6 excl. Taiwan.</a:t>
            </a:r>
            <a:br>
              <a:rPr lang="en-US" dirty="0" smtClean="0">
                <a:latin typeface="Arial" pitchFamily="34" charset="0"/>
              </a:rPr>
            </a:br>
            <a:r>
              <a:rPr lang="en-US" i="1" dirty="0" smtClean="0">
                <a:latin typeface="Arial" pitchFamily="34" charset="0"/>
              </a:rPr>
              <a:t>Source: </a:t>
            </a:r>
            <a:r>
              <a:rPr lang="en-US" dirty="0" smtClean="0">
                <a:latin typeface="Arial" pitchFamily="34" charset="0"/>
              </a:rPr>
              <a:t>IMF International Financial Statistics and IMF WEO October 2010.</a:t>
            </a:r>
            <a:endParaRPr lang="de-DE" dirty="0" smtClean="0">
              <a:latin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el 1"/>
          <p:cNvSpPr>
            <a:spLocks noGrp="1"/>
          </p:cNvSpPr>
          <p:nvPr>
            <p:ph type="title"/>
          </p:nvPr>
        </p:nvSpPr>
        <p:spPr>
          <a:xfrm>
            <a:off x="528638" y="804863"/>
            <a:ext cx="7908925" cy="1143000"/>
          </a:xfrm>
        </p:spPr>
        <p:txBody>
          <a:bodyPr/>
          <a:lstStyle/>
          <a:p>
            <a:r>
              <a:rPr lang="en-GB" smtClean="0"/>
              <a:t>Net private financial flows </a:t>
            </a:r>
            <a:r>
              <a:rPr lang="en-GB" sz="1800" smtClean="0"/>
              <a:t/>
            </a:r>
            <a:br>
              <a:rPr lang="en-GB" sz="1800" smtClean="0"/>
            </a:br>
            <a:r>
              <a:rPr lang="en-GB" sz="1800" smtClean="0"/>
              <a:t>in % of GDP, 1993-2009</a:t>
            </a:r>
            <a:r>
              <a:rPr lang="en-GB" smtClean="0"/>
              <a:t/>
            </a:r>
            <a:br>
              <a:rPr lang="en-GB" smtClean="0"/>
            </a:br>
            <a:endParaRPr lang="en-GB" smtClean="0"/>
          </a:p>
        </p:txBody>
      </p:sp>
      <p:graphicFrame>
        <p:nvGraphicFramePr>
          <p:cNvPr id="39938" name="Diagrammplatzhalter 4"/>
          <p:cNvGraphicFramePr>
            <a:graphicFrameLocks noGrp="1"/>
          </p:cNvGraphicFramePr>
          <p:nvPr>
            <p:ph idx="1"/>
          </p:nvPr>
        </p:nvGraphicFramePr>
        <p:xfrm>
          <a:off x="527050" y="2019300"/>
          <a:ext cx="8458200" cy="3916363"/>
        </p:xfrm>
        <a:graphic>
          <a:graphicData uri="http://schemas.openxmlformats.org/presentationml/2006/ole">
            <p:oleObj spid="_x0000_s4098" r:id="rId3" imgW="8461981" imgH="3920068" progId="Excel.Sheet.8">
              <p:embed/>
            </p:oleObj>
          </a:graphicData>
        </a:graphic>
      </p:graphicFrame>
      <p:sp>
        <p:nvSpPr>
          <p:cNvPr id="39939" name="Textplatzhalter 3"/>
          <p:cNvSpPr>
            <a:spLocks noGrp="1"/>
          </p:cNvSpPr>
          <p:nvPr>
            <p:ph idx="10"/>
          </p:nvPr>
        </p:nvSpPr>
        <p:spPr>
          <a:xfrm>
            <a:off x="555625" y="6259513"/>
            <a:ext cx="6978650" cy="374650"/>
          </a:xfrm>
        </p:spPr>
        <p:txBody>
          <a:bodyPr/>
          <a:lstStyle/>
          <a:p>
            <a:r>
              <a:rPr lang="en-US" i="1" smtClean="0"/>
              <a:t>Source:</a:t>
            </a:r>
            <a:r>
              <a:rPr lang="en-US" smtClean="0"/>
              <a:t> IMF Balance of Payments Statistics. ASIA-6 excl. Taiwan.</a:t>
            </a:r>
            <a:endParaRPr lang="de-DE" smtClean="0"/>
          </a:p>
        </p:txBody>
      </p:sp>
      <p:sp>
        <p:nvSpPr>
          <p:cNvPr id="39940" name="TextBox 1"/>
          <p:cNvSpPr txBox="1">
            <a:spLocks noChangeArrowheads="1"/>
          </p:cNvSpPr>
          <p:nvPr/>
        </p:nvSpPr>
        <p:spPr bwMode="auto">
          <a:xfrm>
            <a:off x="914400" y="5600700"/>
            <a:ext cx="78136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tIns="50292" rIns="45720" bIns="50292" anchor="ctr"/>
          <a:lstStyle/>
          <a:p>
            <a:pPr algn="ctr" eaLnBrk="0" hangingPunct="0">
              <a:tabLst>
                <a:tab pos="896938" algn="l"/>
                <a:tab pos="1698625" algn="l"/>
                <a:tab pos="2509838" algn="l"/>
                <a:tab pos="3406775" algn="l"/>
                <a:tab pos="4037013" algn="l"/>
                <a:tab pos="4933950" algn="l"/>
              </a:tabLst>
            </a:pPr>
            <a:r>
              <a:rPr lang="de-DE" sz="1600" b="1" dirty="0">
                <a:solidFill>
                  <a:srgbClr val="000000"/>
                </a:solidFill>
                <a:cs typeface="Arial" charset="0"/>
              </a:rPr>
              <a:t>LATAM-8	 ASIA-6	MENA-6 </a:t>
            </a:r>
            <a:r>
              <a:rPr lang="de-DE" sz="1600" b="1" dirty="0" smtClean="0">
                <a:solidFill>
                  <a:srgbClr val="000000"/>
                </a:solidFill>
                <a:cs typeface="Arial" charset="0"/>
              </a:rPr>
              <a:t>  EU-COH   </a:t>
            </a:r>
            <a:r>
              <a:rPr lang="de-DE" sz="1600" b="1" dirty="0">
                <a:solidFill>
                  <a:srgbClr val="000000"/>
                </a:solidFill>
                <a:cs typeface="Arial" charset="0"/>
              </a:rPr>
              <a:t>CE-5    SEE-2	   </a:t>
            </a:r>
            <a:r>
              <a:rPr lang="de-DE" sz="1600" b="1" dirty="0" smtClean="0">
                <a:solidFill>
                  <a:srgbClr val="000000"/>
                </a:solidFill>
                <a:cs typeface="Arial" charset="0"/>
              </a:rPr>
              <a:t>  B-3       WB-6       </a:t>
            </a:r>
            <a:r>
              <a:rPr lang="de-DE" sz="1600" b="1" dirty="0">
                <a:solidFill>
                  <a:srgbClr val="000000"/>
                </a:solidFill>
                <a:cs typeface="Arial" charset="0"/>
              </a:rPr>
              <a:t>TR</a:t>
            </a:r>
            <a:r>
              <a:rPr lang="de-DE" sz="1600" dirty="0">
                <a:solidFill>
                  <a:srgbClr val="000000"/>
                </a:solidFill>
                <a:cs typeface="Arial" charset="0"/>
              </a:rPr>
              <a:t>	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8638" y="658221"/>
            <a:ext cx="7908226" cy="1143000"/>
          </a:xfrm>
        </p:spPr>
        <p:txBody>
          <a:bodyPr/>
          <a:lstStyle/>
          <a:p>
            <a:r>
              <a:rPr lang="en-GB" dirty="0" smtClean="0"/>
              <a:t>Real exchange rate developments, 1995 to 2010</a:t>
            </a:r>
            <a:endParaRPr lang="en-GB" dirty="0"/>
          </a:p>
        </p:txBody>
      </p:sp>
      <p:pic>
        <p:nvPicPr>
          <p:cNvPr id="5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25426" y="1490664"/>
            <a:ext cx="5859244" cy="4884258"/>
          </a:xfrm>
          <a:solidFill>
            <a:schemeClr val="bg1"/>
          </a:solidFill>
        </p:spPr>
      </p:pic>
      <p:sp>
        <p:nvSpPr>
          <p:cNvPr id="6" name="Left Arrow Callout 4"/>
          <p:cNvSpPr>
            <a:spLocks noChangeArrowheads="1"/>
          </p:cNvSpPr>
          <p:nvPr/>
        </p:nvSpPr>
        <p:spPr bwMode="auto">
          <a:xfrm>
            <a:off x="5118100" y="2835514"/>
            <a:ext cx="3883025" cy="1152285"/>
          </a:xfrm>
          <a:prstGeom prst="leftArrowCallout">
            <a:avLst>
              <a:gd name="adj1" fmla="val 17204"/>
              <a:gd name="adj2" fmla="val 18505"/>
              <a:gd name="adj3" fmla="val 25000"/>
              <a:gd name="adj4" fmla="val 7554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GB" sz="1800" dirty="0">
                <a:solidFill>
                  <a:srgbClr val="FFFF00"/>
                </a:solidFill>
                <a:latin typeface="Verdana" pitchFamily="34" charset="0"/>
              </a:rPr>
              <a:t>Appreciation </a:t>
            </a:r>
            <a:r>
              <a:rPr lang="en-GB" sz="1800" dirty="0" smtClean="0">
                <a:solidFill>
                  <a:srgbClr val="FFFF00"/>
                </a:solidFill>
                <a:latin typeface="Verdana" pitchFamily="34" charset="0"/>
              </a:rPr>
              <a:t>hand-in-hand </a:t>
            </a:r>
            <a:r>
              <a:rPr lang="en-GB" sz="1800" dirty="0">
                <a:solidFill>
                  <a:srgbClr val="FFFF00"/>
                </a:solidFill>
                <a:latin typeface="Verdana" pitchFamily="34" charset="0"/>
              </a:rPr>
              <a:t>with catching-up in Central Europe</a:t>
            </a:r>
          </a:p>
        </p:txBody>
      </p:sp>
      <p:sp>
        <p:nvSpPr>
          <p:cNvPr id="7" name="Down Arrow Callout 5"/>
          <p:cNvSpPr/>
          <p:nvPr/>
        </p:nvSpPr>
        <p:spPr bwMode="auto">
          <a:xfrm>
            <a:off x="3254757" y="1156031"/>
            <a:ext cx="2318386" cy="1368400"/>
          </a:xfrm>
          <a:prstGeom prst="downArrowCallout">
            <a:avLst>
              <a:gd name="adj1" fmla="val 12028"/>
              <a:gd name="adj2" fmla="val 12831"/>
              <a:gd name="adj3" fmla="val 15517"/>
              <a:gd name="adj4" fmla="val 47517"/>
            </a:avLst>
          </a:prstGeom>
          <a:solidFill>
            <a:schemeClr val="accent1">
              <a:alpha val="3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GB" sz="1800" dirty="0">
                <a:solidFill>
                  <a:srgbClr val="FFFF00"/>
                </a:solidFill>
                <a:latin typeface="+mn-lt"/>
              </a:rPr>
              <a:t>Misalignment in the </a:t>
            </a:r>
            <a:r>
              <a:rPr lang="en-GB" sz="1800" dirty="0" err="1">
                <a:solidFill>
                  <a:srgbClr val="FFFF00"/>
                </a:solidFill>
                <a:latin typeface="+mn-lt"/>
              </a:rPr>
              <a:t>Baltics</a:t>
            </a:r>
            <a:r>
              <a:rPr lang="en-GB" sz="1800" dirty="0">
                <a:solidFill>
                  <a:srgbClr val="FFFF00"/>
                </a:solidFill>
                <a:latin typeface="+mn-lt"/>
              </a:rPr>
              <a:t>/Balkans</a:t>
            </a:r>
          </a:p>
        </p:txBody>
      </p:sp>
      <p:sp>
        <p:nvSpPr>
          <p:cNvPr id="8" name="Up Arrow Callout 6"/>
          <p:cNvSpPr/>
          <p:nvPr/>
        </p:nvSpPr>
        <p:spPr bwMode="auto">
          <a:xfrm>
            <a:off x="1944359" y="3789363"/>
            <a:ext cx="2641600" cy="1951037"/>
          </a:xfrm>
          <a:prstGeom prst="upArrowCallout">
            <a:avLst>
              <a:gd name="adj1" fmla="val 7132"/>
              <a:gd name="adj2" fmla="val 12838"/>
              <a:gd name="adj3" fmla="val 14189"/>
              <a:gd name="adj4" fmla="val 32928"/>
            </a:avLst>
          </a:prstGeom>
          <a:solidFill>
            <a:schemeClr val="accent1">
              <a:alpha val="71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GB" sz="1800" dirty="0">
                <a:solidFill>
                  <a:srgbClr val="FFFF00"/>
                </a:solidFill>
                <a:latin typeface="+mn-lt"/>
              </a:rPr>
              <a:t>Stable real X-rate in Asia post crisis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Real </a:t>
            </a:r>
            <a:r>
              <a:rPr lang="de-DE" dirty="0" err="1" smtClean="0"/>
              <a:t>exchange</a:t>
            </a:r>
            <a:r>
              <a:rPr lang="de-DE" dirty="0" smtClean="0"/>
              <a:t> rate </a:t>
            </a:r>
            <a:r>
              <a:rPr lang="de-DE" dirty="0" err="1" smtClean="0"/>
              <a:t>developments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2003=100, CPI </a:t>
            </a:r>
            <a:r>
              <a:rPr lang="de-DE" dirty="0" err="1" smtClean="0"/>
              <a:t>deflated</a:t>
            </a:r>
            <a:r>
              <a:rPr lang="de-DE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de-DE" dirty="0"/>
          </a:p>
        </p:txBody>
      </p:sp>
      <p:graphicFrame>
        <p:nvGraphicFramePr>
          <p:cNvPr id="7" name="Diagrammplatzhalter 4"/>
          <p:cNvGraphicFramePr>
            <a:graphicFrameLocks noGrp="1"/>
          </p:cNvGraphicFramePr>
          <p:nvPr>
            <p:ph idx="1"/>
          </p:nvPr>
        </p:nvGraphicFramePr>
        <p:xfrm>
          <a:off x="544513" y="2192338"/>
          <a:ext cx="7913687" cy="3916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platzhalt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de-DE" dirty="0" smtClean="0"/>
              <a:t>Source: IMF: International Financial </a:t>
            </a:r>
            <a:r>
              <a:rPr lang="de-DE" dirty="0" err="1" smtClean="0"/>
              <a:t>Statistics</a:t>
            </a:r>
            <a:r>
              <a:rPr lang="de-DE" dirty="0" smtClean="0"/>
              <a:t>, </a:t>
            </a:r>
            <a:r>
              <a:rPr lang="de-DE" dirty="0" err="1" smtClean="0"/>
              <a:t>wiiw</a:t>
            </a:r>
            <a:r>
              <a:rPr lang="de-DE" dirty="0" smtClean="0"/>
              <a:t> </a:t>
            </a:r>
            <a:r>
              <a:rPr lang="de-DE" dirty="0" err="1" smtClean="0"/>
              <a:t>calculation</a:t>
            </a:r>
            <a:r>
              <a:rPr lang="de-DE" dirty="0" smtClean="0"/>
              <a:t>. </a:t>
            </a:r>
            <a:endParaRPr lang="de-DE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zo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>
                <a:latin typeface="Arial" pitchFamily="34" charset="0"/>
              </a:rPr>
              <a:t>Credit to the private sector (%GDP, 1995-2009)</a:t>
            </a:r>
          </a:p>
        </p:txBody>
      </p:sp>
      <p:pic>
        <p:nvPicPr>
          <p:cNvPr id="48131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0006" y="1346950"/>
            <a:ext cx="7624293" cy="4805750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8"/>
          <p:cNvSpPr>
            <a:spLocks noGrp="1"/>
          </p:cNvSpPr>
          <p:nvPr>
            <p:ph type="title" idx="4294967295"/>
          </p:nvPr>
        </p:nvSpPr>
        <p:spPr>
          <a:xfrm>
            <a:off x="685800" y="723900"/>
            <a:ext cx="7772400" cy="749300"/>
          </a:xfrm>
        </p:spPr>
        <p:txBody>
          <a:bodyPr anchor="ctr"/>
          <a:lstStyle/>
          <a:p>
            <a:r>
              <a:rPr lang="en-GB" sz="2800" b="1" smtClean="0"/>
              <a:t>Differences in the composition of FDI </a:t>
            </a: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69C1FB31-DED9-4D06-8629-AA5401BF403E}" type="slidenum">
              <a:rPr lang="fr-FR" sz="1200" b="1">
                <a:latin typeface="+mn-lt"/>
              </a:rPr>
              <a:pPr algn="r">
                <a:defRPr/>
              </a:pPr>
              <a:t>35</a:t>
            </a:fld>
            <a:endParaRPr lang="fr-FR" sz="1200" b="1">
              <a:latin typeface="+mn-lt"/>
            </a:endParaRPr>
          </a:p>
        </p:txBody>
      </p:sp>
      <p:pic>
        <p:nvPicPr>
          <p:cNvPr id="3379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47900" y="1619250"/>
            <a:ext cx="4392613" cy="4845050"/>
          </a:xfrm>
          <a:noFill/>
        </p:spPr>
      </p:pic>
      <p:sp>
        <p:nvSpPr>
          <p:cNvPr id="33797" name="Rounded Rectangle 12"/>
          <p:cNvSpPr>
            <a:spLocks noChangeArrowheads="1"/>
          </p:cNvSpPr>
          <p:nvPr/>
        </p:nvSpPr>
        <p:spPr bwMode="auto">
          <a:xfrm>
            <a:off x="2527300" y="3302000"/>
            <a:ext cx="1917700" cy="1104900"/>
          </a:xfrm>
          <a:prstGeom prst="roundRect">
            <a:avLst>
              <a:gd name="adj" fmla="val 16667"/>
            </a:avLst>
          </a:prstGeom>
          <a:solidFill>
            <a:schemeClr val="accent1">
              <a:alpha val="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 sz="2000"/>
          </a:p>
        </p:txBody>
      </p:sp>
      <p:sp>
        <p:nvSpPr>
          <p:cNvPr id="33798" name="Right Arrow Callout 13"/>
          <p:cNvSpPr>
            <a:spLocks noChangeArrowheads="1"/>
          </p:cNvSpPr>
          <p:nvPr/>
        </p:nvSpPr>
        <p:spPr bwMode="auto">
          <a:xfrm>
            <a:off x="152400" y="2997200"/>
            <a:ext cx="2362200" cy="1536700"/>
          </a:xfrm>
          <a:prstGeom prst="rightArrowCallout">
            <a:avLst>
              <a:gd name="adj1" fmla="val 11778"/>
              <a:gd name="adj2" fmla="val 13431"/>
              <a:gd name="adj3" fmla="val 15906"/>
              <a:gd name="adj4" fmla="val 8467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GB" sz="1800">
                <a:solidFill>
                  <a:srgbClr val="FFFF00"/>
                </a:solidFill>
                <a:latin typeface="Verdana" pitchFamily="34" charset="0"/>
              </a:rPr>
              <a:t>Large part in manufacturing, infrastructure, trade in central Europe</a:t>
            </a:r>
          </a:p>
        </p:txBody>
      </p:sp>
      <p:sp>
        <p:nvSpPr>
          <p:cNvPr id="33799" name="Rounded Rectangle 14"/>
          <p:cNvSpPr>
            <a:spLocks noChangeArrowheads="1"/>
          </p:cNvSpPr>
          <p:nvPr/>
        </p:nvSpPr>
        <p:spPr bwMode="auto">
          <a:xfrm>
            <a:off x="4940300" y="2705100"/>
            <a:ext cx="1447800" cy="1219200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 sz="2000"/>
          </a:p>
        </p:txBody>
      </p:sp>
      <p:sp>
        <p:nvSpPr>
          <p:cNvPr id="16" name="Left Arrow Callout 15"/>
          <p:cNvSpPr/>
          <p:nvPr/>
        </p:nvSpPr>
        <p:spPr bwMode="auto">
          <a:xfrm>
            <a:off x="6337300" y="2578100"/>
            <a:ext cx="2451100" cy="1231900"/>
          </a:xfrm>
          <a:prstGeom prst="leftArrowCallout">
            <a:avLst>
              <a:gd name="adj1" fmla="val 13889"/>
              <a:gd name="adj2" fmla="val 13889"/>
              <a:gd name="adj3" fmla="val 17593"/>
              <a:gd name="adj4" fmla="val 8273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GB" sz="1800" dirty="0">
                <a:solidFill>
                  <a:srgbClr val="FFFF00"/>
                </a:solidFill>
                <a:latin typeface="+mn-lt"/>
              </a:rPr>
              <a:t>Large part in real estate, finance in Baltic region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 l="6353" b="8132"/>
          <a:stretch>
            <a:fillRect/>
          </a:stretch>
        </p:blipFill>
        <p:spPr bwMode="auto">
          <a:xfrm>
            <a:off x="977033" y="2163048"/>
            <a:ext cx="7430230" cy="3595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1" name="Inhaltsplatzhalter 7"/>
          <p:cNvGraphicFramePr>
            <a:graphicFrameLocks noGrp="1"/>
          </p:cNvGraphicFramePr>
          <p:nvPr>
            <p:ph idx="1"/>
          </p:nvPr>
        </p:nvGraphicFramePr>
        <p:xfrm>
          <a:off x="528611" y="2170999"/>
          <a:ext cx="7913687" cy="3905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91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latin typeface="Arial" pitchFamily="34" charset="0"/>
              </a:rPr>
              <a:t>Relationship between pre-crisis credit growth and current account balances</a:t>
            </a:r>
          </a:p>
        </p:txBody>
      </p:sp>
      <p:sp>
        <p:nvSpPr>
          <p:cNvPr id="9" name="Inhaltsplatzhalter 4"/>
          <p:cNvSpPr>
            <a:spLocks noGrp="1"/>
          </p:cNvSpPr>
          <p:nvPr>
            <p:ph idx="10"/>
          </p:nvPr>
        </p:nvSpPr>
        <p:spPr>
          <a:xfrm>
            <a:off x="554927" y="6260085"/>
            <a:ext cx="6979729" cy="374078"/>
          </a:xfrm>
        </p:spPr>
        <p:txBody>
          <a:bodyPr/>
          <a:lstStyle/>
          <a:p>
            <a:r>
              <a:rPr lang="de-DE" i="1" dirty="0" smtClean="0"/>
              <a:t>Source: </a:t>
            </a:r>
            <a:r>
              <a:rPr lang="en-US" dirty="0" smtClean="0"/>
              <a:t>IMF World Economic Outlook.</a:t>
            </a:r>
            <a:endParaRPr lang="de-DE" dirty="0"/>
          </a:p>
        </p:txBody>
      </p:sp>
      <p:sp>
        <p:nvSpPr>
          <p:cNvPr id="19" name="Textfeld 6"/>
          <p:cNvSpPr txBox="1"/>
          <p:nvPr/>
        </p:nvSpPr>
        <p:spPr>
          <a:xfrm>
            <a:off x="658460" y="2752973"/>
            <a:ext cx="295275" cy="215265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vert270"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1" dirty="0" err="1"/>
              <a:t>average</a:t>
            </a:r>
            <a:r>
              <a:rPr lang="de-DE" sz="1100" b="1" dirty="0"/>
              <a:t> CA/GDP 2004-2007</a:t>
            </a:r>
          </a:p>
        </p:txBody>
      </p:sp>
      <p:sp>
        <p:nvSpPr>
          <p:cNvPr id="20" name="Textfeld 8"/>
          <p:cNvSpPr txBox="1"/>
          <p:nvPr/>
        </p:nvSpPr>
        <p:spPr>
          <a:xfrm>
            <a:off x="2109237" y="5716738"/>
            <a:ext cx="4286250" cy="37147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1" dirty="0"/>
              <a:t>Change in  </a:t>
            </a:r>
            <a:r>
              <a:rPr lang="de-DE" sz="1100" b="1" dirty="0" err="1"/>
              <a:t>credit</a:t>
            </a:r>
            <a:r>
              <a:rPr lang="de-DE" sz="1100" b="1" dirty="0"/>
              <a:t>/GDP 2004-2007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itchFamily="34" charset="0"/>
              </a:rPr>
              <a:t>Real lending NB/ECB interest rates, 2003-2010 </a:t>
            </a:r>
            <a:br>
              <a:rPr lang="en-GB" dirty="0" smtClean="0">
                <a:latin typeface="Arial" pitchFamily="34" charset="0"/>
              </a:rPr>
            </a:br>
            <a:r>
              <a:rPr lang="en-GB" dirty="0" smtClean="0">
                <a:latin typeface="Arial" pitchFamily="34" charset="0"/>
              </a:rPr>
              <a:t>CPI-deflated, in % p.a.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graphicFrame>
        <p:nvGraphicFramePr>
          <p:cNvPr id="7" name="Diagrammplatzhalter 4"/>
          <p:cNvGraphicFramePr>
            <a:graphicFrameLocks noGrp="1"/>
          </p:cNvGraphicFramePr>
          <p:nvPr>
            <p:ph idx="1"/>
          </p:nvPr>
        </p:nvGraphicFramePr>
        <p:xfrm>
          <a:off x="544513" y="2192338"/>
          <a:ext cx="7913687" cy="3916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platzhalt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i="1" dirty="0" smtClean="0">
                <a:latin typeface="Arial" pitchFamily="34" charset="0"/>
              </a:rPr>
              <a:t>Source: </a:t>
            </a:r>
            <a:r>
              <a:rPr lang="en-US" dirty="0" smtClean="0">
                <a:latin typeface="Arial" pitchFamily="34" charset="0"/>
              </a:rPr>
              <a:t>IMF International Financial Statistics. ASIA-6 excl. Taiwan, MENA-6 excl. Lebanon.</a:t>
            </a:r>
            <a:endParaRPr lang="de-DE" dirty="0" smtClean="0">
              <a:solidFill>
                <a:srgbClr val="FF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991225" y="48387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olidFill>
                  <a:schemeClr val="accent5">
                    <a:lumMod val="75000"/>
                  </a:schemeClr>
                </a:solidFill>
              </a:rPr>
              <a:t>B-3</a:t>
            </a:r>
            <a:endParaRPr lang="de-DE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115050" y="4314825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olidFill>
                  <a:srgbClr val="002060"/>
                </a:solidFill>
              </a:rPr>
              <a:t>SEE-2</a:t>
            </a:r>
            <a:endParaRPr lang="de-DE" sz="1800" dirty="0">
              <a:solidFill>
                <a:srgbClr val="00206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086475" y="4581525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olidFill>
                  <a:srgbClr val="00B0F0"/>
                </a:solidFill>
              </a:rPr>
              <a:t>EU-COH</a:t>
            </a:r>
            <a:endParaRPr lang="de-DE" sz="1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el 1"/>
          <p:cNvSpPr>
            <a:spLocks noGrp="1"/>
          </p:cNvSpPr>
          <p:nvPr>
            <p:ph type="title"/>
          </p:nvPr>
        </p:nvSpPr>
        <p:spPr>
          <a:xfrm>
            <a:off x="528638" y="804863"/>
            <a:ext cx="7908925" cy="1143000"/>
          </a:xfrm>
        </p:spPr>
        <p:txBody>
          <a:bodyPr/>
          <a:lstStyle/>
          <a:p>
            <a:r>
              <a:rPr lang="en-GB" dirty="0" smtClean="0">
                <a:latin typeface="Arial" pitchFamily="34" charset="0"/>
              </a:rPr>
              <a:t>Gross private and public debt in % of GDP, 2008</a:t>
            </a:r>
          </a:p>
        </p:txBody>
      </p:sp>
      <p:sp>
        <p:nvSpPr>
          <p:cNvPr id="51203" name="Inhaltsplatzhalter 3"/>
          <p:cNvSpPr>
            <a:spLocks noGrp="1"/>
          </p:cNvSpPr>
          <p:nvPr>
            <p:ph idx="10"/>
          </p:nvPr>
        </p:nvSpPr>
        <p:spPr>
          <a:xfrm>
            <a:off x="565149" y="6181725"/>
            <a:ext cx="7445375" cy="454025"/>
          </a:xfrm>
        </p:spPr>
        <p:txBody>
          <a:bodyPr/>
          <a:lstStyle/>
          <a:p>
            <a:pPr marL="0" indent="0">
              <a:tabLst/>
            </a:pPr>
            <a:r>
              <a:rPr lang="en-GB" i="1" dirty="0" smtClean="0">
                <a:latin typeface="Arial" pitchFamily="34" charset="0"/>
              </a:rPr>
              <a:t>Source: </a:t>
            </a:r>
            <a:r>
              <a:rPr lang="en-GB" dirty="0" smtClean="0">
                <a:latin typeface="Arial" pitchFamily="34" charset="0"/>
              </a:rPr>
              <a:t>IMF International Financial Statistics. ASIA-6 excl. Taiwan, MENA-6 excl. Lebanon.</a:t>
            </a:r>
            <a:endParaRPr lang="en-GB" dirty="0" smtClean="0">
              <a:solidFill>
                <a:srgbClr val="FF0000"/>
              </a:solidFill>
            </a:endParaRPr>
          </a:p>
        </p:txBody>
      </p:sp>
      <p:graphicFrame>
        <p:nvGraphicFramePr>
          <p:cNvPr id="7" name="Diagramm 6"/>
          <p:cNvGraphicFramePr>
            <a:graphicFrameLocks noGrp="1"/>
          </p:cNvGraphicFramePr>
          <p:nvPr/>
        </p:nvGraphicFramePr>
        <p:xfrm>
          <a:off x="260610" y="1485900"/>
          <a:ext cx="8648700" cy="4886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/>
              <a:t>Debt </a:t>
            </a:r>
            <a:r>
              <a:rPr lang="en-GB" sz="2400" smtClean="0"/>
              <a:t>in </a:t>
            </a:r>
            <a:r>
              <a:rPr lang="en-GB" sz="2400" smtClean="0">
                <a:cs typeface="Times New Roman" charset="0"/>
              </a:rPr>
              <a:t>% of GDP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95438" y="1708150"/>
            <a:ext cx="6461125" cy="212725"/>
            <a:chOff x="1005" y="1184"/>
            <a:chExt cx="4070" cy="134"/>
          </a:xfrm>
        </p:grpSpPr>
        <p:sp>
          <p:nvSpPr>
            <p:cNvPr id="57348" name="Line 4"/>
            <p:cNvSpPr>
              <a:spLocks noChangeShapeType="1"/>
            </p:cNvSpPr>
            <p:nvPr/>
          </p:nvSpPr>
          <p:spPr bwMode="auto">
            <a:xfrm>
              <a:off x="1005" y="1248"/>
              <a:ext cx="203" cy="1"/>
            </a:xfrm>
            <a:prstGeom prst="line">
              <a:avLst/>
            </a:prstGeom>
            <a:noFill/>
            <a:ln w="28575">
              <a:solidFill>
                <a:srgbClr val="00C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7349" name="Rectangle 5"/>
            <p:cNvSpPr>
              <a:spLocks noChangeArrowheads="1"/>
            </p:cNvSpPr>
            <p:nvPr/>
          </p:nvSpPr>
          <p:spPr bwMode="auto">
            <a:xfrm>
              <a:off x="1239" y="1184"/>
              <a:ext cx="104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Gross external debt</a:t>
              </a:r>
              <a:endParaRPr lang="en-GB" sz="1400" b="1"/>
            </a:p>
          </p:txBody>
        </p:sp>
        <p:sp>
          <p:nvSpPr>
            <p:cNvPr id="57350" name="Line 6"/>
            <p:cNvSpPr>
              <a:spLocks noChangeShapeType="1"/>
            </p:cNvSpPr>
            <p:nvPr/>
          </p:nvSpPr>
          <p:spPr bwMode="auto">
            <a:xfrm>
              <a:off x="2852" y="1248"/>
              <a:ext cx="203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7351" name="Rectangle 7"/>
            <p:cNvSpPr>
              <a:spLocks noChangeArrowheads="1"/>
            </p:cNvSpPr>
            <p:nvPr/>
          </p:nvSpPr>
          <p:spPr bwMode="auto">
            <a:xfrm>
              <a:off x="3086" y="1184"/>
              <a:ext cx="60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Public debt</a:t>
              </a:r>
              <a:endParaRPr lang="en-GB" sz="1400" b="1"/>
            </a:p>
          </p:txBody>
        </p:sp>
        <p:sp>
          <p:nvSpPr>
            <p:cNvPr id="57352" name="Line 8"/>
            <p:cNvSpPr>
              <a:spLocks noChangeShapeType="1"/>
            </p:cNvSpPr>
            <p:nvPr/>
          </p:nvSpPr>
          <p:spPr bwMode="auto">
            <a:xfrm>
              <a:off x="4202" y="1248"/>
              <a:ext cx="203" cy="1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7353" name="Rectangle 9"/>
            <p:cNvSpPr>
              <a:spLocks noChangeArrowheads="1"/>
            </p:cNvSpPr>
            <p:nvPr/>
          </p:nvSpPr>
          <p:spPr bwMode="auto">
            <a:xfrm>
              <a:off x="4436" y="1184"/>
              <a:ext cx="63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Private debt</a:t>
              </a:r>
              <a:endParaRPr lang="en-GB" sz="1400" b="1"/>
            </a:p>
          </p:txBody>
        </p:sp>
      </p:grpSp>
      <p:graphicFrame>
        <p:nvGraphicFramePr>
          <p:cNvPr id="57354" name="Object 10"/>
          <p:cNvGraphicFramePr>
            <a:graphicFrameLocks/>
          </p:cNvGraphicFramePr>
          <p:nvPr/>
        </p:nvGraphicFramePr>
        <p:xfrm>
          <a:off x="600075" y="1997075"/>
          <a:ext cx="4064000" cy="2400300"/>
        </p:xfrm>
        <a:graphic>
          <a:graphicData uri="http://schemas.openxmlformats.org/presentationml/2006/ole">
            <p:oleObj spid="_x0000_s137218" name="Diagramm" r:id="rId3" imgW="7810408" imgH="4609977" progId="MSGraph.Chart.8">
              <p:embed followColorScheme="full"/>
            </p:oleObj>
          </a:graphicData>
        </a:graphic>
      </p:graphicFrame>
      <p:graphicFrame>
        <p:nvGraphicFramePr>
          <p:cNvPr id="57355" name="Object 12"/>
          <p:cNvGraphicFramePr>
            <a:graphicFrameLocks/>
          </p:cNvGraphicFramePr>
          <p:nvPr/>
        </p:nvGraphicFramePr>
        <p:xfrm>
          <a:off x="4572000" y="2006600"/>
          <a:ext cx="4064000" cy="2400300"/>
        </p:xfrm>
        <a:graphic>
          <a:graphicData uri="http://schemas.openxmlformats.org/presentationml/2006/ole">
            <p:oleObj spid="_x0000_s137219" name="Diagramm" r:id="rId4" imgW="7810408" imgH="4609977" progId="MSGraph.Chart.8">
              <p:embed followColorScheme="full"/>
            </p:oleObj>
          </a:graphicData>
        </a:graphic>
      </p:graphicFrame>
      <p:graphicFrame>
        <p:nvGraphicFramePr>
          <p:cNvPr id="57356" name="Object 13"/>
          <p:cNvGraphicFramePr>
            <a:graphicFrameLocks/>
          </p:cNvGraphicFramePr>
          <p:nvPr/>
        </p:nvGraphicFramePr>
        <p:xfrm>
          <a:off x="590550" y="4044950"/>
          <a:ext cx="4064000" cy="2400300"/>
        </p:xfrm>
        <a:graphic>
          <a:graphicData uri="http://schemas.openxmlformats.org/presentationml/2006/ole">
            <p:oleObj spid="_x0000_s137220" name="Diagramm" r:id="rId5" imgW="7810408" imgH="4609977" progId="MSGraph.Chart.8">
              <p:embed followColorScheme="full"/>
            </p:oleObj>
          </a:graphicData>
        </a:graphic>
      </p:graphicFrame>
      <p:graphicFrame>
        <p:nvGraphicFramePr>
          <p:cNvPr id="57357" name="Object 14"/>
          <p:cNvGraphicFramePr>
            <a:graphicFrameLocks/>
          </p:cNvGraphicFramePr>
          <p:nvPr/>
        </p:nvGraphicFramePr>
        <p:xfrm>
          <a:off x="4562475" y="4054475"/>
          <a:ext cx="4064000" cy="2400300"/>
        </p:xfrm>
        <a:graphic>
          <a:graphicData uri="http://schemas.openxmlformats.org/presentationml/2006/ole">
            <p:oleObj spid="_x0000_s137221" name="Diagramm" r:id="rId6" imgW="7791588" imgH="4619564" progId="MSGraph.Chart.8">
              <p:embed followColorScheme="full"/>
            </p:oleObj>
          </a:graphicData>
        </a:graphic>
      </p:graphicFrame>
      <p:sp>
        <p:nvSpPr>
          <p:cNvPr id="57358" name="Text Box 6"/>
          <p:cNvSpPr txBox="1">
            <a:spLocks noChangeArrowheads="1"/>
          </p:cNvSpPr>
          <p:nvPr/>
        </p:nvSpPr>
        <p:spPr bwMode="auto">
          <a:xfrm>
            <a:off x="736600" y="6340475"/>
            <a:ext cx="8407400" cy="274638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i="1">
                <a:solidFill>
                  <a:srgbClr val="000000"/>
                </a:solidFill>
              </a:rPr>
              <a:t>Source:</a:t>
            </a:r>
            <a:r>
              <a:rPr lang="en-GB" sz="1200">
                <a:solidFill>
                  <a:srgbClr val="000000"/>
                </a:solidFill>
              </a:rPr>
              <a:t> </a:t>
            </a:r>
            <a:r>
              <a:rPr lang="en-GB" sz="1200">
                <a:solidFill>
                  <a:schemeClr val="tx1"/>
                </a:solidFill>
              </a:rPr>
              <a:t>wiiw Annual Database incorporating Eurostat statistics.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4" name="Object 2"/>
          <p:cNvGraphicFramePr>
            <a:graphicFrameLocks/>
          </p:cNvGraphicFramePr>
          <p:nvPr/>
        </p:nvGraphicFramePr>
        <p:xfrm>
          <a:off x="447675" y="4283075"/>
          <a:ext cx="4064000" cy="2400300"/>
        </p:xfrm>
        <a:graphic>
          <a:graphicData uri="http://schemas.openxmlformats.org/presentationml/2006/ole">
            <p:oleObj spid="_x0000_s209922" name="Diagramm" r:id="rId3" imgW="7781806" imgH="4610196" progId="MSGraph.Chart.8">
              <p:embed followColorScheme="full"/>
            </p:oleObj>
          </a:graphicData>
        </a:graphic>
      </p:graphicFrame>
      <p:graphicFrame>
        <p:nvGraphicFramePr>
          <p:cNvPr id="59395" name="Object 3"/>
          <p:cNvGraphicFramePr>
            <a:graphicFrameLocks/>
          </p:cNvGraphicFramePr>
          <p:nvPr/>
        </p:nvGraphicFramePr>
        <p:xfrm>
          <a:off x="4591050" y="4273550"/>
          <a:ext cx="4064000" cy="2400300"/>
        </p:xfrm>
        <a:graphic>
          <a:graphicData uri="http://schemas.openxmlformats.org/presentationml/2006/ole">
            <p:oleObj spid="_x0000_s209923" name="Diagramm" r:id="rId4" imgW="7781806" imgH="4629091" progId="MSGraph.Chart.8">
              <p:embed followColorScheme="full"/>
            </p:oleObj>
          </a:graphicData>
        </a:graphic>
      </p:graphicFrame>
      <p:sp>
        <p:nvSpPr>
          <p:cNvPr id="59396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>
                <a:cs typeface="Times New Roman" charset="0"/>
              </a:rPr>
              <a:t>Public and private debt </a:t>
            </a:r>
            <a:r>
              <a:rPr lang="en-GB" sz="2400" smtClean="0">
                <a:cs typeface="Times New Roman" charset="0"/>
              </a:rPr>
              <a:t>in % of GDP</a:t>
            </a:r>
          </a:p>
        </p:txBody>
      </p:sp>
      <p:graphicFrame>
        <p:nvGraphicFramePr>
          <p:cNvPr id="59397" name="Object 5"/>
          <p:cNvGraphicFramePr>
            <a:graphicFrameLocks/>
          </p:cNvGraphicFramePr>
          <p:nvPr/>
        </p:nvGraphicFramePr>
        <p:xfrm>
          <a:off x="447675" y="2320925"/>
          <a:ext cx="4064000" cy="2400300"/>
        </p:xfrm>
        <a:graphic>
          <a:graphicData uri="http://schemas.openxmlformats.org/presentationml/2006/ole">
            <p:oleObj spid="_x0000_s209924" name="Diagramm" r:id="rId5" imgW="7781806" imgH="4610196" progId="MSGraph.Chart.8">
              <p:embed followColorScheme="full"/>
            </p:oleObj>
          </a:graphicData>
        </a:graphic>
      </p:graphicFrame>
      <p:graphicFrame>
        <p:nvGraphicFramePr>
          <p:cNvPr id="59398" name="Object 27"/>
          <p:cNvGraphicFramePr>
            <a:graphicFrameLocks/>
          </p:cNvGraphicFramePr>
          <p:nvPr/>
        </p:nvGraphicFramePr>
        <p:xfrm>
          <a:off x="4591050" y="2311400"/>
          <a:ext cx="4064000" cy="2400300"/>
        </p:xfrm>
        <a:graphic>
          <a:graphicData uri="http://schemas.openxmlformats.org/presentationml/2006/ole">
            <p:oleObj spid="_x0000_s209925" name="Diagramm" r:id="rId6" imgW="7781806" imgH="4629091" progId="MSGraph.Chart.8">
              <p:embed followColorScheme="full"/>
            </p:oleObj>
          </a:graphicData>
        </a:graphic>
      </p:graphicFrame>
      <p:sp>
        <p:nvSpPr>
          <p:cNvPr id="59399" name="Text Box 6"/>
          <p:cNvSpPr txBox="1">
            <a:spLocks noChangeArrowheads="1"/>
          </p:cNvSpPr>
          <p:nvPr/>
        </p:nvSpPr>
        <p:spPr bwMode="auto">
          <a:xfrm>
            <a:off x="736600" y="6340475"/>
            <a:ext cx="8407400" cy="274638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i="1">
                <a:solidFill>
                  <a:srgbClr val="000000"/>
                </a:solidFill>
              </a:rPr>
              <a:t>Source:</a:t>
            </a:r>
            <a:r>
              <a:rPr lang="en-GB" sz="1200">
                <a:solidFill>
                  <a:srgbClr val="000000"/>
                </a:solidFill>
              </a:rPr>
              <a:t> wiiw Annual Database incorporating Eurostat statistics.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98513" y="1703388"/>
            <a:ext cx="4883150" cy="604837"/>
            <a:chOff x="551" y="1367"/>
            <a:chExt cx="3076" cy="514"/>
          </a:xfrm>
        </p:grpSpPr>
        <p:sp>
          <p:nvSpPr>
            <p:cNvPr id="59401" name="Line 7"/>
            <p:cNvSpPr>
              <a:spLocks noChangeShapeType="1"/>
            </p:cNvSpPr>
            <p:nvPr/>
          </p:nvSpPr>
          <p:spPr bwMode="auto">
            <a:xfrm>
              <a:off x="551" y="1432"/>
              <a:ext cx="282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402" name="Rectangle 8"/>
            <p:cNvSpPr>
              <a:spLocks noChangeArrowheads="1"/>
            </p:cNvSpPr>
            <p:nvPr/>
          </p:nvSpPr>
          <p:spPr bwMode="auto">
            <a:xfrm>
              <a:off x="864" y="1367"/>
              <a:ext cx="51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 b="1">
                  <a:solidFill>
                    <a:srgbClr val="333333"/>
                  </a:solidFill>
                </a:rPr>
                <a:t>Public debt</a:t>
              </a:r>
              <a:endParaRPr lang="en-GB" sz="1200" b="1"/>
            </a:p>
          </p:txBody>
        </p:sp>
        <p:sp>
          <p:nvSpPr>
            <p:cNvPr id="59403" name="Line 9"/>
            <p:cNvSpPr>
              <a:spLocks noChangeShapeType="1"/>
            </p:cNvSpPr>
            <p:nvPr/>
          </p:nvSpPr>
          <p:spPr bwMode="auto">
            <a:xfrm>
              <a:off x="1583" y="1451"/>
              <a:ext cx="282" cy="1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404" name="Rectangle 10"/>
            <p:cNvSpPr>
              <a:spLocks noChangeArrowheads="1"/>
            </p:cNvSpPr>
            <p:nvPr/>
          </p:nvSpPr>
          <p:spPr bwMode="auto">
            <a:xfrm>
              <a:off x="1896" y="1387"/>
              <a:ext cx="54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 b="1">
                  <a:solidFill>
                    <a:srgbClr val="333333"/>
                  </a:solidFill>
                </a:rPr>
                <a:t>Private debt</a:t>
              </a:r>
              <a:endParaRPr lang="en-GB" sz="1200" b="1"/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2651" y="1405"/>
              <a:ext cx="976" cy="476"/>
              <a:chOff x="1577" y="1549"/>
              <a:chExt cx="976" cy="476"/>
            </a:xfrm>
          </p:grpSpPr>
          <p:sp>
            <p:nvSpPr>
              <p:cNvPr id="59406" name="Freeform 12"/>
              <p:cNvSpPr>
                <a:spLocks/>
              </p:cNvSpPr>
              <p:nvPr/>
            </p:nvSpPr>
            <p:spPr bwMode="auto">
              <a:xfrm>
                <a:off x="1577" y="1602"/>
                <a:ext cx="128" cy="24"/>
              </a:xfrm>
              <a:custGeom>
                <a:avLst/>
                <a:gdLst>
                  <a:gd name="T0" fmla="*/ 0 w 128"/>
                  <a:gd name="T1" fmla="*/ 6 h 24"/>
                  <a:gd name="T2" fmla="*/ 128 w 128"/>
                  <a:gd name="T3" fmla="*/ 0 h 24"/>
                  <a:gd name="T4" fmla="*/ 128 w 128"/>
                  <a:gd name="T5" fmla="*/ 18 h 24"/>
                  <a:gd name="T6" fmla="*/ 0 w 128"/>
                  <a:gd name="T7" fmla="*/ 24 h 24"/>
                  <a:gd name="T8" fmla="*/ 0 w 128"/>
                  <a:gd name="T9" fmla="*/ 6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8" h="24">
                    <a:moveTo>
                      <a:pt x="0" y="6"/>
                    </a:moveTo>
                    <a:lnTo>
                      <a:pt x="128" y="0"/>
                    </a:lnTo>
                    <a:lnTo>
                      <a:pt x="128" y="18"/>
                    </a:lnTo>
                    <a:lnTo>
                      <a:pt x="0" y="2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C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9407" name="Freeform 13"/>
              <p:cNvSpPr>
                <a:spLocks/>
              </p:cNvSpPr>
              <p:nvPr/>
            </p:nvSpPr>
            <p:spPr bwMode="auto">
              <a:xfrm>
                <a:off x="1779" y="1602"/>
                <a:ext cx="92" cy="24"/>
              </a:xfrm>
              <a:custGeom>
                <a:avLst/>
                <a:gdLst>
                  <a:gd name="T0" fmla="*/ 0 w 92"/>
                  <a:gd name="T1" fmla="*/ 6 h 24"/>
                  <a:gd name="T2" fmla="*/ 92 w 92"/>
                  <a:gd name="T3" fmla="*/ 0 h 24"/>
                  <a:gd name="T4" fmla="*/ 92 w 92"/>
                  <a:gd name="T5" fmla="*/ 18 h 24"/>
                  <a:gd name="T6" fmla="*/ 0 w 92"/>
                  <a:gd name="T7" fmla="*/ 24 h 24"/>
                  <a:gd name="T8" fmla="*/ 0 w 92"/>
                  <a:gd name="T9" fmla="*/ 6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2" h="24">
                    <a:moveTo>
                      <a:pt x="0" y="6"/>
                    </a:moveTo>
                    <a:lnTo>
                      <a:pt x="92" y="0"/>
                    </a:lnTo>
                    <a:lnTo>
                      <a:pt x="92" y="18"/>
                    </a:lnTo>
                    <a:lnTo>
                      <a:pt x="0" y="2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C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9408" name="Freeform 14"/>
              <p:cNvSpPr>
                <a:spLocks/>
              </p:cNvSpPr>
              <p:nvPr/>
            </p:nvSpPr>
            <p:spPr bwMode="auto">
              <a:xfrm>
                <a:off x="1687" y="1579"/>
                <a:ext cx="74" cy="70"/>
              </a:xfrm>
              <a:custGeom>
                <a:avLst/>
                <a:gdLst>
                  <a:gd name="T0" fmla="*/ 37 w 74"/>
                  <a:gd name="T1" fmla="*/ 0 h 70"/>
                  <a:gd name="T2" fmla="*/ 74 w 74"/>
                  <a:gd name="T3" fmla="*/ 35 h 70"/>
                  <a:gd name="T4" fmla="*/ 37 w 74"/>
                  <a:gd name="T5" fmla="*/ 70 h 70"/>
                  <a:gd name="T6" fmla="*/ 0 w 74"/>
                  <a:gd name="T7" fmla="*/ 35 h 70"/>
                  <a:gd name="T8" fmla="*/ 37 w 74"/>
                  <a:gd name="T9" fmla="*/ 0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4" h="70">
                    <a:moveTo>
                      <a:pt x="37" y="0"/>
                    </a:moveTo>
                    <a:lnTo>
                      <a:pt x="74" y="35"/>
                    </a:lnTo>
                    <a:lnTo>
                      <a:pt x="37" y="70"/>
                    </a:lnTo>
                    <a:lnTo>
                      <a:pt x="0" y="35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CC0000"/>
              </a:solidFill>
              <a:ln w="952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9409" name="Rectangle 15"/>
              <p:cNvSpPr>
                <a:spLocks noChangeArrowheads="1"/>
              </p:cNvSpPr>
              <p:nvPr/>
            </p:nvSpPr>
            <p:spPr bwMode="auto">
              <a:xfrm>
                <a:off x="1896" y="1549"/>
                <a:ext cx="657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200" b="1">
                    <a:solidFill>
                      <a:srgbClr val="333333"/>
                    </a:solidFill>
                  </a:rPr>
                  <a:t>  Corporations</a:t>
                </a:r>
                <a:endParaRPr lang="en-GB" sz="1200" b="1"/>
              </a:p>
            </p:txBody>
          </p:sp>
          <p:sp>
            <p:nvSpPr>
              <p:cNvPr id="59410" name="Line 16"/>
              <p:cNvSpPr>
                <a:spLocks noChangeShapeType="1"/>
              </p:cNvSpPr>
              <p:nvPr/>
            </p:nvSpPr>
            <p:spPr bwMode="auto">
              <a:xfrm>
                <a:off x="1583" y="1777"/>
                <a:ext cx="282" cy="1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9411" name="Oval 17"/>
              <p:cNvSpPr>
                <a:spLocks noChangeArrowheads="1"/>
              </p:cNvSpPr>
              <p:nvPr/>
            </p:nvSpPr>
            <p:spPr bwMode="auto">
              <a:xfrm>
                <a:off x="1693" y="1748"/>
                <a:ext cx="62" cy="58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412" name="Rectangle 18"/>
              <p:cNvSpPr>
                <a:spLocks noChangeArrowheads="1"/>
              </p:cNvSpPr>
              <p:nvPr/>
            </p:nvSpPr>
            <p:spPr bwMode="auto">
              <a:xfrm>
                <a:off x="1896" y="1707"/>
                <a:ext cx="341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200" b="1" dirty="0">
                    <a:solidFill>
                      <a:srgbClr val="333333"/>
                    </a:solidFill>
                  </a:rPr>
                  <a:t>  Banks</a:t>
                </a:r>
                <a:endParaRPr lang="en-GB" sz="1200" b="1" dirty="0"/>
              </a:p>
            </p:txBody>
          </p:sp>
          <p:sp>
            <p:nvSpPr>
              <p:cNvPr id="59413" name="Line 19"/>
              <p:cNvSpPr>
                <a:spLocks noChangeShapeType="1"/>
              </p:cNvSpPr>
              <p:nvPr/>
            </p:nvSpPr>
            <p:spPr bwMode="auto">
              <a:xfrm>
                <a:off x="1583" y="1940"/>
                <a:ext cx="282" cy="1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9414" name="Rectangle 20"/>
              <p:cNvSpPr>
                <a:spLocks noChangeArrowheads="1"/>
              </p:cNvSpPr>
              <p:nvPr/>
            </p:nvSpPr>
            <p:spPr bwMode="auto">
              <a:xfrm>
                <a:off x="1693" y="1911"/>
                <a:ext cx="74" cy="70"/>
              </a:xfrm>
              <a:prstGeom prst="rect">
                <a:avLst/>
              </a:prstGeom>
              <a:solidFill>
                <a:srgbClr val="C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415" name="Line 21"/>
              <p:cNvSpPr>
                <a:spLocks noChangeShapeType="1"/>
              </p:cNvSpPr>
              <p:nvPr/>
            </p:nvSpPr>
            <p:spPr bwMode="auto">
              <a:xfrm flipV="1">
                <a:off x="1724" y="1911"/>
                <a:ext cx="1" cy="29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9416" name="Line 22"/>
              <p:cNvSpPr>
                <a:spLocks noChangeShapeType="1"/>
              </p:cNvSpPr>
              <p:nvPr/>
            </p:nvSpPr>
            <p:spPr bwMode="auto">
              <a:xfrm>
                <a:off x="1724" y="1940"/>
                <a:ext cx="1" cy="30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9417" name="Line 23"/>
              <p:cNvSpPr>
                <a:spLocks noChangeShapeType="1"/>
              </p:cNvSpPr>
              <p:nvPr/>
            </p:nvSpPr>
            <p:spPr bwMode="auto">
              <a:xfrm flipH="1">
                <a:off x="1693" y="1940"/>
                <a:ext cx="31" cy="1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9418" name="Line 24"/>
              <p:cNvSpPr>
                <a:spLocks noChangeShapeType="1"/>
              </p:cNvSpPr>
              <p:nvPr/>
            </p:nvSpPr>
            <p:spPr bwMode="auto">
              <a:xfrm>
                <a:off x="1724" y="1940"/>
                <a:ext cx="31" cy="1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9419" name="Rectangle 25"/>
              <p:cNvSpPr>
                <a:spLocks noChangeArrowheads="1"/>
              </p:cNvSpPr>
              <p:nvPr/>
            </p:nvSpPr>
            <p:spPr bwMode="auto">
              <a:xfrm>
                <a:off x="1896" y="1870"/>
                <a:ext cx="604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200" b="1">
                    <a:solidFill>
                      <a:srgbClr val="333333"/>
                    </a:solidFill>
                  </a:rPr>
                  <a:t>  Households</a:t>
                </a:r>
                <a:endParaRPr lang="en-GB" sz="1200" b="1"/>
              </a:p>
            </p:txBody>
          </p:sp>
        </p:grpSp>
      </p:grp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/>
              <a:t>Debt </a:t>
            </a:r>
            <a:r>
              <a:rPr lang="en-GB" sz="2400" smtClean="0"/>
              <a:t>in </a:t>
            </a:r>
            <a:r>
              <a:rPr lang="en-GB" sz="2400" smtClean="0">
                <a:cs typeface="Times New Roman" charset="0"/>
              </a:rPr>
              <a:t>% of GDP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95438" y="1708150"/>
            <a:ext cx="6461125" cy="212725"/>
            <a:chOff x="1005" y="1184"/>
            <a:chExt cx="4070" cy="134"/>
          </a:xfrm>
        </p:grpSpPr>
        <p:sp>
          <p:nvSpPr>
            <p:cNvPr id="57348" name="Line 4"/>
            <p:cNvSpPr>
              <a:spLocks noChangeShapeType="1"/>
            </p:cNvSpPr>
            <p:nvPr/>
          </p:nvSpPr>
          <p:spPr bwMode="auto">
            <a:xfrm>
              <a:off x="1005" y="1248"/>
              <a:ext cx="203" cy="1"/>
            </a:xfrm>
            <a:prstGeom prst="line">
              <a:avLst/>
            </a:prstGeom>
            <a:noFill/>
            <a:ln w="28575">
              <a:solidFill>
                <a:srgbClr val="00C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7349" name="Rectangle 5"/>
            <p:cNvSpPr>
              <a:spLocks noChangeArrowheads="1"/>
            </p:cNvSpPr>
            <p:nvPr/>
          </p:nvSpPr>
          <p:spPr bwMode="auto">
            <a:xfrm>
              <a:off x="1239" y="1184"/>
              <a:ext cx="104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Gross external debt</a:t>
              </a:r>
              <a:endParaRPr lang="en-GB" sz="1400" b="1"/>
            </a:p>
          </p:txBody>
        </p:sp>
        <p:sp>
          <p:nvSpPr>
            <p:cNvPr id="57350" name="Line 6"/>
            <p:cNvSpPr>
              <a:spLocks noChangeShapeType="1"/>
            </p:cNvSpPr>
            <p:nvPr/>
          </p:nvSpPr>
          <p:spPr bwMode="auto">
            <a:xfrm>
              <a:off x="2852" y="1248"/>
              <a:ext cx="203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7351" name="Rectangle 7"/>
            <p:cNvSpPr>
              <a:spLocks noChangeArrowheads="1"/>
            </p:cNvSpPr>
            <p:nvPr/>
          </p:nvSpPr>
          <p:spPr bwMode="auto">
            <a:xfrm>
              <a:off x="3086" y="1184"/>
              <a:ext cx="60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400" b="1" dirty="0">
                  <a:solidFill>
                    <a:srgbClr val="333333"/>
                  </a:solidFill>
                </a:rPr>
                <a:t>Public debt</a:t>
              </a:r>
              <a:endParaRPr lang="en-GB" sz="1400" b="1" dirty="0"/>
            </a:p>
          </p:txBody>
        </p:sp>
        <p:sp>
          <p:nvSpPr>
            <p:cNvPr id="57352" name="Line 8"/>
            <p:cNvSpPr>
              <a:spLocks noChangeShapeType="1"/>
            </p:cNvSpPr>
            <p:nvPr/>
          </p:nvSpPr>
          <p:spPr bwMode="auto">
            <a:xfrm>
              <a:off x="4202" y="1248"/>
              <a:ext cx="203" cy="1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7353" name="Rectangle 9"/>
            <p:cNvSpPr>
              <a:spLocks noChangeArrowheads="1"/>
            </p:cNvSpPr>
            <p:nvPr/>
          </p:nvSpPr>
          <p:spPr bwMode="auto">
            <a:xfrm>
              <a:off x="4436" y="1184"/>
              <a:ext cx="63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Private debt</a:t>
              </a:r>
              <a:endParaRPr lang="en-GB" sz="1400" b="1"/>
            </a:p>
          </p:txBody>
        </p:sp>
      </p:grpSp>
      <p:graphicFrame>
        <p:nvGraphicFramePr>
          <p:cNvPr id="57354" name="Object 10"/>
          <p:cNvGraphicFramePr>
            <a:graphicFrameLocks/>
          </p:cNvGraphicFramePr>
          <p:nvPr/>
        </p:nvGraphicFramePr>
        <p:xfrm>
          <a:off x="600075" y="1997075"/>
          <a:ext cx="4064000" cy="2400300"/>
        </p:xfrm>
        <a:graphic>
          <a:graphicData uri="http://schemas.openxmlformats.org/presentationml/2006/ole">
            <p:oleObj spid="_x0000_s138242" name="Diagramm" r:id="rId3" imgW="7791588" imgH="4619564" progId="MSGraph.Chart.8">
              <p:embed followColorScheme="full"/>
            </p:oleObj>
          </a:graphicData>
        </a:graphic>
      </p:graphicFrame>
      <p:graphicFrame>
        <p:nvGraphicFramePr>
          <p:cNvPr id="57355" name="Object 12"/>
          <p:cNvGraphicFramePr>
            <a:graphicFrameLocks/>
          </p:cNvGraphicFramePr>
          <p:nvPr/>
        </p:nvGraphicFramePr>
        <p:xfrm>
          <a:off x="4572000" y="2006600"/>
          <a:ext cx="4064000" cy="2400300"/>
        </p:xfrm>
        <a:graphic>
          <a:graphicData uri="http://schemas.openxmlformats.org/presentationml/2006/ole">
            <p:oleObj spid="_x0000_s138243" name="Diagramm" r:id="rId4" imgW="7791588" imgH="4619564" progId="MSGraph.Chart.8">
              <p:embed followColorScheme="full"/>
            </p:oleObj>
          </a:graphicData>
        </a:graphic>
      </p:graphicFrame>
      <p:graphicFrame>
        <p:nvGraphicFramePr>
          <p:cNvPr id="57356" name="Object 13"/>
          <p:cNvGraphicFramePr>
            <a:graphicFrameLocks/>
          </p:cNvGraphicFramePr>
          <p:nvPr/>
        </p:nvGraphicFramePr>
        <p:xfrm>
          <a:off x="590550" y="4044950"/>
          <a:ext cx="4064000" cy="2400300"/>
        </p:xfrm>
        <a:graphic>
          <a:graphicData uri="http://schemas.openxmlformats.org/presentationml/2006/ole">
            <p:oleObj spid="_x0000_s138244" name="Diagramm" r:id="rId5" imgW="7791588" imgH="4619564" progId="MSGraph.Chart.8">
              <p:embed followColorScheme="full"/>
            </p:oleObj>
          </a:graphicData>
        </a:graphic>
      </p:graphicFrame>
      <p:graphicFrame>
        <p:nvGraphicFramePr>
          <p:cNvPr id="57357" name="Object 14"/>
          <p:cNvGraphicFramePr>
            <a:graphicFrameLocks/>
          </p:cNvGraphicFramePr>
          <p:nvPr/>
        </p:nvGraphicFramePr>
        <p:xfrm>
          <a:off x="4562475" y="4054475"/>
          <a:ext cx="4064000" cy="2400300"/>
        </p:xfrm>
        <a:graphic>
          <a:graphicData uri="http://schemas.openxmlformats.org/presentationml/2006/ole">
            <p:oleObj spid="_x0000_s138245" name="Diagramm" r:id="rId6" imgW="7781994" imgH="4609977" progId="MSGraph.Chart.8">
              <p:embed followColorScheme="full"/>
            </p:oleObj>
          </a:graphicData>
        </a:graphic>
      </p:graphicFrame>
      <p:sp>
        <p:nvSpPr>
          <p:cNvPr id="57358" name="Text Box 6"/>
          <p:cNvSpPr txBox="1">
            <a:spLocks noChangeArrowheads="1"/>
          </p:cNvSpPr>
          <p:nvPr/>
        </p:nvSpPr>
        <p:spPr bwMode="auto">
          <a:xfrm>
            <a:off x="736600" y="6340475"/>
            <a:ext cx="8407400" cy="274638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i="1">
                <a:solidFill>
                  <a:srgbClr val="000000"/>
                </a:solidFill>
              </a:rPr>
              <a:t>Source:</a:t>
            </a:r>
            <a:r>
              <a:rPr lang="en-GB" sz="1200">
                <a:solidFill>
                  <a:srgbClr val="000000"/>
                </a:solidFill>
              </a:rPr>
              <a:t> </a:t>
            </a:r>
            <a:r>
              <a:rPr lang="en-GB" sz="1200">
                <a:solidFill>
                  <a:schemeClr val="tx1"/>
                </a:solidFill>
              </a:rPr>
              <a:t>wiiw Annual Database incorporating Eurostat statistics.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 smtClean="0"/>
              <a:t>Debt </a:t>
            </a:r>
            <a:r>
              <a:rPr lang="en-GB" sz="2400" dirty="0" smtClean="0"/>
              <a:t>in </a:t>
            </a:r>
            <a:r>
              <a:rPr lang="en-GB" sz="2400" dirty="0" smtClean="0">
                <a:cs typeface="Times New Roman" charset="0"/>
              </a:rPr>
              <a:t>% of GDP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95438" y="1708150"/>
            <a:ext cx="6461125" cy="212725"/>
            <a:chOff x="1005" y="1184"/>
            <a:chExt cx="4070" cy="134"/>
          </a:xfrm>
        </p:grpSpPr>
        <p:sp>
          <p:nvSpPr>
            <p:cNvPr id="57348" name="Line 4"/>
            <p:cNvSpPr>
              <a:spLocks noChangeShapeType="1"/>
            </p:cNvSpPr>
            <p:nvPr/>
          </p:nvSpPr>
          <p:spPr bwMode="auto">
            <a:xfrm>
              <a:off x="1005" y="1248"/>
              <a:ext cx="203" cy="1"/>
            </a:xfrm>
            <a:prstGeom prst="line">
              <a:avLst/>
            </a:prstGeom>
            <a:noFill/>
            <a:ln w="28575">
              <a:solidFill>
                <a:srgbClr val="00C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7349" name="Rectangle 5"/>
            <p:cNvSpPr>
              <a:spLocks noChangeArrowheads="1"/>
            </p:cNvSpPr>
            <p:nvPr/>
          </p:nvSpPr>
          <p:spPr bwMode="auto">
            <a:xfrm>
              <a:off x="1239" y="1184"/>
              <a:ext cx="104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Gross external debt</a:t>
              </a:r>
              <a:endParaRPr lang="en-GB" sz="1400" b="1"/>
            </a:p>
          </p:txBody>
        </p:sp>
        <p:sp>
          <p:nvSpPr>
            <p:cNvPr id="57350" name="Line 6"/>
            <p:cNvSpPr>
              <a:spLocks noChangeShapeType="1"/>
            </p:cNvSpPr>
            <p:nvPr/>
          </p:nvSpPr>
          <p:spPr bwMode="auto">
            <a:xfrm>
              <a:off x="2852" y="1248"/>
              <a:ext cx="203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7351" name="Rectangle 7"/>
            <p:cNvSpPr>
              <a:spLocks noChangeArrowheads="1"/>
            </p:cNvSpPr>
            <p:nvPr/>
          </p:nvSpPr>
          <p:spPr bwMode="auto">
            <a:xfrm>
              <a:off x="3086" y="1184"/>
              <a:ext cx="60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Public debt</a:t>
              </a:r>
              <a:endParaRPr lang="en-GB" sz="1400" b="1"/>
            </a:p>
          </p:txBody>
        </p:sp>
        <p:sp>
          <p:nvSpPr>
            <p:cNvPr id="57352" name="Line 8"/>
            <p:cNvSpPr>
              <a:spLocks noChangeShapeType="1"/>
            </p:cNvSpPr>
            <p:nvPr/>
          </p:nvSpPr>
          <p:spPr bwMode="auto">
            <a:xfrm>
              <a:off x="4202" y="1248"/>
              <a:ext cx="203" cy="1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7353" name="Rectangle 9"/>
            <p:cNvSpPr>
              <a:spLocks noChangeArrowheads="1"/>
            </p:cNvSpPr>
            <p:nvPr/>
          </p:nvSpPr>
          <p:spPr bwMode="auto">
            <a:xfrm>
              <a:off x="4436" y="1184"/>
              <a:ext cx="63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Private debt</a:t>
              </a:r>
              <a:endParaRPr lang="en-GB" sz="1400" b="1"/>
            </a:p>
          </p:txBody>
        </p:sp>
      </p:grpSp>
      <p:graphicFrame>
        <p:nvGraphicFramePr>
          <p:cNvPr id="57354" name="Object 10"/>
          <p:cNvGraphicFramePr>
            <a:graphicFrameLocks/>
          </p:cNvGraphicFramePr>
          <p:nvPr/>
        </p:nvGraphicFramePr>
        <p:xfrm>
          <a:off x="600075" y="1997075"/>
          <a:ext cx="4064000" cy="2400300"/>
        </p:xfrm>
        <a:graphic>
          <a:graphicData uri="http://schemas.openxmlformats.org/presentationml/2006/ole">
            <p:oleObj spid="_x0000_s140290" name="Diagramm" r:id="rId3" imgW="7791588" imgH="4619564" progId="MSGraph.Chart.8">
              <p:embed followColorScheme="full"/>
            </p:oleObj>
          </a:graphicData>
        </a:graphic>
      </p:graphicFrame>
      <p:graphicFrame>
        <p:nvGraphicFramePr>
          <p:cNvPr id="57355" name="Object 12"/>
          <p:cNvGraphicFramePr>
            <a:graphicFrameLocks/>
          </p:cNvGraphicFramePr>
          <p:nvPr/>
        </p:nvGraphicFramePr>
        <p:xfrm>
          <a:off x="4572000" y="2006600"/>
          <a:ext cx="4064000" cy="2400300"/>
        </p:xfrm>
        <a:graphic>
          <a:graphicData uri="http://schemas.openxmlformats.org/presentationml/2006/ole">
            <p:oleObj spid="_x0000_s140291" name="Diagramm" r:id="rId4" imgW="7791588" imgH="4619564" progId="MSGraph.Chart.8">
              <p:embed followColorScheme="full"/>
            </p:oleObj>
          </a:graphicData>
        </a:graphic>
      </p:graphicFrame>
      <p:graphicFrame>
        <p:nvGraphicFramePr>
          <p:cNvPr id="57356" name="Object 13"/>
          <p:cNvGraphicFramePr>
            <a:graphicFrameLocks/>
          </p:cNvGraphicFramePr>
          <p:nvPr/>
        </p:nvGraphicFramePr>
        <p:xfrm>
          <a:off x="590550" y="4044950"/>
          <a:ext cx="4064000" cy="2400300"/>
        </p:xfrm>
        <a:graphic>
          <a:graphicData uri="http://schemas.openxmlformats.org/presentationml/2006/ole">
            <p:oleObj spid="_x0000_s140292" name="Diagramm" r:id="rId5" imgW="7791588" imgH="4619564" progId="MSGraph.Chart.8">
              <p:embed followColorScheme="full"/>
            </p:oleObj>
          </a:graphicData>
        </a:graphic>
      </p:graphicFrame>
      <p:graphicFrame>
        <p:nvGraphicFramePr>
          <p:cNvPr id="57357" name="Object 14"/>
          <p:cNvGraphicFramePr>
            <a:graphicFrameLocks/>
          </p:cNvGraphicFramePr>
          <p:nvPr/>
        </p:nvGraphicFramePr>
        <p:xfrm>
          <a:off x="4562475" y="4054475"/>
          <a:ext cx="4064000" cy="2400300"/>
        </p:xfrm>
        <a:graphic>
          <a:graphicData uri="http://schemas.openxmlformats.org/presentationml/2006/ole">
            <p:oleObj spid="_x0000_s140293" name="Diagramm" r:id="rId6" imgW="7781994" imgH="4609977" progId="MSGraph.Chart.8">
              <p:embed followColorScheme="full"/>
            </p:oleObj>
          </a:graphicData>
        </a:graphic>
      </p:graphicFrame>
      <p:sp>
        <p:nvSpPr>
          <p:cNvPr id="57358" name="Text Box 6"/>
          <p:cNvSpPr txBox="1">
            <a:spLocks noChangeArrowheads="1"/>
          </p:cNvSpPr>
          <p:nvPr/>
        </p:nvSpPr>
        <p:spPr bwMode="auto">
          <a:xfrm>
            <a:off x="736600" y="6340475"/>
            <a:ext cx="8407400" cy="274638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i="1">
                <a:solidFill>
                  <a:srgbClr val="000000"/>
                </a:solidFill>
              </a:rPr>
              <a:t>Source:</a:t>
            </a:r>
            <a:r>
              <a:rPr lang="en-GB" sz="1200">
                <a:solidFill>
                  <a:srgbClr val="000000"/>
                </a:solidFill>
              </a:rPr>
              <a:t> </a:t>
            </a:r>
            <a:r>
              <a:rPr lang="en-GB" sz="1200">
                <a:solidFill>
                  <a:schemeClr val="tx1"/>
                </a:solidFill>
              </a:rPr>
              <a:t>wiiw Annual Database incorporating Eurostat statistics.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4" name="Object 2"/>
          <p:cNvGraphicFramePr>
            <a:graphicFrameLocks/>
          </p:cNvGraphicFramePr>
          <p:nvPr/>
        </p:nvGraphicFramePr>
        <p:xfrm>
          <a:off x="447675" y="4283075"/>
          <a:ext cx="4064000" cy="2400300"/>
        </p:xfrm>
        <a:graphic>
          <a:graphicData uri="http://schemas.openxmlformats.org/presentationml/2006/ole">
            <p:oleObj spid="_x0000_s51202" name="Diagramm" r:id="rId3" imgW="7781994" imgH="4609977" progId="MSGraph.Chart.8">
              <p:embed followColorScheme="full"/>
            </p:oleObj>
          </a:graphicData>
        </a:graphic>
      </p:graphicFrame>
      <p:graphicFrame>
        <p:nvGraphicFramePr>
          <p:cNvPr id="59395" name="Object 3"/>
          <p:cNvGraphicFramePr>
            <a:graphicFrameLocks/>
          </p:cNvGraphicFramePr>
          <p:nvPr/>
        </p:nvGraphicFramePr>
        <p:xfrm>
          <a:off x="4591050" y="4273550"/>
          <a:ext cx="4064000" cy="2400300"/>
        </p:xfrm>
        <a:graphic>
          <a:graphicData uri="http://schemas.openxmlformats.org/presentationml/2006/ole">
            <p:oleObj spid="_x0000_s51203" name="Diagramm" r:id="rId4" imgW="7781994" imgH="4629150" progId="MSGraph.Chart.8">
              <p:embed followColorScheme="full"/>
            </p:oleObj>
          </a:graphicData>
        </a:graphic>
      </p:graphicFrame>
      <p:sp>
        <p:nvSpPr>
          <p:cNvPr id="59396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>
                <a:cs typeface="Times New Roman" charset="0"/>
              </a:rPr>
              <a:t>Public and private debt </a:t>
            </a:r>
            <a:r>
              <a:rPr lang="en-GB" sz="2400" smtClean="0">
                <a:cs typeface="Times New Roman" charset="0"/>
              </a:rPr>
              <a:t>in % of GDP</a:t>
            </a:r>
          </a:p>
        </p:txBody>
      </p:sp>
      <p:graphicFrame>
        <p:nvGraphicFramePr>
          <p:cNvPr id="59397" name="Object 5"/>
          <p:cNvGraphicFramePr>
            <a:graphicFrameLocks/>
          </p:cNvGraphicFramePr>
          <p:nvPr/>
        </p:nvGraphicFramePr>
        <p:xfrm>
          <a:off x="447675" y="2320925"/>
          <a:ext cx="4064000" cy="2400300"/>
        </p:xfrm>
        <a:graphic>
          <a:graphicData uri="http://schemas.openxmlformats.org/presentationml/2006/ole">
            <p:oleObj spid="_x0000_s51204" name="Diagramm" r:id="rId5" imgW="7781994" imgH="4609977" progId="MSGraph.Chart.8">
              <p:embed followColorScheme="full"/>
            </p:oleObj>
          </a:graphicData>
        </a:graphic>
      </p:graphicFrame>
      <p:graphicFrame>
        <p:nvGraphicFramePr>
          <p:cNvPr id="59398" name="Object 27"/>
          <p:cNvGraphicFramePr>
            <a:graphicFrameLocks/>
          </p:cNvGraphicFramePr>
          <p:nvPr/>
        </p:nvGraphicFramePr>
        <p:xfrm>
          <a:off x="4591050" y="2311400"/>
          <a:ext cx="4064000" cy="2400300"/>
        </p:xfrm>
        <a:graphic>
          <a:graphicData uri="http://schemas.openxmlformats.org/presentationml/2006/ole">
            <p:oleObj spid="_x0000_s51205" name="Diagramm" r:id="rId6" imgW="7781994" imgH="4629150" progId="MSGraph.Chart.8">
              <p:embed followColorScheme="full"/>
            </p:oleObj>
          </a:graphicData>
        </a:graphic>
      </p:graphicFrame>
      <p:sp>
        <p:nvSpPr>
          <p:cNvPr id="59399" name="Text Box 6"/>
          <p:cNvSpPr txBox="1">
            <a:spLocks noChangeArrowheads="1"/>
          </p:cNvSpPr>
          <p:nvPr/>
        </p:nvSpPr>
        <p:spPr bwMode="auto">
          <a:xfrm>
            <a:off x="736600" y="6340475"/>
            <a:ext cx="8407400" cy="274638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i="1">
                <a:solidFill>
                  <a:srgbClr val="000000"/>
                </a:solidFill>
              </a:rPr>
              <a:t>Source:</a:t>
            </a:r>
            <a:r>
              <a:rPr lang="en-GB" sz="1200">
                <a:solidFill>
                  <a:srgbClr val="000000"/>
                </a:solidFill>
              </a:rPr>
              <a:t> wiiw Annual Database incorporating Eurostat statistics.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98513" y="1703388"/>
            <a:ext cx="4883150" cy="604837"/>
            <a:chOff x="551" y="1367"/>
            <a:chExt cx="3076" cy="514"/>
          </a:xfrm>
        </p:grpSpPr>
        <p:sp>
          <p:nvSpPr>
            <p:cNvPr id="59401" name="Line 7"/>
            <p:cNvSpPr>
              <a:spLocks noChangeShapeType="1"/>
            </p:cNvSpPr>
            <p:nvPr/>
          </p:nvSpPr>
          <p:spPr bwMode="auto">
            <a:xfrm>
              <a:off x="551" y="1432"/>
              <a:ext cx="282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402" name="Rectangle 8"/>
            <p:cNvSpPr>
              <a:spLocks noChangeArrowheads="1"/>
            </p:cNvSpPr>
            <p:nvPr/>
          </p:nvSpPr>
          <p:spPr bwMode="auto">
            <a:xfrm>
              <a:off x="864" y="1367"/>
              <a:ext cx="51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 b="1">
                  <a:solidFill>
                    <a:srgbClr val="333333"/>
                  </a:solidFill>
                </a:rPr>
                <a:t>Public debt</a:t>
              </a:r>
              <a:endParaRPr lang="en-GB" sz="1200" b="1"/>
            </a:p>
          </p:txBody>
        </p:sp>
        <p:sp>
          <p:nvSpPr>
            <p:cNvPr id="59403" name="Line 9"/>
            <p:cNvSpPr>
              <a:spLocks noChangeShapeType="1"/>
            </p:cNvSpPr>
            <p:nvPr/>
          </p:nvSpPr>
          <p:spPr bwMode="auto">
            <a:xfrm>
              <a:off x="1583" y="1451"/>
              <a:ext cx="282" cy="1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404" name="Rectangle 10"/>
            <p:cNvSpPr>
              <a:spLocks noChangeArrowheads="1"/>
            </p:cNvSpPr>
            <p:nvPr/>
          </p:nvSpPr>
          <p:spPr bwMode="auto">
            <a:xfrm>
              <a:off x="1896" y="1387"/>
              <a:ext cx="54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 b="1">
                  <a:solidFill>
                    <a:srgbClr val="333333"/>
                  </a:solidFill>
                </a:rPr>
                <a:t>Private debt</a:t>
              </a:r>
              <a:endParaRPr lang="en-GB" sz="1200" b="1"/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2651" y="1405"/>
              <a:ext cx="976" cy="476"/>
              <a:chOff x="1577" y="1549"/>
              <a:chExt cx="976" cy="476"/>
            </a:xfrm>
          </p:grpSpPr>
          <p:sp>
            <p:nvSpPr>
              <p:cNvPr id="59406" name="Freeform 12"/>
              <p:cNvSpPr>
                <a:spLocks/>
              </p:cNvSpPr>
              <p:nvPr/>
            </p:nvSpPr>
            <p:spPr bwMode="auto">
              <a:xfrm>
                <a:off x="1577" y="1602"/>
                <a:ext cx="128" cy="24"/>
              </a:xfrm>
              <a:custGeom>
                <a:avLst/>
                <a:gdLst>
                  <a:gd name="T0" fmla="*/ 0 w 128"/>
                  <a:gd name="T1" fmla="*/ 6 h 24"/>
                  <a:gd name="T2" fmla="*/ 128 w 128"/>
                  <a:gd name="T3" fmla="*/ 0 h 24"/>
                  <a:gd name="T4" fmla="*/ 128 w 128"/>
                  <a:gd name="T5" fmla="*/ 18 h 24"/>
                  <a:gd name="T6" fmla="*/ 0 w 128"/>
                  <a:gd name="T7" fmla="*/ 24 h 24"/>
                  <a:gd name="T8" fmla="*/ 0 w 128"/>
                  <a:gd name="T9" fmla="*/ 6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8" h="24">
                    <a:moveTo>
                      <a:pt x="0" y="6"/>
                    </a:moveTo>
                    <a:lnTo>
                      <a:pt x="128" y="0"/>
                    </a:lnTo>
                    <a:lnTo>
                      <a:pt x="128" y="18"/>
                    </a:lnTo>
                    <a:lnTo>
                      <a:pt x="0" y="2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C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9407" name="Freeform 13"/>
              <p:cNvSpPr>
                <a:spLocks/>
              </p:cNvSpPr>
              <p:nvPr/>
            </p:nvSpPr>
            <p:spPr bwMode="auto">
              <a:xfrm>
                <a:off x="1779" y="1602"/>
                <a:ext cx="92" cy="24"/>
              </a:xfrm>
              <a:custGeom>
                <a:avLst/>
                <a:gdLst>
                  <a:gd name="T0" fmla="*/ 0 w 92"/>
                  <a:gd name="T1" fmla="*/ 6 h 24"/>
                  <a:gd name="T2" fmla="*/ 92 w 92"/>
                  <a:gd name="T3" fmla="*/ 0 h 24"/>
                  <a:gd name="T4" fmla="*/ 92 w 92"/>
                  <a:gd name="T5" fmla="*/ 18 h 24"/>
                  <a:gd name="T6" fmla="*/ 0 w 92"/>
                  <a:gd name="T7" fmla="*/ 24 h 24"/>
                  <a:gd name="T8" fmla="*/ 0 w 92"/>
                  <a:gd name="T9" fmla="*/ 6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2" h="24">
                    <a:moveTo>
                      <a:pt x="0" y="6"/>
                    </a:moveTo>
                    <a:lnTo>
                      <a:pt x="92" y="0"/>
                    </a:lnTo>
                    <a:lnTo>
                      <a:pt x="92" y="18"/>
                    </a:lnTo>
                    <a:lnTo>
                      <a:pt x="0" y="2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C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9408" name="Freeform 14"/>
              <p:cNvSpPr>
                <a:spLocks/>
              </p:cNvSpPr>
              <p:nvPr/>
            </p:nvSpPr>
            <p:spPr bwMode="auto">
              <a:xfrm>
                <a:off x="1687" y="1579"/>
                <a:ext cx="74" cy="70"/>
              </a:xfrm>
              <a:custGeom>
                <a:avLst/>
                <a:gdLst>
                  <a:gd name="T0" fmla="*/ 37 w 74"/>
                  <a:gd name="T1" fmla="*/ 0 h 70"/>
                  <a:gd name="T2" fmla="*/ 74 w 74"/>
                  <a:gd name="T3" fmla="*/ 35 h 70"/>
                  <a:gd name="T4" fmla="*/ 37 w 74"/>
                  <a:gd name="T5" fmla="*/ 70 h 70"/>
                  <a:gd name="T6" fmla="*/ 0 w 74"/>
                  <a:gd name="T7" fmla="*/ 35 h 70"/>
                  <a:gd name="T8" fmla="*/ 37 w 74"/>
                  <a:gd name="T9" fmla="*/ 0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4" h="70">
                    <a:moveTo>
                      <a:pt x="37" y="0"/>
                    </a:moveTo>
                    <a:lnTo>
                      <a:pt x="74" y="35"/>
                    </a:lnTo>
                    <a:lnTo>
                      <a:pt x="37" y="70"/>
                    </a:lnTo>
                    <a:lnTo>
                      <a:pt x="0" y="35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CC0000"/>
              </a:solidFill>
              <a:ln w="952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9409" name="Rectangle 15"/>
              <p:cNvSpPr>
                <a:spLocks noChangeArrowheads="1"/>
              </p:cNvSpPr>
              <p:nvPr/>
            </p:nvSpPr>
            <p:spPr bwMode="auto">
              <a:xfrm>
                <a:off x="1896" y="1549"/>
                <a:ext cx="657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200" b="1">
                    <a:solidFill>
                      <a:srgbClr val="333333"/>
                    </a:solidFill>
                  </a:rPr>
                  <a:t>  Corporations</a:t>
                </a:r>
                <a:endParaRPr lang="en-GB" sz="1200" b="1"/>
              </a:p>
            </p:txBody>
          </p:sp>
          <p:sp>
            <p:nvSpPr>
              <p:cNvPr id="59410" name="Line 16"/>
              <p:cNvSpPr>
                <a:spLocks noChangeShapeType="1"/>
              </p:cNvSpPr>
              <p:nvPr/>
            </p:nvSpPr>
            <p:spPr bwMode="auto">
              <a:xfrm>
                <a:off x="1583" y="1777"/>
                <a:ext cx="282" cy="1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9411" name="Oval 17"/>
              <p:cNvSpPr>
                <a:spLocks noChangeArrowheads="1"/>
              </p:cNvSpPr>
              <p:nvPr/>
            </p:nvSpPr>
            <p:spPr bwMode="auto">
              <a:xfrm>
                <a:off x="1693" y="1748"/>
                <a:ext cx="62" cy="58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412" name="Rectangle 18"/>
              <p:cNvSpPr>
                <a:spLocks noChangeArrowheads="1"/>
              </p:cNvSpPr>
              <p:nvPr/>
            </p:nvSpPr>
            <p:spPr bwMode="auto">
              <a:xfrm>
                <a:off x="1896" y="1707"/>
                <a:ext cx="341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200" b="1" dirty="0">
                    <a:solidFill>
                      <a:srgbClr val="333333"/>
                    </a:solidFill>
                  </a:rPr>
                  <a:t>  Banks</a:t>
                </a:r>
                <a:endParaRPr lang="en-GB" sz="1200" b="1" dirty="0"/>
              </a:p>
            </p:txBody>
          </p:sp>
          <p:sp>
            <p:nvSpPr>
              <p:cNvPr id="59413" name="Line 19"/>
              <p:cNvSpPr>
                <a:spLocks noChangeShapeType="1"/>
              </p:cNvSpPr>
              <p:nvPr/>
            </p:nvSpPr>
            <p:spPr bwMode="auto">
              <a:xfrm>
                <a:off x="1583" y="1940"/>
                <a:ext cx="282" cy="1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9414" name="Rectangle 20"/>
              <p:cNvSpPr>
                <a:spLocks noChangeArrowheads="1"/>
              </p:cNvSpPr>
              <p:nvPr/>
            </p:nvSpPr>
            <p:spPr bwMode="auto">
              <a:xfrm>
                <a:off x="1693" y="1911"/>
                <a:ext cx="74" cy="70"/>
              </a:xfrm>
              <a:prstGeom prst="rect">
                <a:avLst/>
              </a:prstGeom>
              <a:solidFill>
                <a:srgbClr val="C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415" name="Line 21"/>
              <p:cNvSpPr>
                <a:spLocks noChangeShapeType="1"/>
              </p:cNvSpPr>
              <p:nvPr/>
            </p:nvSpPr>
            <p:spPr bwMode="auto">
              <a:xfrm flipV="1">
                <a:off x="1724" y="1911"/>
                <a:ext cx="1" cy="29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9416" name="Line 22"/>
              <p:cNvSpPr>
                <a:spLocks noChangeShapeType="1"/>
              </p:cNvSpPr>
              <p:nvPr/>
            </p:nvSpPr>
            <p:spPr bwMode="auto">
              <a:xfrm>
                <a:off x="1724" y="1940"/>
                <a:ext cx="1" cy="30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9417" name="Line 23"/>
              <p:cNvSpPr>
                <a:spLocks noChangeShapeType="1"/>
              </p:cNvSpPr>
              <p:nvPr/>
            </p:nvSpPr>
            <p:spPr bwMode="auto">
              <a:xfrm flipH="1">
                <a:off x="1693" y="1940"/>
                <a:ext cx="31" cy="1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9418" name="Line 24"/>
              <p:cNvSpPr>
                <a:spLocks noChangeShapeType="1"/>
              </p:cNvSpPr>
              <p:nvPr/>
            </p:nvSpPr>
            <p:spPr bwMode="auto">
              <a:xfrm>
                <a:off x="1724" y="1940"/>
                <a:ext cx="31" cy="1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9419" name="Rectangle 25"/>
              <p:cNvSpPr>
                <a:spLocks noChangeArrowheads="1"/>
              </p:cNvSpPr>
              <p:nvPr/>
            </p:nvSpPr>
            <p:spPr bwMode="auto">
              <a:xfrm>
                <a:off x="1896" y="1870"/>
                <a:ext cx="604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200" b="1">
                    <a:solidFill>
                      <a:srgbClr val="333333"/>
                    </a:solidFill>
                  </a:rPr>
                  <a:t>  Households</a:t>
                </a:r>
                <a:endParaRPr lang="en-GB" sz="1200" b="1"/>
              </a:p>
            </p:txBody>
          </p:sp>
        </p:grpSp>
      </p:grp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70" name="Object 29"/>
          <p:cNvGraphicFramePr>
            <a:graphicFrameLocks/>
          </p:cNvGraphicFramePr>
          <p:nvPr/>
        </p:nvGraphicFramePr>
        <p:xfrm>
          <a:off x="447675" y="4283075"/>
          <a:ext cx="4064000" cy="2400300"/>
        </p:xfrm>
        <a:graphic>
          <a:graphicData uri="http://schemas.openxmlformats.org/presentationml/2006/ole">
            <p:oleObj spid="_x0000_s54274" name="Diagramm" r:id="rId3" imgW="7819902" imgH="4619643" progId="MSGraph.Chart.8">
              <p:embed followColorScheme="full"/>
            </p:oleObj>
          </a:graphicData>
        </a:graphic>
      </p:graphicFrame>
      <p:graphicFrame>
        <p:nvGraphicFramePr>
          <p:cNvPr id="58371" name="Object 30"/>
          <p:cNvGraphicFramePr>
            <a:graphicFrameLocks/>
          </p:cNvGraphicFramePr>
          <p:nvPr/>
        </p:nvGraphicFramePr>
        <p:xfrm>
          <a:off x="4591050" y="4273550"/>
          <a:ext cx="4064000" cy="2400300"/>
        </p:xfrm>
        <a:graphic>
          <a:graphicData uri="http://schemas.openxmlformats.org/presentationml/2006/ole">
            <p:oleObj spid="_x0000_s54275" name="Diagramm" r:id="rId4" imgW="7791588" imgH="4619564" progId="MSGraph.Chart.8">
              <p:embed followColorScheme="full"/>
            </p:oleObj>
          </a:graphicData>
        </a:graphic>
      </p:graphicFrame>
      <p:sp>
        <p:nvSpPr>
          <p:cNvPr id="5837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>
                <a:cs typeface="Times New Roman" charset="0"/>
              </a:rPr>
              <a:t>Public and private debt </a:t>
            </a:r>
            <a:r>
              <a:rPr lang="en-GB" sz="2400" smtClean="0">
                <a:cs typeface="Times New Roman" charset="0"/>
              </a:rPr>
              <a:t>in % of GDP</a:t>
            </a:r>
          </a:p>
        </p:txBody>
      </p:sp>
      <p:graphicFrame>
        <p:nvGraphicFramePr>
          <p:cNvPr id="58373" name="Object 3"/>
          <p:cNvGraphicFramePr>
            <a:graphicFrameLocks/>
          </p:cNvGraphicFramePr>
          <p:nvPr/>
        </p:nvGraphicFramePr>
        <p:xfrm>
          <a:off x="447675" y="2320925"/>
          <a:ext cx="4064000" cy="2400300"/>
        </p:xfrm>
        <a:graphic>
          <a:graphicData uri="http://schemas.openxmlformats.org/presentationml/2006/ole">
            <p:oleObj spid="_x0000_s54276" name="Diagramm" r:id="rId5" imgW="7810408" imgH="4609977" progId="MSGraph.Chart.8">
              <p:embed followColorScheme="full"/>
            </p:oleObj>
          </a:graphicData>
        </a:graphic>
      </p:graphicFrame>
      <p:sp>
        <p:nvSpPr>
          <p:cNvPr id="58374" name="Text Box 4"/>
          <p:cNvSpPr txBox="1">
            <a:spLocks noChangeArrowheads="1"/>
          </p:cNvSpPr>
          <p:nvPr/>
        </p:nvSpPr>
        <p:spPr bwMode="auto">
          <a:xfrm>
            <a:off x="736600" y="6483350"/>
            <a:ext cx="8407400" cy="274638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i="1">
                <a:solidFill>
                  <a:srgbClr val="000000"/>
                </a:solidFill>
              </a:rPr>
              <a:t>Source:</a:t>
            </a:r>
            <a:r>
              <a:rPr lang="en-GB" sz="1200">
                <a:solidFill>
                  <a:srgbClr val="000000"/>
                </a:solidFill>
              </a:rPr>
              <a:t> wiiw Annual Database incorporating Eurostat statistics.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98513" y="1703388"/>
            <a:ext cx="4883150" cy="604837"/>
            <a:chOff x="551" y="1367"/>
            <a:chExt cx="3076" cy="514"/>
          </a:xfrm>
        </p:grpSpPr>
        <p:sp>
          <p:nvSpPr>
            <p:cNvPr id="58376" name="Line 7"/>
            <p:cNvSpPr>
              <a:spLocks noChangeShapeType="1"/>
            </p:cNvSpPr>
            <p:nvPr/>
          </p:nvSpPr>
          <p:spPr bwMode="auto">
            <a:xfrm>
              <a:off x="551" y="1432"/>
              <a:ext cx="282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8377" name="Rectangle 8"/>
            <p:cNvSpPr>
              <a:spLocks noChangeArrowheads="1"/>
            </p:cNvSpPr>
            <p:nvPr/>
          </p:nvSpPr>
          <p:spPr bwMode="auto">
            <a:xfrm>
              <a:off x="864" y="1367"/>
              <a:ext cx="51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 b="1">
                  <a:solidFill>
                    <a:srgbClr val="333333"/>
                  </a:solidFill>
                </a:rPr>
                <a:t>Public debt</a:t>
              </a:r>
              <a:endParaRPr lang="en-GB" sz="1200" b="1"/>
            </a:p>
          </p:txBody>
        </p:sp>
        <p:sp>
          <p:nvSpPr>
            <p:cNvPr id="58378" name="Line 9"/>
            <p:cNvSpPr>
              <a:spLocks noChangeShapeType="1"/>
            </p:cNvSpPr>
            <p:nvPr/>
          </p:nvSpPr>
          <p:spPr bwMode="auto">
            <a:xfrm>
              <a:off x="1583" y="1451"/>
              <a:ext cx="282" cy="1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8379" name="Rectangle 10"/>
            <p:cNvSpPr>
              <a:spLocks noChangeArrowheads="1"/>
            </p:cNvSpPr>
            <p:nvPr/>
          </p:nvSpPr>
          <p:spPr bwMode="auto">
            <a:xfrm>
              <a:off x="1896" y="1387"/>
              <a:ext cx="549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 b="1">
                  <a:solidFill>
                    <a:srgbClr val="333333"/>
                  </a:solidFill>
                </a:rPr>
                <a:t>Private debt</a:t>
              </a:r>
              <a:endParaRPr lang="en-GB" sz="1200" b="1"/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2651" y="1405"/>
              <a:ext cx="976" cy="476"/>
              <a:chOff x="1577" y="1549"/>
              <a:chExt cx="976" cy="476"/>
            </a:xfrm>
          </p:grpSpPr>
          <p:sp>
            <p:nvSpPr>
              <p:cNvPr id="58381" name="Freeform 12"/>
              <p:cNvSpPr>
                <a:spLocks/>
              </p:cNvSpPr>
              <p:nvPr/>
            </p:nvSpPr>
            <p:spPr bwMode="auto">
              <a:xfrm>
                <a:off x="1577" y="1602"/>
                <a:ext cx="128" cy="24"/>
              </a:xfrm>
              <a:custGeom>
                <a:avLst/>
                <a:gdLst>
                  <a:gd name="T0" fmla="*/ 0 w 128"/>
                  <a:gd name="T1" fmla="*/ 6 h 24"/>
                  <a:gd name="T2" fmla="*/ 128 w 128"/>
                  <a:gd name="T3" fmla="*/ 0 h 24"/>
                  <a:gd name="T4" fmla="*/ 128 w 128"/>
                  <a:gd name="T5" fmla="*/ 18 h 24"/>
                  <a:gd name="T6" fmla="*/ 0 w 128"/>
                  <a:gd name="T7" fmla="*/ 24 h 24"/>
                  <a:gd name="T8" fmla="*/ 0 w 128"/>
                  <a:gd name="T9" fmla="*/ 6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8" h="24">
                    <a:moveTo>
                      <a:pt x="0" y="6"/>
                    </a:moveTo>
                    <a:lnTo>
                      <a:pt x="128" y="0"/>
                    </a:lnTo>
                    <a:lnTo>
                      <a:pt x="128" y="18"/>
                    </a:lnTo>
                    <a:lnTo>
                      <a:pt x="0" y="2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C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382" name="Freeform 13"/>
              <p:cNvSpPr>
                <a:spLocks/>
              </p:cNvSpPr>
              <p:nvPr/>
            </p:nvSpPr>
            <p:spPr bwMode="auto">
              <a:xfrm>
                <a:off x="1779" y="1602"/>
                <a:ext cx="92" cy="24"/>
              </a:xfrm>
              <a:custGeom>
                <a:avLst/>
                <a:gdLst>
                  <a:gd name="T0" fmla="*/ 0 w 92"/>
                  <a:gd name="T1" fmla="*/ 6 h 24"/>
                  <a:gd name="T2" fmla="*/ 92 w 92"/>
                  <a:gd name="T3" fmla="*/ 0 h 24"/>
                  <a:gd name="T4" fmla="*/ 92 w 92"/>
                  <a:gd name="T5" fmla="*/ 18 h 24"/>
                  <a:gd name="T6" fmla="*/ 0 w 92"/>
                  <a:gd name="T7" fmla="*/ 24 h 24"/>
                  <a:gd name="T8" fmla="*/ 0 w 92"/>
                  <a:gd name="T9" fmla="*/ 6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2" h="24">
                    <a:moveTo>
                      <a:pt x="0" y="6"/>
                    </a:moveTo>
                    <a:lnTo>
                      <a:pt x="92" y="0"/>
                    </a:lnTo>
                    <a:lnTo>
                      <a:pt x="92" y="18"/>
                    </a:lnTo>
                    <a:lnTo>
                      <a:pt x="0" y="2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C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383" name="Freeform 14"/>
              <p:cNvSpPr>
                <a:spLocks/>
              </p:cNvSpPr>
              <p:nvPr/>
            </p:nvSpPr>
            <p:spPr bwMode="auto">
              <a:xfrm>
                <a:off x="1687" y="1579"/>
                <a:ext cx="74" cy="70"/>
              </a:xfrm>
              <a:custGeom>
                <a:avLst/>
                <a:gdLst>
                  <a:gd name="T0" fmla="*/ 37 w 74"/>
                  <a:gd name="T1" fmla="*/ 0 h 70"/>
                  <a:gd name="T2" fmla="*/ 74 w 74"/>
                  <a:gd name="T3" fmla="*/ 35 h 70"/>
                  <a:gd name="T4" fmla="*/ 37 w 74"/>
                  <a:gd name="T5" fmla="*/ 70 h 70"/>
                  <a:gd name="T6" fmla="*/ 0 w 74"/>
                  <a:gd name="T7" fmla="*/ 35 h 70"/>
                  <a:gd name="T8" fmla="*/ 37 w 74"/>
                  <a:gd name="T9" fmla="*/ 0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4" h="70">
                    <a:moveTo>
                      <a:pt x="37" y="0"/>
                    </a:moveTo>
                    <a:lnTo>
                      <a:pt x="74" y="35"/>
                    </a:lnTo>
                    <a:lnTo>
                      <a:pt x="37" y="70"/>
                    </a:lnTo>
                    <a:lnTo>
                      <a:pt x="0" y="35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CC0000"/>
              </a:solidFill>
              <a:ln w="952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384" name="Rectangle 15"/>
              <p:cNvSpPr>
                <a:spLocks noChangeArrowheads="1"/>
              </p:cNvSpPr>
              <p:nvPr/>
            </p:nvSpPr>
            <p:spPr bwMode="auto">
              <a:xfrm>
                <a:off x="1896" y="1549"/>
                <a:ext cx="657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200" b="1">
                    <a:solidFill>
                      <a:srgbClr val="333333"/>
                    </a:solidFill>
                  </a:rPr>
                  <a:t>  Corporations</a:t>
                </a:r>
                <a:endParaRPr lang="en-GB" sz="1200" b="1"/>
              </a:p>
            </p:txBody>
          </p:sp>
          <p:sp>
            <p:nvSpPr>
              <p:cNvPr id="58385" name="Line 16"/>
              <p:cNvSpPr>
                <a:spLocks noChangeShapeType="1"/>
              </p:cNvSpPr>
              <p:nvPr/>
            </p:nvSpPr>
            <p:spPr bwMode="auto">
              <a:xfrm>
                <a:off x="1583" y="1777"/>
                <a:ext cx="282" cy="1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386" name="Oval 17"/>
              <p:cNvSpPr>
                <a:spLocks noChangeArrowheads="1"/>
              </p:cNvSpPr>
              <p:nvPr/>
            </p:nvSpPr>
            <p:spPr bwMode="auto">
              <a:xfrm>
                <a:off x="1693" y="1748"/>
                <a:ext cx="62" cy="58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sz="1200"/>
              </a:p>
            </p:txBody>
          </p:sp>
          <p:sp>
            <p:nvSpPr>
              <p:cNvPr id="58387" name="Rectangle 18"/>
              <p:cNvSpPr>
                <a:spLocks noChangeArrowheads="1"/>
              </p:cNvSpPr>
              <p:nvPr/>
            </p:nvSpPr>
            <p:spPr bwMode="auto">
              <a:xfrm>
                <a:off x="1896" y="1707"/>
                <a:ext cx="341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200" b="1">
                    <a:solidFill>
                      <a:srgbClr val="333333"/>
                    </a:solidFill>
                  </a:rPr>
                  <a:t>  Banks</a:t>
                </a:r>
                <a:endParaRPr lang="en-GB" sz="1200" b="1"/>
              </a:p>
            </p:txBody>
          </p:sp>
          <p:sp>
            <p:nvSpPr>
              <p:cNvPr id="58388" name="Line 19"/>
              <p:cNvSpPr>
                <a:spLocks noChangeShapeType="1"/>
              </p:cNvSpPr>
              <p:nvPr/>
            </p:nvSpPr>
            <p:spPr bwMode="auto">
              <a:xfrm>
                <a:off x="1583" y="1940"/>
                <a:ext cx="282" cy="1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389" name="Rectangle 20"/>
              <p:cNvSpPr>
                <a:spLocks noChangeArrowheads="1"/>
              </p:cNvSpPr>
              <p:nvPr/>
            </p:nvSpPr>
            <p:spPr bwMode="auto">
              <a:xfrm>
                <a:off x="1693" y="1911"/>
                <a:ext cx="74" cy="70"/>
              </a:xfrm>
              <a:prstGeom prst="rect">
                <a:avLst/>
              </a:prstGeom>
              <a:solidFill>
                <a:srgbClr val="C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200"/>
              </a:p>
            </p:txBody>
          </p:sp>
          <p:sp>
            <p:nvSpPr>
              <p:cNvPr id="58390" name="Line 21"/>
              <p:cNvSpPr>
                <a:spLocks noChangeShapeType="1"/>
              </p:cNvSpPr>
              <p:nvPr/>
            </p:nvSpPr>
            <p:spPr bwMode="auto">
              <a:xfrm flipV="1">
                <a:off x="1724" y="1911"/>
                <a:ext cx="1" cy="29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391" name="Line 22"/>
              <p:cNvSpPr>
                <a:spLocks noChangeShapeType="1"/>
              </p:cNvSpPr>
              <p:nvPr/>
            </p:nvSpPr>
            <p:spPr bwMode="auto">
              <a:xfrm>
                <a:off x="1724" y="1940"/>
                <a:ext cx="1" cy="30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392" name="Line 23"/>
              <p:cNvSpPr>
                <a:spLocks noChangeShapeType="1"/>
              </p:cNvSpPr>
              <p:nvPr/>
            </p:nvSpPr>
            <p:spPr bwMode="auto">
              <a:xfrm flipH="1">
                <a:off x="1693" y="1940"/>
                <a:ext cx="31" cy="1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393" name="Line 24"/>
              <p:cNvSpPr>
                <a:spLocks noChangeShapeType="1"/>
              </p:cNvSpPr>
              <p:nvPr/>
            </p:nvSpPr>
            <p:spPr bwMode="auto">
              <a:xfrm>
                <a:off x="1724" y="1940"/>
                <a:ext cx="31" cy="1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394" name="Rectangle 25"/>
              <p:cNvSpPr>
                <a:spLocks noChangeArrowheads="1"/>
              </p:cNvSpPr>
              <p:nvPr/>
            </p:nvSpPr>
            <p:spPr bwMode="auto">
              <a:xfrm>
                <a:off x="1896" y="1870"/>
                <a:ext cx="604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200" b="1">
                    <a:solidFill>
                      <a:srgbClr val="333333"/>
                    </a:solidFill>
                  </a:rPr>
                  <a:t>  Households</a:t>
                </a:r>
                <a:endParaRPr lang="en-GB" sz="1200" b="1"/>
              </a:p>
            </p:txBody>
          </p:sp>
        </p:grpSp>
      </p:grpSp>
      <p:graphicFrame>
        <p:nvGraphicFramePr>
          <p:cNvPr id="58395" name="Object 28"/>
          <p:cNvGraphicFramePr>
            <a:graphicFrameLocks/>
          </p:cNvGraphicFramePr>
          <p:nvPr/>
        </p:nvGraphicFramePr>
        <p:xfrm>
          <a:off x="4591050" y="2311400"/>
          <a:ext cx="4064000" cy="2400300"/>
        </p:xfrm>
        <a:graphic>
          <a:graphicData uri="http://schemas.openxmlformats.org/presentationml/2006/ole">
            <p:oleObj spid="_x0000_s54277" name="Diagramm" r:id="rId6" imgW="7810408" imgH="4609977" progId="MSGraph.Chart.8">
              <p:embed followColorScheme="full"/>
            </p:oleObj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4" name="Object 2"/>
          <p:cNvGraphicFramePr>
            <a:graphicFrameLocks/>
          </p:cNvGraphicFramePr>
          <p:nvPr/>
        </p:nvGraphicFramePr>
        <p:xfrm>
          <a:off x="447675" y="4283075"/>
          <a:ext cx="4064000" cy="2400300"/>
        </p:xfrm>
        <a:graphic>
          <a:graphicData uri="http://schemas.openxmlformats.org/presentationml/2006/ole">
            <p:oleObj spid="_x0000_s141314" name="Diagramm" r:id="rId3" imgW="7781994" imgH="4609977" progId="MSGraph.Chart.8">
              <p:embed followColorScheme="full"/>
            </p:oleObj>
          </a:graphicData>
        </a:graphic>
      </p:graphicFrame>
      <p:graphicFrame>
        <p:nvGraphicFramePr>
          <p:cNvPr id="59395" name="Object 3"/>
          <p:cNvGraphicFramePr>
            <a:graphicFrameLocks/>
          </p:cNvGraphicFramePr>
          <p:nvPr/>
        </p:nvGraphicFramePr>
        <p:xfrm>
          <a:off x="4591050" y="4273550"/>
          <a:ext cx="4064000" cy="2400300"/>
        </p:xfrm>
        <a:graphic>
          <a:graphicData uri="http://schemas.openxmlformats.org/presentationml/2006/ole">
            <p:oleObj spid="_x0000_s141315" name="Diagramm" r:id="rId4" imgW="7781994" imgH="4629150" progId="MSGraph.Chart.8">
              <p:embed followColorScheme="full"/>
            </p:oleObj>
          </a:graphicData>
        </a:graphic>
      </p:graphicFrame>
      <p:sp>
        <p:nvSpPr>
          <p:cNvPr id="59396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>
                <a:cs typeface="Times New Roman" charset="0"/>
              </a:rPr>
              <a:t>Public and private debt </a:t>
            </a:r>
            <a:r>
              <a:rPr lang="en-GB" sz="2400" smtClean="0">
                <a:cs typeface="Times New Roman" charset="0"/>
              </a:rPr>
              <a:t>in % of GDP</a:t>
            </a:r>
          </a:p>
        </p:txBody>
      </p:sp>
      <p:graphicFrame>
        <p:nvGraphicFramePr>
          <p:cNvPr id="59397" name="Object 5"/>
          <p:cNvGraphicFramePr>
            <a:graphicFrameLocks/>
          </p:cNvGraphicFramePr>
          <p:nvPr/>
        </p:nvGraphicFramePr>
        <p:xfrm>
          <a:off x="447675" y="2320925"/>
          <a:ext cx="4064000" cy="2400300"/>
        </p:xfrm>
        <a:graphic>
          <a:graphicData uri="http://schemas.openxmlformats.org/presentationml/2006/ole">
            <p:oleObj spid="_x0000_s141316" name="Diagramm" r:id="rId5" imgW="7781994" imgH="4609977" progId="MSGraph.Chart.8">
              <p:embed followColorScheme="full"/>
            </p:oleObj>
          </a:graphicData>
        </a:graphic>
      </p:graphicFrame>
      <p:graphicFrame>
        <p:nvGraphicFramePr>
          <p:cNvPr id="59398" name="Object 27"/>
          <p:cNvGraphicFramePr>
            <a:graphicFrameLocks/>
          </p:cNvGraphicFramePr>
          <p:nvPr/>
        </p:nvGraphicFramePr>
        <p:xfrm>
          <a:off x="4591050" y="2311400"/>
          <a:ext cx="4064000" cy="2400300"/>
        </p:xfrm>
        <a:graphic>
          <a:graphicData uri="http://schemas.openxmlformats.org/presentationml/2006/ole">
            <p:oleObj spid="_x0000_s141317" name="Diagramm" r:id="rId6" imgW="7781994" imgH="4629150" progId="MSGraph.Chart.8">
              <p:embed followColorScheme="full"/>
            </p:oleObj>
          </a:graphicData>
        </a:graphic>
      </p:graphicFrame>
      <p:sp>
        <p:nvSpPr>
          <p:cNvPr id="59399" name="Text Box 6"/>
          <p:cNvSpPr txBox="1">
            <a:spLocks noChangeArrowheads="1"/>
          </p:cNvSpPr>
          <p:nvPr/>
        </p:nvSpPr>
        <p:spPr bwMode="auto">
          <a:xfrm>
            <a:off x="736600" y="6340475"/>
            <a:ext cx="8407400" cy="274638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i="1">
                <a:solidFill>
                  <a:srgbClr val="000000"/>
                </a:solidFill>
              </a:rPr>
              <a:t>Source:</a:t>
            </a:r>
            <a:r>
              <a:rPr lang="en-GB" sz="1200">
                <a:solidFill>
                  <a:srgbClr val="000000"/>
                </a:solidFill>
              </a:rPr>
              <a:t> wiiw Annual Database incorporating Eurostat statistics.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98513" y="1703388"/>
            <a:ext cx="4883150" cy="604837"/>
            <a:chOff x="551" y="1367"/>
            <a:chExt cx="3076" cy="514"/>
          </a:xfrm>
        </p:grpSpPr>
        <p:sp>
          <p:nvSpPr>
            <p:cNvPr id="59401" name="Line 7"/>
            <p:cNvSpPr>
              <a:spLocks noChangeShapeType="1"/>
            </p:cNvSpPr>
            <p:nvPr/>
          </p:nvSpPr>
          <p:spPr bwMode="auto">
            <a:xfrm>
              <a:off x="551" y="1432"/>
              <a:ext cx="282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402" name="Rectangle 8"/>
            <p:cNvSpPr>
              <a:spLocks noChangeArrowheads="1"/>
            </p:cNvSpPr>
            <p:nvPr/>
          </p:nvSpPr>
          <p:spPr bwMode="auto">
            <a:xfrm>
              <a:off x="864" y="1367"/>
              <a:ext cx="51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 b="1">
                  <a:solidFill>
                    <a:srgbClr val="333333"/>
                  </a:solidFill>
                </a:rPr>
                <a:t>Public debt</a:t>
              </a:r>
              <a:endParaRPr lang="en-GB" sz="1200" b="1"/>
            </a:p>
          </p:txBody>
        </p:sp>
        <p:sp>
          <p:nvSpPr>
            <p:cNvPr id="59403" name="Line 9"/>
            <p:cNvSpPr>
              <a:spLocks noChangeShapeType="1"/>
            </p:cNvSpPr>
            <p:nvPr/>
          </p:nvSpPr>
          <p:spPr bwMode="auto">
            <a:xfrm>
              <a:off x="1583" y="1451"/>
              <a:ext cx="282" cy="1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404" name="Rectangle 10"/>
            <p:cNvSpPr>
              <a:spLocks noChangeArrowheads="1"/>
            </p:cNvSpPr>
            <p:nvPr/>
          </p:nvSpPr>
          <p:spPr bwMode="auto">
            <a:xfrm>
              <a:off x="1896" y="1387"/>
              <a:ext cx="54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 b="1">
                  <a:solidFill>
                    <a:srgbClr val="333333"/>
                  </a:solidFill>
                </a:rPr>
                <a:t>Private debt</a:t>
              </a:r>
              <a:endParaRPr lang="en-GB" sz="1200" b="1"/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2651" y="1405"/>
              <a:ext cx="976" cy="476"/>
              <a:chOff x="1577" y="1549"/>
              <a:chExt cx="976" cy="476"/>
            </a:xfrm>
          </p:grpSpPr>
          <p:sp>
            <p:nvSpPr>
              <p:cNvPr id="59406" name="Freeform 12"/>
              <p:cNvSpPr>
                <a:spLocks/>
              </p:cNvSpPr>
              <p:nvPr/>
            </p:nvSpPr>
            <p:spPr bwMode="auto">
              <a:xfrm>
                <a:off x="1577" y="1602"/>
                <a:ext cx="128" cy="24"/>
              </a:xfrm>
              <a:custGeom>
                <a:avLst/>
                <a:gdLst>
                  <a:gd name="T0" fmla="*/ 0 w 128"/>
                  <a:gd name="T1" fmla="*/ 6 h 24"/>
                  <a:gd name="T2" fmla="*/ 128 w 128"/>
                  <a:gd name="T3" fmla="*/ 0 h 24"/>
                  <a:gd name="T4" fmla="*/ 128 w 128"/>
                  <a:gd name="T5" fmla="*/ 18 h 24"/>
                  <a:gd name="T6" fmla="*/ 0 w 128"/>
                  <a:gd name="T7" fmla="*/ 24 h 24"/>
                  <a:gd name="T8" fmla="*/ 0 w 128"/>
                  <a:gd name="T9" fmla="*/ 6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8" h="24">
                    <a:moveTo>
                      <a:pt x="0" y="6"/>
                    </a:moveTo>
                    <a:lnTo>
                      <a:pt x="128" y="0"/>
                    </a:lnTo>
                    <a:lnTo>
                      <a:pt x="128" y="18"/>
                    </a:lnTo>
                    <a:lnTo>
                      <a:pt x="0" y="2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C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9407" name="Freeform 13"/>
              <p:cNvSpPr>
                <a:spLocks/>
              </p:cNvSpPr>
              <p:nvPr/>
            </p:nvSpPr>
            <p:spPr bwMode="auto">
              <a:xfrm>
                <a:off x="1779" y="1602"/>
                <a:ext cx="92" cy="24"/>
              </a:xfrm>
              <a:custGeom>
                <a:avLst/>
                <a:gdLst>
                  <a:gd name="T0" fmla="*/ 0 w 92"/>
                  <a:gd name="T1" fmla="*/ 6 h 24"/>
                  <a:gd name="T2" fmla="*/ 92 w 92"/>
                  <a:gd name="T3" fmla="*/ 0 h 24"/>
                  <a:gd name="T4" fmla="*/ 92 w 92"/>
                  <a:gd name="T5" fmla="*/ 18 h 24"/>
                  <a:gd name="T6" fmla="*/ 0 w 92"/>
                  <a:gd name="T7" fmla="*/ 24 h 24"/>
                  <a:gd name="T8" fmla="*/ 0 w 92"/>
                  <a:gd name="T9" fmla="*/ 6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2" h="24">
                    <a:moveTo>
                      <a:pt x="0" y="6"/>
                    </a:moveTo>
                    <a:lnTo>
                      <a:pt x="92" y="0"/>
                    </a:lnTo>
                    <a:lnTo>
                      <a:pt x="92" y="18"/>
                    </a:lnTo>
                    <a:lnTo>
                      <a:pt x="0" y="2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C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9408" name="Freeform 14"/>
              <p:cNvSpPr>
                <a:spLocks/>
              </p:cNvSpPr>
              <p:nvPr/>
            </p:nvSpPr>
            <p:spPr bwMode="auto">
              <a:xfrm>
                <a:off x="1687" y="1579"/>
                <a:ext cx="74" cy="70"/>
              </a:xfrm>
              <a:custGeom>
                <a:avLst/>
                <a:gdLst>
                  <a:gd name="T0" fmla="*/ 37 w 74"/>
                  <a:gd name="T1" fmla="*/ 0 h 70"/>
                  <a:gd name="T2" fmla="*/ 74 w 74"/>
                  <a:gd name="T3" fmla="*/ 35 h 70"/>
                  <a:gd name="T4" fmla="*/ 37 w 74"/>
                  <a:gd name="T5" fmla="*/ 70 h 70"/>
                  <a:gd name="T6" fmla="*/ 0 w 74"/>
                  <a:gd name="T7" fmla="*/ 35 h 70"/>
                  <a:gd name="T8" fmla="*/ 37 w 74"/>
                  <a:gd name="T9" fmla="*/ 0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4" h="70">
                    <a:moveTo>
                      <a:pt x="37" y="0"/>
                    </a:moveTo>
                    <a:lnTo>
                      <a:pt x="74" y="35"/>
                    </a:lnTo>
                    <a:lnTo>
                      <a:pt x="37" y="70"/>
                    </a:lnTo>
                    <a:lnTo>
                      <a:pt x="0" y="35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CC0000"/>
              </a:solidFill>
              <a:ln w="952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9409" name="Rectangle 15"/>
              <p:cNvSpPr>
                <a:spLocks noChangeArrowheads="1"/>
              </p:cNvSpPr>
              <p:nvPr/>
            </p:nvSpPr>
            <p:spPr bwMode="auto">
              <a:xfrm>
                <a:off x="1896" y="1549"/>
                <a:ext cx="657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200" b="1">
                    <a:solidFill>
                      <a:srgbClr val="333333"/>
                    </a:solidFill>
                  </a:rPr>
                  <a:t>  Corporations</a:t>
                </a:r>
                <a:endParaRPr lang="en-GB" sz="1200" b="1"/>
              </a:p>
            </p:txBody>
          </p:sp>
          <p:sp>
            <p:nvSpPr>
              <p:cNvPr id="59410" name="Line 16"/>
              <p:cNvSpPr>
                <a:spLocks noChangeShapeType="1"/>
              </p:cNvSpPr>
              <p:nvPr/>
            </p:nvSpPr>
            <p:spPr bwMode="auto">
              <a:xfrm>
                <a:off x="1583" y="1777"/>
                <a:ext cx="282" cy="1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9411" name="Oval 17"/>
              <p:cNvSpPr>
                <a:spLocks noChangeArrowheads="1"/>
              </p:cNvSpPr>
              <p:nvPr/>
            </p:nvSpPr>
            <p:spPr bwMode="auto">
              <a:xfrm>
                <a:off x="1693" y="1748"/>
                <a:ext cx="62" cy="58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412" name="Rectangle 18"/>
              <p:cNvSpPr>
                <a:spLocks noChangeArrowheads="1"/>
              </p:cNvSpPr>
              <p:nvPr/>
            </p:nvSpPr>
            <p:spPr bwMode="auto">
              <a:xfrm>
                <a:off x="1896" y="1707"/>
                <a:ext cx="341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200" b="1" dirty="0">
                    <a:solidFill>
                      <a:srgbClr val="333333"/>
                    </a:solidFill>
                  </a:rPr>
                  <a:t>  Banks</a:t>
                </a:r>
                <a:endParaRPr lang="en-GB" sz="1200" b="1" dirty="0"/>
              </a:p>
            </p:txBody>
          </p:sp>
          <p:sp>
            <p:nvSpPr>
              <p:cNvPr id="59413" name="Line 19"/>
              <p:cNvSpPr>
                <a:spLocks noChangeShapeType="1"/>
              </p:cNvSpPr>
              <p:nvPr/>
            </p:nvSpPr>
            <p:spPr bwMode="auto">
              <a:xfrm>
                <a:off x="1583" y="1940"/>
                <a:ext cx="282" cy="1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9414" name="Rectangle 20"/>
              <p:cNvSpPr>
                <a:spLocks noChangeArrowheads="1"/>
              </p:cNvSpPr>
              <p:nvPr/>
            </p:nvSpPr>
            <p:spPr bwMode="auto">
              <a:xfrm>
                <a:off x="1693" y="1911"/>
                <a:ext cx="74" cy="70"/>
              </a:xfrm>
              <a:prstGeom prst="rect">
                <a:avLst/>
              </a:prstGeom>
              <a:solidFill>
                <a:srgbClr val="C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415" name="Line 21"/>
              <p:cNvSpPr>
                <a:spLocks noChangeShapeType="1"/>
              </p:cNvSpPr>
              <p:nvPr/>
            </p:nvSpPr>
            <p:spPr bwMode="auto">
              <a:xfrm flipV="1">
                <a:off x="1724" y="1911"/>
                <a:ext cx="1" cy="29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9416" name="Line 22"/>
              <p:cNvSpPr>
                <a:spLocks noChangeShapeType="1"/>
              </p:cNvSpPr>
              <p:nvPr/>
            </p:nvSpPr>
            <p:spPr bwMode="auto">
              <a:xfrm>
                <a:off x="1724" y="1940"/>
                <a:ext cx="1" cy="30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9417" name="Line 23"/>
              <p:cNvSpPr>
                <a:spLocks noChangeShapeType="1"/>
              </p:cNvSpPr>
              <p:nvPr/>
            </p:nvSpPr>
            <p:spPr bwMode="auto">
              <a:xfrm flipH="1">
                <a:off x="1693" y="1940"/>
                <a:ext cx="31" cy="1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9418" name="Line 24"/>
              <p:cNvSpPr>
                <a:spLocks noChangeShapeType="1"/>
              </p:cNvSpPr>
              <p:nvPr/>
            </p:nvSpPr>
            <p:spPr bwMode="auto">
              <a:xfrm>
                <a:off x="1724" y="1940"/>
                <a:ext cx="31" cy="1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9419" name="Rectangle 25"/>
              <p:cNvSpPr>
                <a:spLocks noChangeArrowheads="1"/>
              </p:cNvSpPr>
              <p:nvPr/>
            </p:nvSpPr>
            <p:spPr bwMode="auto">
              <a:xfrm>
                <a:off x="1896" y="1870"/>
                <a:ext cx="604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200" b="1">
                    <a:solidFill>
                      <a:srgbClr val="333333"/>
                    </a:solidFill>
                  </a:rPr>
                  <a:t>  Households</a:t>
                </a:r>
                <a:endParaRPr lang="en-GB" sz="1200" b="1"/>
              </a:p>
            </p:txBody>
          </p:sp>
        </p:grpSp>
      </p:grp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CESEE: GDP growth was well above the interest rate before the crisis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0083" y="1775900"/>
            <a:ext cx="8115837" cy="4332291"/>
          </a:xfrm>
        </p:spPr>
        <p:txBody>
          <a:bodyPr/>
          <a:lstStyle/>
          <a:p>
            <a:pPr algn="ctr">
              <a:buNone/>
            </a:pPr>
            <a:r>
              <a:rPr lang="en-US" sz="1800" dirty="0" smtClean="0"/>
              <a:t>Nominal interest rate on government debt </a:t>
            </a:r>
            <a:br>
              <a:rPr lang="en-US" sz="1800" dirty="0" smtClean="0"/>
            </a:br>
            <a:r>
              <a:rPr lang="en-US" sz="1800" dirty="0" smtClean="0"/>
              <a:t>and nominal GDP growth (%), 2000-2010</a:t>
            </a:r>
          </a:p>
          <a:p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0"/>
          </p:nvPr>
        </p:nvSpPr>
        <p:spPr>
          <a:xfrm>
            <a:off x="554927" y="6242103"/>
            <a:ext cx="6979729" cy="396744"/>
          </a:xfrm>
        </p:spPr>
        <p:txBody>
          <a:bodyPr/>
          <a:lstStyle/>
          <a:p>
            <a:r>
              <a:rPr lang="en-GB" i="1" dirty="0" smtClean="0"/>
              <a:t>Note:</a:t>
            </a:r>
            <a:r>
              <a:rPr lang="en-GB" dirty="0" smtClean="0"/>
              <a:t> Interest rate = government interest expenditures / previous year gross debt.</a:t>
            </a:r>
            <a:endParaRPr lang="de-DE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532" y="2604025"/>
            <a:ext cx="4165367" cy="371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0242" y="2605613"/>
            <a:ext cx="4189070" cy="37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government balance and gross debt</a:t>
            </a:r>
            <a:br>
              <a:rPr lang="en-US" dirty="0" smtClean="0"/>
            </a:br>
            <a:r>
              <a:rPr lang="en-US" dirty="0" smtClean="0"/>
              <a:t> (% GDP), 2000-2010</a:t>
            </a:r>
            <a:br>
              <a:rPr lang="en-US" dirty="0" smtClean="0"/>
            </a:br>
            <a:endParaRPr lang="de-DE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470" y="1799519"/>
            <a:ext cx="4457700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7550" y="1785653"/>
            <a:ext cx="4462463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70334" y="5920726"/>
            <a:ext cx="7327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dirty="0">
                <a:solidFill>
                  <a:schemeClr val="tx1"/>
                </a:solidFill>
              </a:rPr>
              <a:t>CESEE: low debt (on average), even after the crisis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el 1"/>
          <p:cNvSpPr>
            <a:spLocks noGrp="1"/>
          </p:cNvSpPr>
          <p:nvPr>
            <p:ph type="title"/>
          </p:nvPr>
        </p:nvSpPr>
        <p:spPr>
          <a:xfrm>
            <a:off x="528638" y="804863"/>
            <a:ext cx="7908925" cy="1143000"/>
          </a:xfrm>
        </p:spPr>
        <p:txBody>
          <a:bodyPr/>
          <a:lstStyle/>
          <a:p>
            <a:r>
              <a:rPr lang="en-GB" dirty="0" smtClean="0">
                <a:latin typeface="Arial" pitchFamily="34" charset="0"/>
              </a:rPr>
              <a:t>External debt: public and private (% of GDP), 2008</a:t>
            </a:r>
            <a:br>
              <a:rPr lang="en-GB" dirty="0" smtClean="0">
                <a:latin typeface="Arial" pitchFamily="34" charset="0"/>
              </a:rPr>
            </a:br>
            <a:endParaRPr lang="en-GB" dirty="0" smtClean="0">
              <a:latin typeface="Arial" pitchFamily="34" charset="0"/>
            </a:endParaRPr>
          </a:p>
        </p:txBody>
      </p:sp>
      <p:sp>
        <p:nvSpPr>
          <p:cNvPr id="52227" name="Inhaltsplatzhalter 5"/>
          <p:cNvSpPr>
            <a:spLocks noGrp="1"/>
          </p:cNvSpPr>
          <p:nvPr>
            <p:ph idx="10"/>
          </p:nvPr>
        </p:nvSpPr>
        <p:spPr>
          <a:xfrm>
            <a:off x="555625" y="6259513"/>
            <a:ext cx="6978650" cy="374650"/>
          </a:xfrm>
        </p:spPr>
        <p:txBody>
          <a:bodyPr/>
          <a:lstStyle/>
          <a:p>
            <a:r>
              <a:rPr lang="de-DE" i="1" dirty="0" smtClean="0">
                <a:latin typeface="Arial" pitchFamily="34" charset="0"/>
              </a:rPr>
              <a:t>Note: </a:t>
            </a:r>
            <a:r>
              <a:rPr lang="de-DE" dirty="0" smtClean="0">
                <a:latin typeface="Arial" pitchFamily="34" charset="0"/>
              </a:rPr>
              <a:t>ASIA-4 excl. PH, TW. MENA-4 excl. LB, SY. B-3 excl. FYROM, BA, RS.  </a:t>
            </a:r>
          </a:p>
          <a:p>
            <a:r>
              <a:rPr lang="de-DE" i="1" dirty="0" smtClean="0">
                <a:latin typeface="Arial" pitchFamily="34" charset="0"/>
              </a:rPr>
              <a:t>Source:  </a:t>
            </a:r>
            <a:r>
              <a:rPr lang="de-DE" dirty="0" smtClean="0">
                <a:latin typeface="Arial" pitchFamily="34" charset="0"/>
              </a:rPr>
              <a:t>World Bank,  World </a:t>
            </a:r>
            <a:r>
              <a:rPr lang="de-DE" dirty="0" err="1" smtClean="0">
                <a:latin typeface="Arial" pitchFamily="34" charset="0"/>
              </a:rPr>
              <a:t>Databank</a:t>
            </a:r>
            <a:r>
              <a:rPr lang="de-DE" dirty="0" smtClean="0">
                <a:latin typeface="Arial" pitchFamily="34" charset="0"/>
              </a:rPr>
              <a:t>.</a:t>
            </a:r>
          </a:p>
        </p:txBody>
      </p:sp>
      <p:graphicFrame>
        <p:nvGraphicFramePr>
          <p:cNvPr id="9" name="Diagramm 8"/>
          <p:cNvGraphicFramePr/>
          <p:nvPr/>
        </p:nvGraphicFramePr>
        <p:xfrm>
          <a:off x="682834" y="1672804"/>
          <a:ext cx="8116109" cy="4236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el 1"/>
          <p:cNvSpPr>
            <a:spLocks noGrp="1"/>
          </p:cNvSpPr>
          <p:nvPr>
            <p:ph type="title"/>
          </p:nvPr>
        </p:nvSpPr>
        <p:spPr>
          <a:xfrm>
            <a:off x="528638" y="804863"/>
            <a:ext cx="7908925" cy="1143000"/>
          </a:xfrm>
        </p:spPr>
        <p:txBody>
          <a:bodyPr/>
          <a:lstStyle/>
          <a:p>
            <a:r>
              <a:rPr lang="en-GB" dirty="0" smtClean="0">
                <a:latin typeface="Arial" pitchFamily="34" charset="0"/>
              </a:rPr>
              <a:t>External debt: public and private (% of GDP), 2008</a:t>
            </a:r>
            <a:br>
              <a:rPr lang="en-GB" dirty="0" smtClean="0">
                <a:latin typeface="Arial" pitchFamily="34" charset="0"/>
              </a:rPr>
            </a:br>
            <a:endParaRPr lang="en-GB" dirty="0" smtClean="0">
              <a:latin typeface="Arial" pitchFamily="34" charset="0"/>
            </a:endParaRPr>
          </a:p>
        </p:txBody>
      </p:sp>
      <p:sp>
        <p:nvSpPr>
          <p:cNvPr id="52227" name="Inhaltsplatzhalter 5"/>
          <p:cNvSpPr>
            <a:spLocks noGrp="1"/>
          </p:cNvSpPr>
          <p:nvPr>
            <p:ph idx="10"/>
          </p:nvPr>
        </p:nvSpPr>
        <p:spPr>
          <a:xfrm>
            <a:off x="555625" y="6259513"/>
            <a:ext cx="6978650" cy="374650"/>
          </a:xfrm>
        </p:spPr>
        <p:txBody>
          <a:bodyPr/>
          <a:lstStyle/>
          <a:p>
            <a:r>
              <a:rPr lang="de-DE" i="1" dirty="0" smtClean="0">
                <a:latin typeface="Arial" pitchFamily="34" charset="0"/>
              </a:rPr>
              <a:t>Note: </a:t>
            </a:r>
            <a:r>
              <a:rPr lang="de-DE" dirty="0" smtClean="0">
                <a:latin typeface="Arial" pitchFamily="34" charset="0"/>
              </a:rPr>
              <a:t>ASIA-4 excl. PH, TW. MENA-4 excl. LB, SY. B-3 excl. FYROM, BA, RS.  </a:t>
            </a:r>
          </a:p>
          <a:p>
            <a:r>
              <a:rPr lang="de-DE" i="1" dirty="0" smtClean="0">
                <a:latin typeface="Arial" pitchFamily="34" charset="0"/>
              </a:rPr>
              <a:t>Source:  </a:t>
            </a:r>
            <a:r>
              <a:rPr lang="de-DE" dirty="0" smtClean="0">
                <a:latin typeface="Arial" pitchFamily="34" charset="0"/>
              </a:rPr>
              <a:t>World Bank,  World </a:t>
            </a:r>
            <a:r>
              <a:rPr lang="de-DE" dirty="0" err="1" smtClean="0">
                <a:latin typeface="Arial" pitchFamily="34" charset="0"/>
              </a:rPr>
              <a:t>Databank</a:t>
            </a:r>
            <a:r>
              <a:rPr lang="de-DE" dirty="0" smtClean="0">
                <a:latin typeface="Arial" pitchFamily="34" charset="0"/>
              </a:rPr>
              <a:t>.</a:t>
            </a:r>
          </a:p>
        </p:txBody>
      </p:sp>
      <p:graphicFrame>
        <p:nvGraphicFramePr>
          <p:cNvPr id="9" name="Diagramm 8"/>
          <p:cNvGraphicFramePr/>
          <p:nvPr/>
        </p:nvGraphicFramePr>
        <p:xfrm>
          <a:off x="682834" y="1672804"/>
          <a:ext cx="8116109" cy="4236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auto">
          <a:xfrm>
            <a:off x="506321" y="1579418"/>
            <a:ext cx="8191815" cy="3725613"/>
          </a:xfrm>
          <a:prstGeom prst="rect">
            <a:avLst/>
          </a:prstGeom>
          <a:solidFill>
            <a:srgbClr val="FFFFFF"/>
          </a:solidFill>
          <a:ln w="9525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2400" b="0" i="0" u="none" strike="noStrike" cap="none" normalizeH="0" baseline="0" smtClean="0">
              <a:ln>
                <a:noFill/>
              </a:ln>
              <a:solidFill>
                <a:srgbClr val="808080"/>
              </a:solidFill>
              <a:effectLst/>
              <a:latin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8638" y="1104899"/>
            <a:ext cx="7908226" cy="711201"/>
          </a:xfrm>
        </p:spPr>
        <p:txBody>
          <a:bodyPr/>
          <a:lstStyle/>
          <a:p>
            <a:r>
              <a:rPr lang="en-GB" dirty="0" smtClean="0"/>
              <a:t>Structural features: European and other EMEs</a:t>
            </a:r>
            <a:endParaRPr lang="en-GB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</p:nvPr>
        </p:nvGraphicFramePr>
        <p:xfrm>
          <a:off x="725474" y="2192338"/>
          <a:ext cx="7745950" cy="2800635"/>
        </p:xfrm>
        <a:graphic>
          <a:graphicData uri="http://schemas.openxmlformats.org/drawingml/2006/table">
            <a:tbl>
              <a:tblPr/>
              <a:tblGrid>
                <a:gridCol w="2980864"/>
                <a:gridCol w="794181"/>
                <a:gridCol w="794181"/>
                <a:gridCol w="794181"/>
                <a:gridCol w="794181"/>
                <a:gridCol w="794181"/>
                <a:gridCol w="794181"/>
              </a:tblGrid>
              <a:tr h="34682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noProof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lang="en-GB" sz="1200" b="1" i="0" u="none" strike="noStrike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 noProof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LATAM-8</a:t>
                      </a:r>
                      <a:endParaRPr lang="en-GB" sz="1200" b="1" i="0" u="none" strike="noStrike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ASIA-6</a:t>
                      </a:r>
                      <a:endParaRPr lang="en-GB" sz="1200" b="1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MENA-6</a:t>
                      </a:r>
                      <a:endParaRPr lang="en-GB" sz="1200" b="1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CE-5</a:t>
                      </a:r>
                      <a:endParaRPr lang="en-GB" sz="1200" b="1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EU-COH</a:t>
                      </a:r>
                      <a:endParaRPr lang="en-GB" sz="1200" b="1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B-SEE</a:t>
                      </a:r>
                      <a:endParaRPr lang="en-GB" sz="1200" b="1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54349">
                <a:tc>
                  <a:txBody>
                    <a:bodyPr/>
                    <a:lstStyle/>
                    <a:p>
                      <a:pPr marL="0"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Credit/GDP, change from 2004 to 2008 (percentage points)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en-GB" sz="1200" b="0" i="0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15.85</a:t>
                      </a:r>
                      <a:endParaRPr lang="en-GB" sz="12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en-GB" sz="1200" b="0" i="0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-8.97</a:t>
                      </a:r>
                      <a:endParaRPr lang="en-GB" sz="12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en-GB" sz="1200" b="0" i="0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7.02</a:t>
                      </a:r>
                      <a:endParaRPr lang="en-GB" sz="12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en-GB" sz="1200" b="0" i="0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6.68</a:t>
                      </a:r>
                      <a:endParaRPr lang="en-GB" sz="12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en-GB" sz="1200" b="0" i="0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56.88</a:t>
                      </a:r>
                      <a:endParaRPr lang="en-GB" sz="12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en-GB" sz="1200" b="0" i="0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39.21</a:t>
                      </a:r>
                      <a:endParaRPr lang="en-GB" sz="12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90763">
                <a:tc>
                  <a:txBody>
                    <a:bodyPr/>
                    <a:lstStyle/>
                    <a:p>
                      <a:pPr marL="0"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Real interest rate average, 2005-2007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en-GB" sz="1200" b="0" i="0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4.33</a:t>
                      </a:r>
                      <a:endParaRPr lang="en-GB" sz="12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en-GB" sz="1200" b="0" i="0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3.17</a:t>
                      </a:r>
                      <a:endParaRPr lang="en-GB" sz="12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en-GB" sz="1200" b="0" i="0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-0.09</a:t>
                      </a:r>
                      <a:endParaRPr lang="en-GB" sz="12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en-GB" sz="1200" b="0" i="0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1.10</a:t>
                      </a:r>
                      <a:endParaRPr lang="en-GB" sz="12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en-GB" sz="1200" b="0" i="0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-3.10</a:t>
                      </a:r>
                      <a:endParaRPr lang="en-GB" sz="12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en-GB" sz="1200" b="0" i="0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-0.26</a:t>
                      </a:r>
                      <a:endParaRPr lang="en-GB" sz="12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90763">
                <a:tc>
                  <a:txBody>
                    <a:bodyPr/>
                    <a:lstStyle/>
                    <a:p>
                      <a:pPr marL="0"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Current account balance/GDP, 2007 (%)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en-GB" sz="1200" b="0" i="0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0.14</a:t>
                      </a:r>
                      <a:endParaRPr lang="en-GB" sz="12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en-GB" sz="1200" b="0" i="0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3.35</a:t>
                      </a:r>
                      <a:endParaRPr lang="en-GB" sz="12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en-GB" sz="1200" b="0" i="0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-1.42</a:t>
                      </a:r>
                      <a:endParaRPr lang="en-GB" sz="12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en-GB" sz="1200" b="0" i="0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-4.88</a:t>
                      </a:r>
                      <a:endParaRPr lang="en-GB" sz="12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en-GB" sz="1200" b="0" i="0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-10.09</a:t>
                      </a:r>
                      <a:endParaRPr lang="en-GB" sz="12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en-GB" sz="1200" b="0" i="0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-15.21</a:t>
                      </a:r>
                      <a:endParaRPr lang="en-GB" sz="12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90763">
                <a:tc>
                  <a:txBody>
                    <a:bodyPr/>
                    <a:lstStyle/>
                    <a:p>
                      <a:pPr marL="0" algn="l" fontAlgn="b"/>
                      <a:r>
                        <a:rPr lang="en-GB" sz="1200" b="0" i="0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Gross external debt, 2009 (% of GDP)</a:t>
                      </a:r>
                      <a:endParaRPr lang="en-GB" sz="12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en-GB" sz="1200" b="0" i="0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20.8</a:t>
                      </a:r>
                      <a:endParaRPr lang="en-GB" sz="12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en-GB" sz="1200" b="0" i="0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34.8</a:t>
                      </a:r>
                      <a:endParaRPr lang="en-GB" sz="12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en-GB" sz="1200" b="0" i="0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20.9</a:t>
                      </a:r>
                      <a:endParaRPr lang="en-GB" sz="12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en-GB" sz="1200" b="0" i="0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62.7</a:t>
                      </a:r>
                      <a:endParaRPr lang="en-GB" sz="12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en-GB" sz="1200" b="0" i="0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229.6</a:t>
                      </a:r>
                      <a:endParaRPr lang="en-GB" sz="12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en-GB" sz="1200" b="0" i="0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80.4</a:t>
                      </a:r>
                      <a:endParaRPr lang="en-GB" sz="12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7175">
                <a:tc>
                  <a:txBody>
                    <a:bodyPr/>
                    <a:lstStyle/>
                    <a:p>
                      <a:pPr marL="0"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GDP growth, 2008-2010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en-GB" sz="1200" b="0" i="0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3.82</a:t>
                      </a:r>
                      <a:endParaRPr lang="en-GB" sz="12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en-GB" sz="1200" b="0" i="0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3.47</a:t>
                      </a:r>
                      <a:endParaRPr lang="en-GB" sz="12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en-GB" sz="1200" b="0" i="0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5.38</a:t>
                      </a:r>
                      <a:endParaRPr lang="en-GB" sz="12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en-GB" sz="1200" b="0" i="0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0.50</a:t>
                      </a:r>
                      <a:endParaRPr lang="en-GB" sz="12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en-GB" sz="1200" b="0" i="0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-1.67</a:t>
                      </a:r>
                      <a:endParaRPr lang="en-GB" sz="12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-1.55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" name="Inhaltsplatzhalter 9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GB" i="1" dirty="0" smtClean="0"/>
              <a:t>Source</a:t>
            </a:r>
            <a:r>
              <a:rPr lang="en-GB" dirty="0" smtClean="0"/>
              <a:t>:  wiiw calculations. </a:t>
            </a:r>
            <a:endParaRPr lang="en-GB" dirty="0"/>
          </a:p>
        </p:txBody>
      </p:sp>
      <p:cxnSp>
        <p:nvCxnSpPr>
          <p:cNvPr id="8" name="Gerade Verbindung 7"/>
          <p:cNvCxnSpPr/>
          <p:nvPr/>
        </p:nvCxnSpPr>
        <p:spPr bwMode="auto">
          <a:xfrm>
            <a:off x="672575" y="2675186"/>
            <a:ext cx="7821521" cy="0"/>
          </a:xfrm>
          <a:prstGeom prst="line">
            <a:avLst/>
          </a:prstGeom>
          <a:solidFill>
            <a:schemeClr val="accent1"/>
          </a:solidFill>
          <a:ln w="9525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Gerade Verbindung 8"/>
          <p:cNvCxnSpPr/>
          <p:nvPr/>
        </p:nvCxnSpPr>
        <p:spPr bwMode="auto">
          <a:xfrm>
            <a:off x="658721" y="5109800"/>
            <a:ext cx="7821521" cy="0"/>
          </a:xfrm>
          <a:prstGeom prst="line">
            <a:avLst/>
          </a:prstGeom>
          <a:solidFill>
            <a:schemeClr val="accent1"/>
          </a:solidFill>
          <a:ln w="9525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70" name="Object 29"/>
          <p:cNvGraphicFramePr>
            <a:graphicFrameLocks/>
          </p:cNvGraphicFramePr>
          <p:nvPr/>
        </p:nvGraphicFramePr>
        <p:xfrm>
          <a:off x="447675" y="4283075"/>
          <a:ext cx="4064000" cy="2400300"/>
        </p:xfrm>
        <a:graphic>
          <a:graphicData uri="http://schemas.openxmlformats.org/presentationml/2006/ole">
            <p:oleObj spid="_x0000_s272386" name="Diagramm" r:id="rId3" imgW="7819902" imgH="4619643" progId="MSGraph.Chart.8">
              <p:embed followColorScheme="full"/>
            </p:oleObj>
          </a:graphicData>
        </a:graphic>
      </p:graphicFrame>
      <p:graphicFrame>
        <p:nvGraphicFramePr>
          <p:cNvPr id="58371" name="Object 30"/>
          <p:cNvGraphicFramePr>
            <a:graphicFrameLocks/>
          </p:cNvGraphicFramePr>
          <p:nvPr/>
        </p:nvGraphicFramePr>
        <p:xfrm>
          <a:off x="4591050" y="4273550"/>
          <a:ext cx="4064000" cy="2400300"/>
        </p:xfrm>
        <a:graphic>
          <a:graphicData uri="http://schemas.openxmlformats.org/presentationml/2006/ole">
            <p:oleObj spid="_x0000_s272387" name="Diagramm" r:id="rId4" imgW="7791588" imgH="4619564" progId="MSGraph.Chart.8">
              <p:embed followColorScheme="full"/>
            </p:oleObj>
          </a:graphicData>
        </a:graphic>
      </p:graphicFrame>
      <p:sp>
        <p:nvSpPr>
          <p:cNvPr id="5837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>
                <a:cs typeface="Times New Roman" charset="0"/>
              </a:rPr>
              <a:t>Public and private debt </a:t>
            </a:r>
            <a:r>
              <a:rPr lang="en-GB" sz="2400" smtClean="0">
                <a:cs typeface="Times New Roman" charset="0"/>
              </a:rPr>
              <a:t>in % of GDP</a:t>
            </a:r>
          </a:p>
        </p:txBody>
      </p:sp>
      <p:graphicFrame>
        <p:nvGraphicFramePr>
          <p:cNvPr id="58373" name="Object 3"/>
          <p:cNvGraphicFramePr>
            <a:graphicFrameLocks/>
          </p:cNvGraphicFramePr>
          <p:nvPr/>
        </p:nvGraphicFramePr>
        <p:xfrm>
          <a:off x="447675" y="2320925"/>
          <a:ext cx="4064000" cy="2400300"/>
        </p:xfrm>
        <a:graphic>
          <a:graphicData uri="http://schemas.openxmlformats.org/presentationml/2006/ole">
            <p:oleObj spid="_x0000_s272388" name="Diagramm" r:id="rId5" imgW="7810408" imgH="4609977" progId="MSGraph.Chart.8">
              <p:embed followColorScheme="full"/>
            </p:oleObj>
          </a:graphicData>
        </a:graphic>
      </p:graphicFrame>
      <p:sp>
        <p:nvSpPr>
          <p:cNvPr id="58374" name="Text Box 4"/>
          <p:cNvSpPr txBox="1">
            <a:spLocks noChangeArrowheads="1"/>
          </p:cNvSpPr>
          <p:nvPr/>
        </p:nvSpPr>
        <p:spPr bwMode="auto">
          <a:xfrm>
            <a:off x="736600" y="6483350"/>
            <a:ext cx="8407400" cy="274638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i="1">
                <a:solidFill>
                  <a:srgbClr val="000000"/>
                </a:solidFill>
              </a:rPr>
              <a:t>Source:</a:t>
            </a:r>
            <a:r>
              <a:rPr lang="en-GB" sz="1200">
                <a:solidFill>
                  <a:srgbClr val="000000"/>
                </a:solidFill>
              </a:rPr>
              <a:t> wiiw Annual Database incorporating Eurostat statistics.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98513" y="1703388"/>
            <a:ext cx="4883150" cy="604837"/>
            <a:chOff x="551" y="1367"/>
            <a:chExt cx="3076" cy="514"/>
          </a:xfrm>
        </p:grpSpPr>
        <p:sp>
          <p:nvSpPr>
            <p:cNvPr id="58376" name="Line 7"/>
            <p:cNvSpPr>
              <a:spLocks noChangeShapeType="1"/>
            </p:cNvSpPr>
            <p:nvPr/>
          </p:nvSpPr>
          <p:spPr bwMode="auto">
            <a:xfrm>
              <a:off x="551" y="1432"/>
              <a:ext cx="282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8377" name="Rectangle 8"/>
            <p:cNvSpPr>
              <a:spLocks noChangeArrowheads="1"/>
            </p:cNvSpPr>
            <p:nvPr/>
          </p:nvSpPr>
          <p:spPr bwMode="auto">
            <a:xfrm>
              <a:off x="864" y="1367"/>
              <a:ext cx="51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 b="1">
                  <a:solidFill>
                    <a:srgbClr val="333333"/>
                  </a:solidFill>
                </a:rPr>
                <a:t>Public debt</a:t>
              </a:r>
              <a:endParaRPr lang="en-GB" sz="1200" b="1"/>
            </a:p>
          </p:txBody>
        </p:sp>
        <p:sp>
          <p:nvSpPr>
            <p:cNvPr id="58378" name="Line 9"/>
            <p:cNvSpPr>
              <a:spLocks noChangeShapeType="1"/>
            </p:cNvSpPr>
            <p:nvPr/>
          </p:nvSpPr>
          <p:spPr bwMode="auto">
            <a:xfrm>
              <a:off x="1583" y="1451"/>
              <a:ext cx="282" cy="1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8379" name="Rectangle 10"/>
            <p:cNvSpPr>
              <a:spLocks noChangeArrowheads="1"/>
            </p:cNvSpPr>
            <p:nvPr/>
          </p:nvSpPr>
          <p:spPr bwMode="auto">
            <a:xfrm>
              <a:off x="1896" y="1387"/>
              <a:ext cx="549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 b="1">
                  <a:solidFill>
                    <a:srgbClr val="333333"/>
                  </a:solidFill>
                </a:rPr>
                <a:t>Private debt</a:t>
              </a:r>
              <a:endParaRPr lang="en-GB" sz="1200" b="1"/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2651" y="1405"/>
              <a:ext cx="976" cy="476"/>
              <a:chOff x="1577" y="1549"/>
              <a:chExt cx="976" cy="476"/>
            </a:xfrm>
          </p:grpSpPr>
          <p:sp>
            <p:nvSpPr>
              <p:cNvPr id="58381" name="Freeform 12"/>
              <p:cNvSpPr>
                <a:spLocks/>
              </p:cNvSpPr>
              <p:nvPr/>
            </p:nvSpPr>
            <p:spPr bwMode="auto">
              <a:xfrm>
                <a:off x="1577" y="1602"/>
                <a:ext cx="128" cy="24"/>
              </a:xfrm>
              <a:custGeom>
                <a:avLst/>
                <a:gdLst>
                  <a:gd name="T0" fmla="*/ 0 w 128"/>
                  <a:gd name="T1" fmla="*/ 6 h 24"/>
                  <a:gd name="T2" fmla="*/ 128 w 128"/>
                  <a:gd name="T3" fmla="*/ 0 h 24"/>
                  <a:gd name="T4" fmla="*/ 128 w 128"/>
                  <a:gd name="T5" fmla="*/ 18 h 24"/>
                  <a:gd name="T6" fmla="*/ 0 w 128"/>
                  <a:gd name="T7" fmla="*/ 24 h 24"/>
                  <a:gd name="T8" fmla="*/ 0 w 128"/>
                  <a:gd name="T9" fmla="*/ 6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8" h="24">
                    <a:moveTo>
                      <a:pt x="0" y="6"/>
                    </a:moveTo>
                    <a:lnTo>
                      <a:pt x="128" y="0"/>
                    </a:lnTo>
                    <a:lnTo>
                      <a:pt x="128" y="18"/>
                    </a:lnTo>
                    <a:lnTo>
                      <a:pt x="0" y="2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C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382" name="Freeform 13"/>
              <p:cNvSpPr>
                <a:spLocks/>
              </p:cNvSpPr>
              <p:nvPr/>
            </p:nvSpPr>
            <p:spPr bwMode="auto">
              <a:xfrm>
                <a:off x="1779" y="1602"/>
                <a:ext cx="92" cy="24"/>
              </a:xfrm>
              <a:custGeom>
                <a:avLst/>
                <a:gdLst>
                  <a:gd name="T0" fmla="*/ 0 w 92"/>
                  <a:gd name="T1" fmla="*/ 6 h 24"/>
                  <a:gd name="T2" fmla="*/ 92 w 92"/>
                  <a:gd name="T3" fmla="*/ 0 h 24"/>
                  <a:gd name="T4" fmla="*/ 92 w 92"/>
                  <a:gd name="T5" fmla="*/ 18 h 24"/>
                  <a:gd name="T6" fmla="*/ 0 w 92"/>
                  <a:gd name="T7" fmla="*/ 24 h 24"/>
                  <a:gd name="T8" fmla="*/ 0 w 92"/>
                  <a:gd name="T9" fmla="*/ 6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2" h="24">
                    <a:moveTo>
                      <a:pt x="0" y="6"/>
                    </a:moveTo>
                    <a:lnTo>
                      <a:pt x="92" y="0"/>
                    </a:lnTo>
                    <a:lnTo>
                      <a:pt x="92" y="18"/>
                    </a:lnTo>
                    <a:lnTo>
                      <a:pt x="0" y="2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C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383" name="Freeform 14"/>
              <p:cNvSpPr>
                <a:spLocks/>
              </p:cNvSpPr>
              <p:nvPr/>
            </p:nvSpPr>
            <p:spPr bwMode="auto">
              <a:xfrm>
                <a:off x="1687" y="1579"/>
                <a:ext cx="74" cy="70"/>
              </a:xfrm>
              <a:custGeom>
                <a:avLst/>
                <a:gdLst>
                  <a:gd name="T0" fmla="*/ 37 w 74"/>
                  <a:gd name="T1" fmla="*/ 0 h 70"/>
                  <a:gd name="T2" fmla="*/ 74 w 74"/>
                  <a:gd name="T3" fmla="*/ 35 h 70"/>
                  <a:gd name="T4" fmla="*/ 37 w 74"/>
                  <a:gd name="T5" fmla="*/ 70 h 70"/>
                  <a:gd name="T6" fmla="*/ 0 w 74"/>
                  <a:gd name="T7" fmla="*/ 35 h 70"/>
                  <a:gd name="T8" fmla="*/ 37 w 74"/>
                  <a:gd name="T9" fmla="*/ 0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4" h="70">
                    <a:moveTo>
                      <a:pt x="37" y="0"/>
                    </a:moveTo>
                    <a:lnTo>
                      <a:pt x="74" y="35"/>
                    </a:lnTo>
                    <a:lnTo>
                      <a:pt x="37" y="70"/>
                    </a:lnTo>
                    <a:lnTo>
                      <a:pt x="0" y="35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CC0000"/>
              </a:solidFill>
              <a:ln w="952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384" name="Rectangle 15"/>
              <p:cNvSpPr>
                <a:spLocks noChangeArrowheads="1"/>
              </p:cNvSpPr>
              <p:nvPr/>
            </p:nvSpPr>
            <p:spPr bwMode="auto">
              <a:xfrm>
                <a:off x="1896" y="1549"/>
                <a:ext cx="657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200" b="1">
                    <a:solidFill>
                      <a:srgbClr val="333333"/>
                    </a:solidFill>
                  </a:rPr>
                  <a:t>  Corporations</a:t>
                </a:r>
                <a:endParaRPr lang="en-GB" sz="1200" b="1"/>
              </a:p>
            </p:txBody>
          </p:sp>
          <p:sp>
            <p:nvSpPr>
              <p:cNvPr id="58385" name="Line 16"/>
              <p:cNvSpPr>
                <a:spLocks noChangeShapeType="1"/>
              </p:cNvSpPr>
              <p:nvPr/>
            </p:nvSpPr>
            <p:spPr bwMode="auto">
              <a:xfrm>
                <a:off x="1583" y="1777"/>
                <a:ext cx="282" cy="1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386" name="Oval 17"/>
              <p:cNvSpPr>
                <a:spLocks noChangeArrowheads="1"/>
              </p:cNvSpPr>
              <p:nvPr/>
            </p:nvSpPr>
            <p:spPr bwMode="auto">
              <a:xfrm>
                <a:off x="1693" y="1748"/>
                <a:ext cx="62" cy="58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sz="1200"/>
              </a:p>
            </p:txBody>
          </p:sp>
          <p:sp>
            <p:nvSpPr>
              <p:cNvPr id="58387" name="Rectangle 18"/>
              <p:cNvSpPr>
                <a:spLocks noChangeArrowheads="1"/>
              </p:cNvSpPr>
              <p:nvPr/>
            </p:nvSpPr>
            <p:spPr bwMode="auto">
              <a:xfrm>
                <a:off x="1896" y="1707"/>
                <a:ext cx="341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200" b="1">
                    <a:solidFill>
                      <a:srgbClr val="333333"/>
                    </a:solidFill>
                  </a:rPr>
                  <a:t>  Banks</a:t>
                </a:r>
                <a:endParaRPr lang="en-GB" sz="1200" b="1"/>
              </a:p>
            </p:txBody>
          </p:sp>
          <p:sp>
            <p:nvSpPr>
              <p:cNvPr id="58388" name="Line 19"/>
              <p:cNvSpPr>
                <a:spLocks noChangeShapeType="1"/>
              </p:cNvSpPr>
              <p:nvPr/>
            </p:nvSpPr>
            <p:spPr bwMode="auto">
              <a:xfrm>
                <a:off x="1583" y="1940"/>
                <a:ext cx="282" cy="1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389" name="Rectangle 20"/>
              <p:cNvSpPr>
                <a:spLocks noChangeArrowheads="1"/>
              </p:cNvSpPr>
              <p:nvPr/>
            </p:nvSpPr>
            <p:spPr bwMode="auto">
              <a:xfrm>
                <a:off x="1693" y="1911"/>
                <a:ext cx="74" cy="70"/>
              </a:xfrm>
              <a:prstGeom prst="rect">
                <a:avLst/>
              </a:prstGeom>
              <a:solidFill>
                <a:srgbClr val="C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200"/>
              </a:p>
            </p:txBody>
          </p:sp>
          <p:sp>
            <p:nvSpPr>
              <p:cNvPr id="58390" name="Line 21"/>
              <p:cNvSpPr>
                <a:spLocks noChangeShapeType="1"/>
              </p:cNvSpPr>
              <p:nvPr/>
            </p:nvSpPr>
            <p:spPr bwMode="auto">
              <a:xfrm flipV="1">
                <a:off x="1724" y="1911"/>
                <a:ext cx="1" cy="29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391" name="Line 22"/>
              <p:cNvSpPr>
                <a:spLocks noChangeShapeType="1"/>
              </p:cNvSpPr>
              <p:nvPr/>
            </p:nvSpPr>
            <p:spPr bwMode="auto">
              <a:xfrm>
                <a:off x="1724" y="1940"/>
                <a:ext cx="1" cy="30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392" name="Line 23"/>
              <p:cNvSpPr>
                <a:spLocks noChangeShapeType="1"/>
              </p:cNvSpPr>
              <p:nvPr/>
            </p:nvSpPr>
            <p:spPr bwMode="auto">
              <a:xfrm flipH="1">
                <a:off x="1693" y="1940"/>
                <a:ext cx="31" cy="1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393" name="Line 24"/>
              <p:cNvSpPr>
                <a:spLocks noChangeShapeType="1"/>
              </p:cNvSpPr>
              <p:nvPr/>
            </p:nvSpPr>
            <p:spPr bwMode="auto">
              <a:xfrm>
                <a:off x="1724" y="1940"/>
                <a:ext cx="31" cy="1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394" name="Rectangle 25"/>
              <p:cNvSpPr>
                <a:spLocks noChangeArrowheads="1"/>
              </p:cNvSpPr>
              <p:nvPr/>
            </p:nvSpPr>
            <p:spPr bwMode="auto">
              <a:xfrm>
                <a:off x="1896" y="1870"/>
                <a:ext cx="604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200" b="1">
                    <a:solidFill>
                      <a:srgbClr val="333333"/>
                    </a:solidFill>
                  </a:rPr>
                  <a:t>  Households</a:t>
                </a:r>
                <a:endParaRPr lang="en-GB" sz="1200" b="1"/>
              </a:p>
            </p:txBody>
          </p:sp>
        </p:grpSp>
      </p:grpSp>
      <p:graphicFrame>
        <p:nvGraphicFramePr>
          <p:cNvPr id="58395" name="Object 28"/>
          <p:cNvGraphicFramePr>
            <a:graphicFrameLocks/>
          </p:cNvGraphicFramePr>
          <p:nvPr/>
        </p:nvGraphicFramePr>
        <p:xfrm>
          <a:off x="4591050" y="2311400"/>
          <a:ext cx="4064000" cy="2400300"/>
        </p:xfrm>
        <a:graphic>
          <a:graphicData uri="http://schemas.openxmlformats.org/presentationml/2006/ole">
            <p:oleObj spid="_x0000_s272389" name="Diagramm" r:id="rId6" imgW="7810408" imgH="4609977" progId="MSGraph.Chart.8">
              <p:embed followColorScheme="full"/>
            </p:oleObj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Summarizing the build-up to the crisis – differentiated patterns in the EMEs</a:t>
            </a:r>
            <a:endParaRPr lang="en-GB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544513" y="2006600"/>
            <a:ext cx="7913687" cy="4272280"/>
          </a:xfrm>
        </p:spPr>
        <p:txBody>
          <a:bodyPr/>
          <a:lstStyle/>
          <a:p>
            <a:pPr marL="381000" indent="-381000">
              <a:lnSpc>
                <a:spcPct val="110000"/>
              </a:lnSpc>
              <a:spcBef>
                <a:spcPct val="20000"/>
              </a:spcBef>
            </a:pPr>
            <a:r>
              <a:rPr lang="en-GB" sz="2000" dirty="0" smtClean="0">
                <a:latin typeface="Arial" pitchFamily="34" charset="0"/>
              </a:rPr>
              <a:t>Different developments amongst European EMEs </a:t>
            </a:r>
          </a:p>
          <a:p>
            <a:pPr marL="381000" indent="-381000">
              <a:lnSpc>
                <a:spcPct val="110000"/>
              </a:lnSpc>
              <a:spcBef>
                <a:spcPct val="20000"/>
              </a:spcBef>
              <a:buNone/>
            </a:pPr>
            <a:r>
              <a:rPr lang="en-GB" sz="2000" dirty="0" smtClean="0">
                <a:latin typeface="Arial" pitchFamily="34" charset="0"/>
              </a:rPr>
              <a:t>	EU-</a:t>
            </a:r>
            <a:r>
              <a:rPr lang="en-GB" sz="2000" dirty="0" err="1" smtClean="0">
                <a:latin typeface="Arial" pitchFamily="34" charset="0"/>
              </a:rPr>
              <a:t>Coh</a:t>
            </a:r>
            <a:r>
              <a:rPr lang="en-GB" sz="2000" dirty="0" smtClean="0">
                <a:latin typeface="Arial" pitchFamily="34" charset="0"/>
              </a:rPr>
              <a:t>, CE-5, B-SEE    and compared to other EMEs</a:t>
            </a:r>
          </a:p>
          <a:p>
            <a:pPr marL="381000" indent="-381000">
              <a:lnSpc>
                <a:spcPct val="110000"/>
              </a:lnSpc>
              <a:spcBef>
                <a:spcPct val="20000"/>
              </a:spcBef>
              <a:buNone/>
            </a:pPr>
            <a:endParaRPr lang="en-GB" sz="2000" dirty="0" smtClean="0">
              <a:latin typeface="Arial" pitchFamily="34" charset="0"/>
            </a:endParaRPr>
          </a:p>
          <a:p>
            <a:pPr marL="381000" indent="-381000">
              <a:lnSpc>
                <a:spcPct val="110000"/>
              </a:lnSpc>
              <a:spcBef>
                <a:spcPct val="20000"/>
              </a:spcBef>
            </a:pPr>
            <a:r>
              <a:rPr lang="en-GB" sz="2000" dirty="0" smtClean="0">
                <a:latin typeface="Arial" pitchFamily="34" charset="0"/>
              </a:rPr>
              <a:t>Current account developments; real exchange rate appreciation </a:t>
            </a:r>
          </a:p>
          <a:p>
            <a:pPr marL="381000" indent="-381000">
              <a:lnSpc>
                <a:spcPct val="110000"/>
              </a:lnSpc>
              <a:spcBef>
                <a:spcPct val="20000"/>
              </a:spcBef>
            </a:pPr>
            <a:r>
              <a:rPr lang="en-GB" sz="2000" dirty="0" smtClean="0">
                <a:latin typeface="Arial" pitchFamily="34" charset="0"/>
              </a:rPr>
              <a:t>Composition of net capital inflows (credits, portfolio, FDI)</a:t>
            </a:r>
          </a:p>
          <a:p>
            <a:pPr marL="381000" indent="-381000">
              <a:lnSpc>
                <a:spcPct val="110000"/>
              </a:lnSpc>
              <a:spcBef>
                <a:spcPct val="20000"/>
              </a:spcBef>
            </a:pPr>
            <a:r>
              <a:rPr lang="en-GB" sz="2000" dirty="0" smtClean="0">
                <a:latin typeface="Arial" pitchFamily="34" charset="0"/>
              </a:rPr>
              <a:t>Credit growth to the private sector; low (partly negative) real interest rates</a:t>
            </a:r>
          </a:p>
          <a:p>
            <a:pPr marL="381000" indent="-381000">
              <a:lnSpc>
                <a:spcPct val="110000"/>
              </a:lnSpc>
              <a:spcBef>
                <a:spcPct val="20000"/>
              </a:spcBef>
            </a:pPr>
            <a:r>
              <a:rPr lang="en-GB" sz="2000" dirty="0" smtClean="0">
                <a:latin typeface="Arial" pitchFamily="34" charset="0"/>
              </a:rPr>
              <a:t>Public debt situation not that different between European EMEs and other EMEs</a:t>
            </a:r>
          </a:p>
          <a:p>
            <a:pPr marL="381000" indent="-381000">
              <a:lnSpc>
                <a:spcPct val="110000"/>
              </a:lnSpc>
              <a:spcBef>
                <a:spcPct val="20000"/>
              </a:spcBef>
            </a:pPr>
            <a:r>
              <a:rPr lang="en-GB" sz="2000" dirty="0" smtClean="0">
                <a:latin typeface="Arial" pitchFamily="34" charset="0"/>
              </a:rPr>
              <a:t>Clear link between private credit growth and current account deterioration; and hence foreign debt positions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>
              <a:buNone/>
            </a:pPr>
            <a:r>
              <a:rPr lang="en-US" dirty="0" smtClean="0"/>
              <a:t>	The impact of the crisis and patterns of recovery</a:t>
            </a:r>
            <a:endParaRPr lang="de-DE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39" y="2242267"/>
            <a:ext cx="7895646" cy="3899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7" name="Inhaltsplatzhalter 16"/>
          <p:cNvGraphicFramePr>
            <a:graphicFrameLocks noGrp="1"/>
          </p:cNvGraphicFramePr>
          <p:nvPr>
            <p:ph idx="1"/>
          </p:nvPr>
        </p:nvGraphicFramePr>
        <p:xfrm>
          <a:off x="544513" y="2192338"/>
          <a:ext cx="7913687" cy="3916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91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latin typeface="Arial" pitchFamily="34" charset="0"/>
              </a:rPr>
              <a:t>Pre-crisis credit growth and GDP growth in 2009</a:t>
            </a:r>
          </a:p>
        </p:txBody>
      </p:sp>
      <p:sp>
        <p:nvSpPr>
          <p:cNvPr id="9" name="Inhaltsplatzhalter 4"/>
          <p:cNvSpPr>
            <a:spLocks noGrp="1"/>
          </p:cNvSpPr>
          <p:nvPr>
            <p:ph idx="10"/>
          </p:nvPr>
        </p:nvSpPr>
        <p:spPr>
          <a:xfrm>
            <a:off x="554927" y="6260085"/>
            <a:ext cx="6979729" cy="374078"/>
          </a:xfrm>
        </p:spPr>
        <p:txBody>
          <a:bodyPr/>
          <a:lstStyle/>
          <a:p>
            <a:r>
              <a:rPr lang="de-DE" i="1" dirty="0" smtClean="0"/>
              <a:t>Source: </a:t>
            </a:r>
            <a:r>
              <a:rPr lang="en-US" dirty="0" smtClean="0"/>
              <a:t>IMF World Economic Outlook.</a:t>
            </a:r>
            <a:endParaRPr lang="de-DE" dirty="0"/>
          </a:p>
        </p:txBody>
      </p:sp>
      <p:sp>
        <p:nvSpPr>
          <p:cNvPr id="19" name="Textfeld 6"/>
          <p:cNvSpPr txBox="1"/>
          <p:nvPr/>
        </p:nvSpPr>
        <p:spPr>
          <a:xfrm>
            <a:off x="658460" y="2752973"/>
            <a:ext cx="295275" cy="215265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vert270"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1" dirty="0" smtClean="0"/>
              <a:t>GDP </a:t>
            </a:r>
            <a:r>
              <a:rPr lang="de-DE" sz="1100" b="1" dirty="0" err="1" smtClean="0"/>
              <a:t>growth</a:t>
            </a:r>
            <a:r>
              <a:rPr lang="de-DE" sz="1100" b="1" dirty="0" smtClean="0"/>
              <a:t> in 2009</a:t>
            </a:r>
            <a:endParaRPr lang="de-DE" sz="1100" b="1" dirty="0"/>
          </a:p>
        </p:txBody>
      </p:sp>
      <p:sp>
        <p:nvSpPr>
          <p:cNvPr id="20" name="Textfeld 8"/>
          <p:cNvSpPr txBox="1"/>
          <p:nvPr/>
        </p:nvSpPr>
        <p:spPr>
          <a:xfrm>
            <a:off x="2109237" y="5716738"/>
            <a:ext cx="4286250" cy="37147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1" dirty="0"/>
              <a:t>Change in  </a:t>
            </a:r>
            <a:r>
              <a:rPr lang="de-DE" sz="1100" b="1" dirty="0" err="1"/>
              <a:t>credit</a:t>
            </a:r>
            <a:r>
              <a:rPr lang="de-DE" sz="1100" b="1" dirty="0"/>
              <a:t>/GDP 2004-2007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690" y="2234317"/>
            <a:ext cx="7927449" cy="3896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1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latin typeface="Arial" pitchFamily="34" charset="0"/>
              </a:rPr>
              <a:t>Pre-crisis credit growth and GDP growth in 2010</a:t>
            </a:r>
          </a:p>
        </p:txBody>
      </p:sp>
      <p:sp>
        <p:nvSpPr>
          <p:cNvPr id="12" name="Inhaltsplatzhalter 1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de-DE" i="1" dirty="0" smtClean="0"/>
              <a:t>Source: </a:t>
            </a:r>
            <a:r>
              <a:rPr lang="en-US" dirty="0" smtClean="0"/>
              <a:t>IMF World Economic Outlook.</a:t>
            </a:r>
            <a:endParaRPr lang="de-DE" dirty="0"/>
          </a:p>
        </p:txBody>
      </p:sp>
      <p:sp>
        <p:nvSpPr>
          <p:cNvPr id="19" name="Textfeld 6"/>
          <p:cNvSpPr txBox="1"/>
          <p:nvPr/>
        </p:nvSpPr>
        <p:spPr>
          <a:xfrm>
            <a:off x="658460" y="2752973"/>
            <a:ext cx="295275" cy="215265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vert270"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1" dirty="0" smtClean="0"/>
              <a:t>GDP </a:t>
            </a:r>
            <a:r>
              <a:rPr lang="de-DE" sz="1100" b="1" dirty="0" err="1" smtClean="0"/>
              <a:t>growth</a:t>
            </a:r>
            <a:r>
              <a:rPr lang="de-DE" sz="1100" b="1" dirty="0" smtClean="0"/>
              <a:t> in 2010</a:t>
            </a:r>
            <a:endParaRPr lang="de-DE" sz="1100" b="1" dirty="0"/>
          </a:p>
        </p:txBody>
      </p:sp>
      <p:sp>
        <p:nvSpPr>
          <p:cNvPr id="20" name="Textfeld 8"/>
          <p:cNvSpPr txBox="1"/>
          <p:nvPr/>
        </p:nvSpPr>
        <p:spPr>
          <a:xfrm>
            <a:off x="2109237" y="5716738"/>
            <a:ext cx="4286250" cy="37147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1" dirty="0"/>
              <a:t>Change in  </a:t>
            </a:r>
            <a:r>
              <a:rPr lang="de-DE" sz="1100" b="1" dirty="0" err="1"/>
              <a:t>credit</a:t>
            </a:r>
            <a:r>
              <a:rPr lang="de-DE" sz="1100" b="1" dirty="0"/>
              <a:t>/GDP 2004-2007</a:t>
            </a:r>
          </a:p>
        </p:txBody>
      </p:sp>
      <p:graphicFrame>
        <p:nvGraphicFramePr>
          <p:cNvPr id="15" name="Inhaltsplatzhalter 14"/>
          <p:cNvGraphicFramePr>
            <a:graphicFrameLocks noGrp="1"/>
          </p:cNvGraphicFramePr>
          <p:nvPr>
            <p:ph idx="1"/>
          </p:nvPr>
        </p:nvGraphicFramePr>
        <p:xfrm>
          <a:off x="544513" y="2192338"/>
          <a:ext cx="7913687" cy="3916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auto">
          <a:xfrm>
            <a:off x="534896" y="1893743"/>
            <a:ext cx="8191815" cy="4126057"/>
          </a:xfrm>
          <a:prstGeom prst="rect">
            <a:avLst/>
          </a:prstGeom>
          <a:solidFill>
            <a:srgbClr val="FFFFFF"/>
          </a:solidFill>
          <a:ln w="9525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2400" b="0" i="0" u="none" strike="noStrike" cap="none" normalizeH="0" baseline="0" smtClean="0">
              <a:ln>
                <a:noFill/>
              </a:ln>
              <a:solidFill>
                <a:srgbClr val="808080"/>
              </a:solidFill>
              <a:effectLst/>
              <a:latin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8638" y="787399"/>
            <a:ext cx="7908226" cy="990601"/>
          </a:xfrm>
        </p:spPr>
        <p:txBody>
          <a:bodyPr/>
          <a:lstStyle/>
          <a:p>
            <a:r>
              <a:rPr lang="en-GB" dirty="0" smtClean="0"/>
              <a:t>Structural features: the role of exchange rate regimes ‘Fixers’ and ‘floaters’ amongst the CESEEs</a:t>
            </a:r>
            <a:endParaRPr lang="en-GB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</p:nvPr>
        </p:nvGraphicFramePr>
        <p:xfrm>
          <a:off x="725474" y="1838326"/>
          <a:ext cx="7085025" cy="3771896"/>
        </p:xfrm>
        <a:graphic>
          <a:graphicData uri="http://schemas.openxmlformats.org/drawingml/2006/table">
            <a:tbl>
              <a:tblPr/>
              <a:tblGrid>
                <a:gridCol w="4970624"/>
                <a:gridCol w="1013754"/>
                <a:gridCol w="1100647"/>
              </a:tblGrid>
              <a:tr h="47148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noProof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lang="en-GB" sz="1200" b="1" i="0" u="none" strike="noStrike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CESEE</a:t>
                      </a:r>
                      <a:r>
                        <a:rPr lang="en-GB" sz="1200" b="1" i="0" u="none" strike="noStrike" baseline="0" noProof="0" smtClean="0">
                          <a:solidFill>
                            <a:srgbClr val="000000"/>
                          </a:solidFill>
                          <a:latin typeface="Arial"/>
                        </a:rPr>
                        <a:t> float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CESEE fix</a:t>
                      </a:r>
                      <a:endParaRPr lang="en-GB" sz="1200" b="1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71487">
                <a:tc>
                  <a:txBody>
                    <a:bodyPr/>
                    <a:lstStyle/>
                    <a:p>
                      <a:pPr marL="0"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Credit/GDP, change from 2004 to 2008 (percentage points)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en-GB" sz="1200" b="0" i="0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20.5</a:t>
                      </a:r>
                      <a:endParaRPr lang="en-GB" sz="12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en-GB" sz="1200" b="0" i="0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32.8</a:t>
                      </a:r>
                      <a:endParaRPr lang="en-GB" sz="12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71487">
                <a:tc>
                  <a:txBody>
                    <a:bodyPr/>
                    <a:lstStyle/>
                    <a:p>
                      <a:pPr marL="0" algn="l" fontAlgn="b"/>
                      <a:r>
                        <a:rPr lang="en-GB" sz="1200" b="0" i="0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Real interest rate average, 2005-2007</a:t>
                      </a:r>
                      <a:endParaRPr lang="en-GB" sz="12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en-GB" sz="1200" b="0" i="0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1.6</a:t>
                      </a:r>
                      <a:endParaRPr lang="en-GB" sz="12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en-GB" sz="1200" b="0" i="0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-1.6</a:t>
                      </a:r>
                      <a:endParaRPr lang="en-GB" sz="12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71487">
                <a:tc>
                  <a:txBody>
                    <a:bodyPr/>
                    <a:lstStyle/>
                    <a:p>
                      <a:pPr marL="0"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Current account balance/GDP, 2007 (%)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en-GB" sz="1200" b="0" i="0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-6.6</a:t>
                      </a:r>
                      <a:endParaRPr lang="en-GB" sz="12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en-GB" sz="1200" b="0" i="0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-11.8</a:t>
                      </a:r>
                      <a:endParaRPr lang="en-GB" sz="12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71487">
                <a:tc>
                  <a:txBody>
                    <a:bodyPr/>
                    <a:lstStyle/>
                    <a:p>
                      <a:pPr marL="0"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Gross external debt, 2009 (% of GDP)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en-GB" sz="1200" b="0" i="0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78.8</a:t>
                      </a:r>
                      <a:endParaRPr lang="en-GB" sz="12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en-GB" sz="1200" b="0" i="0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95.6</a:t>
                      </a:r>
                      <a:endParaRPr lang="en-GB" sz="12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7148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200" b="0" i="0" u="none" strike="noStrike" kern="1200" noProof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GDP-growth, 2008-2010</a:t>
                      </a:r>
                      <a:endParaRPr lang="en-GB" sz="1200" b="0" i="0" u="none" strike="noStrike" kern="1200" noProof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en-GB" sz="1200" b="0" i="0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1.18</a:t>
                      </a:r>
                      <a:endParaRPr lang="en-GB" sz="12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en-GB" sz="1200" b="0" i="0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-1.78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7148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kern="1200" noProof="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FDI to finance and real estate sectors, 2007 (per cent of total FDI stock)</a:t>
                      </a:r>
                      <a:endParaRPr lang="en-GB" sz="1200" b="0" i="0" u="none" strike="noStrike" kern="1200" noProof="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en-GB" sz="1200" b="0" i="0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26.5</a:t>
                      </a:r>
                      <a:endParaRPr lang="en-GB" sz="12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en-GB" sz="1200" b="0" i="0" u="none" strike="noStrike" kern="1200" noProof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40.2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7148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kern="1200" noProof="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Change in unemployment rate from 2007 to 2010 (percentage points)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en-GB" sz="1200" b="0" i="0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1.5</a:t>
                      </a:r>
                      <a:endParaRPr lang="en-GB" sz="12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en-GB" sz="1200" b="0" i="0" u="none" strike="noStrike" kern="1200" noProof="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3.9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" name="Inhaltsplatzhalter 9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GB" i="1" dirty="0" smtClean="0"/>
              <a:t>Source</a:t>
            </a:r>
            <a:r>
              <a:rPr lang="en-GB" dirty="0" smtClean="0"/>
              <a:t>:  wiiw calculations. </a:t>
            </a:r>
            <a:endParaRPr lang="en-GB" dirty="0"/>
          </a:p>
        </p:txBody>
      </p:sp>
      <p:cxnSp>
        <p:nvCxnSpPr>
          <p:cNvPr id="8" name="Gerade Verbindung 7"/>
          <p:cNvCxnSpPr/>
          <p:nvPr/>
        </p:nvCxnSpPr>
        <p:spPr bwMode="auto">
          <a:xfrm>
            <a:off x="672575" y="2427536"/>
            <a:ext cx="7821521" cy="0"/>
          </a:xfrm>
          <a:prstGeom prst="line">
            <a:avLst/>
          </a:prstGeom>
          <a:solidFill>
            <a:schemeClr val="accent1"/>
          </a:solidFill>
          <a:ln w="9525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Gerade Verbindung 8"/>
          <p:cNvCxnSpPr/>
          <p:nvPr/>
        </p:nvCxnSpPr>
        <p:spPr bwMode="auto">
          <a:xfrm>
            <a:off x="687296" y="5824175"/>
            <a:ext cx="7821521" cy="0"/>
          </a:xfrm>
          <a:prstGeom prst="line">
            <a:avLst/>
          </a:prstGeom>
          <a:solidFill>
            <a:schemeClr val="accent1"/>
          </a:solidFill>
          <a:ln w="9525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auto">
          <a:xfrm>
            <a:off x="506321" y="1579418"/>
            <a:ext cx="8191815" cy="4163921"/>
          </a:xfrm>
          <a:prstGeom prst="rect">
            <a:avLst/>
          </a:prstGeom>
          <a:solidFill>
            <a:srgbClr val="FFFFFF"/>
          </a:solidFill>
          <a:ln w="9525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2400" b="0" i="0" u="none" strike="noStrike" cap="none" normalizeH="0" baseline="0" smtClean="0">
              <a:ln>
                <a:noFill/>
              </a:ln>
              <a:solidFill>
                <a:srgbClr val="808080"/>
              </a:solidFill>
              <a:effectLst/>
              <a:latin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Fiscal policy reaction: huge adjustment in CESEE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4513" y="1542553"/>
            <a:ext cx="7913687" cy="4565639"/>
          </a:xfrm>
        </p:spPr>
        <p:txBody>
          <a:bodyPr/>
          <a:lstStyle/>
          <a:p>
            <a:pPr marL="1073150" indent="-1073150" algn="ctr">
              <a:buNone/>
            </a:pPr>
            <a:r>
              <a:rPr lang="en-US" dirty="0" smtClean="0"/>
              <a:t>	</a:t>
            </a:r>
            <a:r>
              <a:rPr lang="en-US" sz="1800" dirty="0" smtClean="0"/>
              <a:t>Average annual changes in total general government expenditures, 2008-2010</a:t>
            </a:r>
          </a:p>
          <a:p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/>
            <a:r>
              <a:rPr lang="de-DE" i="1" dirty="0" smtClean="0"/>
              <a:t>Note: </a:t>
            </a:r>
            <a:r>
              <a:rPr lang="de-DE" dirty="0" smtClean="0"/>
              <a:t>Nominal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in EUR.</a:t>
            </a:r>
            <a:br>
              <a:rPr lang="de-DE" dirty="0" smtClean="0"/>
            </a:br>
            <a:r>
              <a:rPr lang="de-DE" i="1" dirty="0" smtClean="0"/>
              <a:t>Source:  </a:t>
            </a:r>
            <a:r>
              <a:rPr lang="de-DE" dirty="0" smtClean="0"/>
              <a:t>IMF </a:t>
            </a:r>
            <a:r>
              <a:rPr lang="en-US" dirty="0" smtClean="0">
                <a:latin typeface="Arial" pitchFamily="34" charset="0"/>
              </a:rPr>
              <a:t>World Economic Outlook, </a:t>
            </a:r>
            <a:r>
              <a:rPr lang="en-US" dirty="0" err="1" smtClean="0">
                <a:latin typeface="Arial" pitchFamily="34" charset="0"/>
              </a:rPr>
              <a:t>wiiw</a:t>
            </a:r>
            <a:r>
              <a:rPr lang="en-US" dirty="0" smtClean="0">
                <a:latin typeface="Arial" pitchFamily="34" charset="0"/>
              </a:rPr>
              <a:t> Database and </a:t>
            </a:r>
            <a:r>
              <a:rPr lang="en-US" dirty="0" err="1" smtClean="0">
                <a:latin typeface="Arial" pitchFamily="34" charset="0"/>
              </a:rPr>
              <a:t>Eurostat</a:t>
            </a:r>
            <a:r>
              <a:rPr lang="en-US" dirty="0" smtClean="0">
                <a:latin typeface="Arial" pitchFamily="34" charset="0"/>
              </a:rPr>
              <a:t>.</a:t>
            </a:r>
            <a:endParaRPr lang="de-DE" dirty="0"/>
          </a:p>
        </p:txBody>
      </p:sp>
      <p:graphicFrame>
        <p:nvGraphicFramePr>
          <p:cNvPr id="5" name="Group 62"/>
          <p:cNvGraphicFramePr>
            <a:graphicFrameLocks noGrp="1"/>
          </p:cNvGraphicFramePr>
          <p:nvPr/>
        </p:nvGraphicFramePr>
        <p:xfrm>
          <a:off x="725473" y="2607171"/>
          <a:ext cx="7708168" cy="3048000"/>
        </p:xfrm>
        <a:graphic>
          <a:graphicData uri="http://schemas.openxmlformats.org/drawingml/2006/table">
            <a:tbl>
              <a:tblPr/>
              <a:tblGrid>
                <a:gridCol w="1309017"/>
                <a:gridCol w="1068228"/>
                <a:gridCol w="1066768"/>
                <a:gridCol w="1066769"/>
                <a:gridCol w="1063849"/>
                <a:gridCol w="1066769"/>
                <a:gridCol w="1066768"/>
              </a:tblGrid>
              <a:tr h="28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Nominal per cent change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Real per cent change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2008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R="7200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2009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R="7200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2010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R="7200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2008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R="7200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2009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R="7200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2010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R="7200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CE-5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7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+mn-cs"/>
                        </a:rPr>
                        <a:t>3.7</a:t>
                      </a:r>
                    </a:p>
                  </a:txBody>
                  <a:tcPr marL="0" marR="72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+mn-cs"/>
                        </a:rPr>
                        <a:t>1.4</a:t>
                      </a:r>
                    </a:p>
                  </a:txBody>
                  <a:tcPr marL="0" marR="72000" marT="0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+mn-cs"/>
                        </a:rPr>
                        <a:t>4.1</a:t>
                      </a:r>
                    </a:p>
                  </a:txBody>
                  <a:tcPr marL="0" marR="7200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+mn-cs"/>
                        </a:rPr>
                        <a:t>10.3</a:t>
                      </a:r>
                    </a:p>
                  </a:txBody>
                  <a:tcPr marL="0" marR="72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+mn-cs"/>
                        </a:rPr>
                        <a:t>-9.0</a:t>
                      </a:r>
                    </a:p>
                  </a:txBody>
                  <a:tcPr marL="0" marR="72000" marT="0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+mn-cs"/>
                        </a:rPr>
                        <a:t>9.4</a:t>
                      </a:r>
                    </a:p>
                  </a:txBody>
                  <a:tcPr marL="0" marR="7200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B-3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7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+mn-cs"/>
                        </a:rPr>
                        <a:t>20.5</a:t>
                      </a:r>
                    </a:p>
                  </a:txBody>
                  <a:tcPr marL="0" marR="72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+mn-cs"/>
                        </a:rPr>
                        <a:t>-4.4</a:t>
                      </a:r>
                    </a:p>
                  </a:txBody>
                  <a:tcPr marL="0" marR="72000" marT="0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+mn-cs"/>
                        </a:rPr>
                        <a:t>1.4</a:t>
                      </a:r>
                    </a:p>
                  </a:txBody>
                  <a:tcPr marL="0" marR="7200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+mn-cs"/>
                        </a:rPr>
                        <a:t>6.5</a:t>
                      </a:r>
                    </a:p>
                  </a:txBody>
                  <a:tcPr marL="0" marR="72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+mn-cs"/>
                        </a:rPr>
                        <a:t>-7.9</a:t>
                      </a:r>
                    </a:p>
                  </a:txBody>
                  <a:tcPr marL="0" marR="72000" marT="0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+mn-cs"/>
                        </a:rPr>
                        <a:t>0.2</a:t>
                      </a:r>
                    </a:p>
                  </a:txBody>
                  <a:tcPr marL="0" marR="7200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SEE-2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7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+mn-cs"/>
                        </a:rPr>
                        <a:t>27.7</a:t>
                      </a:r>
                    </a:p>
                  </a:txBody>
                  <a:tcPr marL="0" marR="72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+mn-cs"/>
                        </a:rPr>
                        <a:t>2.9</a:t>
                      </a:r>
                    </a:p>
                  </a:txBody>
                  <a:tcPr marL="0" marR="72000" marT="0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+mn-cs"/>
                        </a:rPr>
                        <a:t>4.0</a:t>
                      </a:r>
                    </a:p>
                  </a:txBody>
                  <a:tcPr marL="0" marR="7200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+mn-cs"/>
                        </a:rPr>
                        <a:t>7.1</a:t>
                      </a:r>
                    </a:p>
                  </a:txBody>
                  <a:tcPr marL="0" marR="72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+mn-cs"/>
                        </a:rPr>
                        <a:t>-12.0</a:t>
                      </a:r>
                    </a:p>
                  </a:txBody>
                  <a:tcPr marL="0" marR="72000" marT="0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+mn-cs"/>
                        </a:rPr>
                        <a:t>-1.7</a:t>
                      </a:r>
                    </a:p>
                  </a:txBody>
                  <a:tcPr marL="0" marR="7200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WB-6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7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+mn-cs"/>
                        </a:rPr>
                        <a:t>16.8</a:t>
                      </a:r>
                    </a:p>
                  </a:txBody>
                  <a:tcPr marL="0" marR="72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+mn-cs"/>
                        </a:rPr>
                        <a:t>4.5</a:t>
                      </a:r>
                    </a:p>
                  </a:txBody>
                  <a:tcPr marL="0" marR="72000" marT="0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+mn-cs"/>
                        </a:rPr>
                        <a:t>6.0</a:t>
                      </a:r>
                    </a:p>
                  </a:txBody>
                  <a:tcPr marL="0" marR="7200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+mn-cs"/>
                        </a:rPr>
                        <a:t>4.7</a:t>
                      </a:r>
                    </a:p>
                  </a:txBody>
                  <a:tcPr marL="0" marR="72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+mn-cs"/>
                        </a:rPr>
                        <a:t>-5.8</a:t>
                      </a:r>
                    </a:p>
                  </a:txBody>
                  <a:tcPr marL="0" marR="72000" marT="0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+mn-cs"/>
                        </a:rPr>
                        <a:t>-2.2</a:t>
                      </a:r>
                    </a:p>
                  </a:txBody>
                  <a:tcPr marL="0" marR="7200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578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7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  <a:cs typeface="+mn-cs"/>
                      </a:endParaRPr>
                    </a:p>
                  </a:txBody>
                  <a:tcPr marR="7200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  <a:cs typeface="+mn-cs"/>
                      </a:endParaRPr>
                    </a:p>
                  </a:txBody>
                  <a:tcPr marR="72000" anchor="b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  <a:cs typeface="+mn-cs"/>
                      </a:endParaRPr>
                    </a:p>
                  </a:txBody>
                  <a:tcPr marR="72000"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  <a:cs typeface="+mn-cs"/>
                      </a:endParaRPr>
                    </a:p>
                  </a:txBody>
                  <a:tcPr marR="7200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  <a:cs typeface="+mn-cs"/>
                      </a:endParaRPr>
                    </a:p>
                  </a:txBody>
                  <a:tcPr marR="72000" anchor="b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  <a:cs typeface="+mn-cs"/>
                      </a:endParaRPr>
                    </a:p>
                  </a:txBody>
                  <a:tcPr marR="72000"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EU-15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+mn-cs"/>
                        </a:rPr>
                        <a:t>6.3</a:t>
                      </a:r>
                    </a:p>
                  </a:txBody>
                  <a:tcPr marR="7200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+mn-cs"/>
                        </a:rPr>
                        <a:t>5.4</a:t>
                      </a:r>
                    </a:p>
                  </a:txBody>
                  <a:tcPr marR="72000" anchor="b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+mn-cs"/>
                        </a:rPr>
                        <a:t>1.8</a:t>
                      </a:r>
                    </a:p>
                  </a:txBody>
                  <a:tcPr marR="72000"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+mn-cs"/>
                        </a:rPr>
                        <a:t>2.8</a:t>
                      </a:r>
                    </a:p>
                  </a:txBody>
                  <a:tcPr marR="7200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+mn-cs"/>
                        </a:rPr>
                        <a:t>4.8</a:t>
                      </a:r>
                    </a:p>
                  </a:txBody>
                  <a:tcPr marR="72000" anchor="b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+mn-cs"/>
                        </a:rPr>
                        <a:t>0.6</a:t>
                      </a:r>
                    </a:p>
                  </a:txBody>
                  <a:tcPr marR="72000"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ASIA-6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+mn-cs"/>
                        </a:rPr>
                        <a:t>14.2</a:t>
                      </a:r>
                    </a:p>
                  </a:txBody>
                  <a:tcPr marR="7200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+mn-cs"/>
                        </a:rPr>
                        <a:t>6.9</a:t>
                      </a:r>
                    </a:p>
                  </a:txBody>
                  <a:tcPr marR="72000" anchor="b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+mn-cs"/>
                        </a:rPr>
                        <a:t>4.7</a:t>
                      </a:r>
                    </a:p>
                  </a:txBody>
                  <a:tcPr marR="72000"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+mn-cs"/>
                        </a:rPr>
                        <a:t>7.3</a:t>
                      </a:r>
                    </a:p>
                  </a:txBody>
                  <a:tcPr marR="7200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+mn-cs"/>
                        </a:rPr>
                        <a:t>5.3</a:t>
                      </a:r>
                    </a:p>
                  </a:txBody>
                  <a:tcPr marR="72000" anchor="b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+mn-cs"/>
                        </a:rPr>
                        <a:t>1.4</a:t>
                      </a:r>
                    </a:p>
                  </a:txBody>
                  <a:tcPr marR="72000"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LATAM-8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+mn-cs"/>
                        </a:rPr>
                        <a:t>20.8</a:t>
                      </a:r>
                    </a:p>
                  </a:txBody>
                  <a:tcPr marR="7200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+mn-cs"/>
                        </a:rPr>
                        <a:t>13.0</a:t>
                      </a:r>
                    </a:p>
                  </a:txBody>
                  <a:tcPr marR="72000" anchor="b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+mn-cs"/>
                        </a:rPr>
                        <a:t>10.1</a:t>
                      </a:r>
                    </a:p>
                  </a:txBody>
                  <a:tcPr marR="72000"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+mn-cs"/>
                        </a:rPr>
                        <a:t>12.7</a:t>
                      </a:r>
                    </a:p>
                  </a:txBody>
                  <a:tcPr marR="7200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+mn-cs"/>
                        </a:rPr>
                        <a:t>8.0</a:t>
                      </a:r>
                    </a:p>
                  </a:txBody>
                  <a:tcPr marR="72000" anchor="b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+mn-cs"/>
                        </a:rPr>
                        <a:t>5.2</a:t>
                      </a:r>
                    </a:p>
                  </a:txBody>
                  <a:tcPr marR="72000"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GDP </a:t>
            </a:r>
            <a:r>
              <a:rPr lang="de-DE" dirty="0" err="1" smtClean="0"/>
              <a:t>development</a:t>
            </a:r>
            <a:r>
              <a:rPr lang="de-DE" dirty="0" smtClean="0"/>
              <a:t>, 2005-2012</a:t>
            </a:r>
            <a:br>
              <a:rPr lang="de-DE" dirty="0" smtClean="0"/>
            </a:br>
            <a:r>
              <a:rPr lang="de-DE" dirty="0" smtClean="0"/>
              <a:t>2008=100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de-DE" dirty="0"/>
          </a:p>
        </p:txBody>
      </p:sp>
      <p:graphicFrame>
        <p:nvGraphicFramePr>
          <p:cNvPr id="7" name="Diagrammplatzhalter 4"/>
          <p:cNvGraphicFramePr>
            <a:graphicFrameLocks noGrp="1"/>
          </p:cNvGraphicFramePr>
          <p:nvPr>
            <p:ph idx="1"/>
          </p:nvPr>
        </p:nvGraphicFramePr>
        <p:xfrm>
          <a:off x="544513" y="2192338"/>
          <a:ext cx="7913687" cy="3916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platzhalt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</a:rPr>
              <a:t>Source: </a:t>
            </a:r>
            <a:r>
              <a:rPr lang="en-US" dirty="0" err="1" smtClean="0">
                <a:latin typeface="Arial" pitchFamily="34" charset="0"/>
              </a:rPr>
              <a:t>wiiw</a:t>
            </a:r>
            <a:r>
              <a:rPr lang="en-US" dirty="0" smtClean="0">
                <a:latin typeface="Arial" pitchFamily="34" charset="0"/>
              </a:rPr>
              <a:t> forecast and IMF World Economic Outlook, October 2010.</a:t>
            </a:r>
            <a:endParaRPr lang="de-DE" dirty="0" smtClean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654658" y="3516465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olidFill>
                  <a:srgbClr val="009E47"/>
                </a:solidFill>
              </a:rPr>
              <a:t>WB-6</a:t>
            </a:r>
            <a:endParaRPr lang="de-DE" sz="1800" dirty="0">
              <a:solidFill>
                <a:srgbClr val="009E47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960189" y="3705063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olidFill>
                  <a:srgbClr val="FFC000"/>
                </a:solidFill>
              </a:rPr>
              <a:t>CE-5</a:t>
            </a:r>
            <a:endParaRPr lang="de-DE" sz="1800" dirty="0">
              <a:solidFill>
                <a:srgbClr val="FFC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964385" y="3968779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olidFill>
                  <a:srgbClr val="002060"/>
                </a:solidFill>
              </a:rPr>
              <a:t>SEE-2</a:t>
            </a:r>
            <a:endParaRPr lang="de-DE" sz="1800" dirty="0">
              <a:solidFill>
                <a:srgbClr val="00206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598918" y="428494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olidFill>
                  <a:schemeClr val="accent5">
                    <a:lumMod val="75000"/>
                  </a:schemeClr>
                </a:solidFill>
              </a:rPr>
              <a:t>B-3</a:t>
            </a:r>
            <a:endParaRPr lang="de-DE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972724" y="4070602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olidFill>
                  <a:srgbClr val="00B0F0"/>
                </a:solidFill>
              </a:rPr>
              <a:t>EU-COH</a:t>
            </a:r>
            <a:endParaRPr lang="de-DE" sz="1800" dirty="0">
              <a:solidFill>
                <a:srgbClr val="00B0F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972724" y="3105402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olidFill>
                  <a:schemeClr val="accent2"/>
                </a:solidFill>
              </a:rPr>
              <a:t>LATAM-8</a:t>
            </a:r>
            <a:endParaRPr lang="de-DE" sz="1800" dirty="0">
              <a:solidFill>
                <a:schemeClr val="accent2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979074" y="2870452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olidFill>
                  <a:srgbClr val="9933FF"/>
                </a:solidFill>
              </a:rPr>
              <a:t>ASIA-6</a:t>
            </a:r>
            <a:endParaRPr lang="de-DE" sz="1800" dirty="0">
              <a:solidFill>
                <a:srgbClr val="9933FF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966374" y="3321302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olidFill>
                  <a:schemeClr val="bg1">
                    <a:lumMod val="50000"/>
                  </a:schemeClr>
                </a:solidFill>
              </a:rPr>
              <a:t>TR</a:t>
            </a:r>
            <a:endParaRPr lang="de-DE"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GDP </a:t>
            </a:r>
            <a:r>
              <a:rPr lang="de-DE" dirty="0" err="1" smtClean="0"/>
              <a:t>development</a:t>
            </a:r>
            <a:r>
              <a:rPr lang="de-DE" dirty="0" smtClean="0"/>
              <a:t>, 2005-2012</a:t>
            </a:r>
            <a:br>
              <a:rPr lang="de-DE" dirty="0" smtClean="0"/>
            </a:br>
            <a:r>
              <a:rPr lang="de-DE" dirty="0" smtClean="0"/>
              <a:t>2008=100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de-DE" dirty="0"/>
          </a:p>
        </p:txBody>
      </p:sp>
      <p:graphicFrame>
        <p:nvGraphicFramePr>
          <p:cNvPr id="7" name="Diagrammplatzhalter 4"/>
          <p:cNvGraphicFramePr>
            <a:graphicFrameLocks noGrp="1"/>
          </p:cNvGraphicFramePr>
          <p:nvPr>
            <p:ph idx="1"/>
          </p:nvPr>
        </p:nvGraphicFramePr>
        <p:xfrm>
          <a:off x="544513" y="2192338"/>
          <a:ext cx="7913687" cy="3916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platzhalt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</a:rPr>
              <a:t>Source: </a:t>
            </a:r>
            <a:r>
              <a:rPr lang="en-US" dirty="0" err="1" smtClean="0">
                <a:latin typeface="Arial" pitchFamily="34" charset="0"/>
              </a:rPr>
              <a:t>wiiw</a:t>
            </a:r>
            <a:r>
              <a:rPr lang="en-US" dirty="0" smtClean="0">
                <a:latin typeface="Arial" pitchFamily="34" charset="0"/>
              </a:rPr>
              <a:t> forecast and IMF World Economic Outlook, October 2010.</a:t>
            </a:r>
            <a:endParaRPr lang="de-DE" dirty="0" smtClean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654658" y="3516465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olidFill>
                  <a:srgbClr val="009E47"/>
                </a:solidFill>
              </a:rPr>
              <a:t>WB-6</a:t>
            </a:r>
            <a:endParaRPr lang="de-DE" sz="1800" dirty="0">
              <a:solidFill>
                <a:srgbClr val="009E47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960189" y="3705063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olidFill>
                  <a:srgbClr val="FFC000"/>
                </a:solidFill>
              </a:rPr>
              <a:t>CE-5</a:t>
            </a:r>
            <a:endParaRPr lang="de-DE" sz="1800" dirty="0">
              <a:solidFill>
                <a:srgbClr val="FFC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964385" y="3968779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olidFill>
                  <a:srgbClr val="002060"/>
                </a:solidFill>
              </a:rPr>
              <a:t>SEE-2</a:t>
            </a:r>
            <a:endParaRPr lang="de-DE" sz="1800" dirty="0">
              <a:solidFill>
                <a:srgbClr val="00206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598918" y="428494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olidFill>
                  <a:schemeClr val="accent5">
                    <a:lumMod val="75000"/>
                  </a:schemeClr>
                </a:solidFill>
              </a:rPr>
              <a:t>B-3</a:t>
            </a:r>
            <a:endParaRPr lang="de-DE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972724" y="4070602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olidFill>
                  <a:srgbClr val="00B0F0"/>
                </a:solidFill>
              </a:rPr>
              <a:t>EU-COH</a:t>
            </a:r>
            <a:endParaRPr lang="de-DE" sz="1800" dirty="0">
              <a:solidFill>
                <a:srgbClr val="00B0F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972724" y="3105402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olidFill>
                  <a:schemeClr val="accent2"/>
                </a:solidFill>
              </a:rPr>
              <a:t>LATAM-8</a:t>
            </a:r>
            <a:endParaRPr lang="de-DE" sz="1800" dirty="0">
              <a:solidFill>
                <a:schemeClr val="accent2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979074" y="2870452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olidFill>
                  <a:srgbClr val="9933FF"/>
                </a:solidFill>
              </a:rPr>
              <a:t>ASIA-6</a:t>
            </a:r>
            <a:endParaRPr lang="de-DE" sz="1800" dirty="0">
              <a:solidFill>
                <a:srgbClr val="9933FF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966374" y="3321302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olidFill>
                  <a:schemeClr val="bg1">
                    <a:lumMod val="50000"/>
                  </a:schemeClr>
                </a:solidFill>
              </a:rPr>
              <a:t>TR</a:t>
            </a:r>
            <a:endParaRPr lang="de-DE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126828" y="300526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olidFill>
                  <a:srgbClr val="92D050"/>
                </a:solidFill>
              </a:rPr>
              <a:t>MENA-6</a:t>
            </a:r>
            <a:endParaRPr lang="de-DE" sz="18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Summarizing the crisis impact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Stronger impact of the crisis on European EMEs than on other EMEs (level and – medium-term – trend effect)</a:t>
            </a:r>
          </a:p>
          <a:p>
            <a:r>
              <a:rPr lang="en-GB" sz="2000" dirty="0" smtClean="0"/>
              <a:t>Countries with high current account deficits and high credit growth prior to the crisis have stronger downturn</a:t>
            </a:r>
          </a:p>
          <a:p>
            <a:r>
              <a:rPr lang="en-GB" sz="2000" dirty="0" smtClean="0"/>
              <a:t>Significant differences between ‘fixers’ and ‘floaters’ amongst European EMEs</a:t>
            </a:r>
          </a:p>
          <a:p>
            <a:r>
              <a:rPr lang="en-GB" sz="2000" dirty="0" smtClean="0"/>
              <a:t>Substantial pro-cyclical contraction of real government spending in European EMEs during the downturn</a:t>
            </a:r>
            <a:endParaRPr lang="en-GB" sz="20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8638" y="1181099"/>
            <a:ext cx="7981378" cy="766763"/>
          </a:xfrm>
        </p:spPr>
        <p:txBody>
          <a:bodyPr/>
          <a:lstStyle/>
          <a:p>
            <a:pPr algn="ctr"/>
            <a:r>
              <a:rPr lang="en-US" sz="2800" dirty="0" smtClean="0"/>
              <a:t>The aftermath of the crisis:</a:t>
            </a:r>
            <a:br>
              <a:rPr lang="en-US" sz="2800" dirty="0" smtClean="0"/>
            </a:br>
            <a:endParaRPr lang="en-GB" sz="2800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>
              <a:buNone/>
            </a:pPr>
            <a:r>
              <a:rPr lang="en-US" dirty="0" smtClean="0"/>
              <a:t>	- Recovery patterns</a:t>
            </a:r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Socialisation</a:t>
            </a:r>
            <a:r>
              <a:rPr lang="en-US" dirty="0" smtClean="0"/>
              <a:t> of private debt (internal vs. external)</a:t>
            </a:r>
            <a:endParaRPr lang="de-DE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8638" y="368301"/>
            <a:ext cx="7981378" cy="1028700"/>
          </a:xfrm>
        </p:spPr>
        <p:txBody>
          <a:bodyPr/>
          <a:lstStyle/>
          <a:p>
            <a:pPr algn="ctr"/>
            <a:r>
              <a:rPr lang="en-GB" sz="2800" dirty="0" smtClean="0"/>
              <a:t>Where are we at the moment? Is there a policy master-plan?</a:t>
            </a:r>
            <a:br>
              <a:rPr lang="en-GB" sz="2800" dirty="0" smtClean="0"/>
            </a:br>
            <a:endParaRPr lang="de-DE" sz="28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4513" y="1498600"/>
            <a:ext cx="7913687" cy="4780280"/>
          </a:xfrm>
        </p:spPr>
        <p:txBody>
          <a:bodyPr/>
          <a:lstStyle/>
          <a:p>
            <a:pPr>
              <a:defRPr/>
            </a:pPr>
            <a:r>
              <a:rPr lang="en-GB" sz="1800" b="1" dirty="0" smtClean="0"/>
              <a:t>Exclusive focus on fiscal consolidation</a:t>
            </a:r>
            <a:r>
              <a:rPr lang="en-GB" sz="1800" dirty="0" smtClean="0"/>
              <a:t>: Germany sees this as a pre-condition for any move towards joint action/mutualisation on the debt problem and widening ECB’s mandate – focus to bring long-term public debt ratios down (constitutional amendments; tightening of fiscal control)</a:t>
            </a:r>
          </a:p>
          <a:p>
            <a:pPr>
              <a:defRPr/>
            </a:pPr>
            <a:r>
              <a:rPr lang="en-GB" sz="1800" b="1" dirty="0" smtClean="0"/>
              <a:t>Recapitalisation of banks</a:t>
            </a:r>
            <a:r>
              <a:rPr lang="en-GB" sz="1800" dirty="0" smtClean="0"/>
              <a:t> asked for, but happens through shrinkage of balance sheets – credit crunch</a:t>
            </a:r>
          </a:p>
          <a:p>
            <a:pPr>
              <a:defRPr/>
            </a:pPr>
            <a:r>
              <a:rPr lang="en-GB" sz="1800" dirty="0" smtClean="0"/>
              <a:t>Some moves towards EU-wide regulatory and supervisory bodies; but lacking teeth so far; in the short-run more </a:t>
            </a:r>
            <a:r>
              <a:rPr lang="en-GB" sz="1800" b="1" dirty="0" smtClean="0"/>
              <a:t>national segmentation of banking</a:t>
            </a:r>
          </a:p>
          <a:p>
            <a:pPr>
              <a:defRPr/>
            </a:pPr>
            <a:r>
              <a:rPr lang="en-GB" sz="1800" dirty="0" smtClean="0"/>
              <a:t>Measures to </a:t>
            </a:r>
            <a:r>
              <a:rPr lang="en-GB" sz="1800" b="1" dirty="0" smtClean="0"/>
              <a:t>monitor development of competitiveness</a:t>
            </a:r>
            <a:r>
              <a:rPr lang="en-GB" sz="1800" dirty="0" smtClean="0"/>
              <a:t> in the future; details to be worked out; unlikely to be very effective </a:t>
            </a:r>
          </a:p>
          <a:p>
            <a:pPr>
              <a:defRPr/>
            </a:pPr>
            <a:r>
              <a:rPr lang="en-GB" sz="1800" dirty="0" smtClean="0"/>
              <a:t> </a:t>
            </a:r>
            <a:r>
              <a:rPr lang="en-GB" sz="1800" b="1" dirty="0" smtClean="0"/>
              <a:t>No growth strategy</a:t>
            </a:r>
            <a:r>
              <a:rPr lang="en-GB" sz="1800" dirty="0" smtClean="0"/>
              <a:t>, except lip-service to change revenue and expenditure structures in ‘growth enhancing’ manner; plus liberalisation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GB" sz="2800" dirty="0" smtClean="0">
                <a:latin typeface="Arial" pitchFamily="34" charset="0"/>
              </a:rPr>
              <a:t>Crucial question: output prospects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587646" y="2097448"/>
            <a:ext cx="3923970" cy="3915854"/>
          </a:xfrm>
        </p:spPr>
        <p:txBody>
          <a:bodyPr/>
          <a:lstStyle/>
          <a:p>
            <a:pPr>
              <a:buNone/>
            </a:pPr>
            <a:r>
              <a:rPr lang="en-GB" sz="1600" dirty="0" smtClean="0">
                <a:latin typeface="Arial" pitchFamily="34" charset="0"/>
              </a:rPr>
              <a:t>Three options:</a:t>
            </a:r>
            <a:endParaRPr lang="en-GB" sz="1600" dirty="0" smtClean="0">
              <a:solidFill>
                <a:schemeClr val="tx1"/>
              </a:solidFill>
              <a:latin typeface="Arial" pitchFamily="34" charset="0"/>
            </a:endParaRPr>
          </a:p>
          <a:p>
            <a:pPr>
              <a:buClrTx/>
              <a:buAutoNum type="arabicPeriod"/>
            </a:pPr>
            <a:r>
              <a:rPr lang="en-GB" sz="1600" dirty="0" smtClean="0">
                <a:solidFill>
                  <a:schemeClr val="tx1"/>
                </a:solidFill>
                <a:latin typeface="Arial" pitchFamily="34" charset="0"/>
              </a:rPr>
              <a:t>downturn is </a:t>
            </a:r>
            <a:r>
              <a:rPr lang="en-GB" sz="1600" b="1" i="1" dirty="0" smtClean="0">
                <a:solidFill>
                  <a:schemeClr val="tx1"/>
                </a:solidFill>
                <a:latin typeface="Arial" pitchFamily="34" charset="0"/>
              </a:rPr>
              <a:t>purely</a:t>
            </a:r>
            <a:r>
              <a:rPr lang="en-GB" sz="1600" i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GB" sz="1600" b="1" i="1" dirty="0" smtClean="0">
                <a:solidFill>
                  <a:schemeClr val="tx1"/>
                </a:solidFill>
                <a:latin typeface="Arial" pitchFamily="34" charset="0"/>
              </a:rPr>
              <a:t>cyclical</a:t>
            </a:r>
            <a:r>
              <a:rPr lang="en-GB" sz="1600" i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GB" sz="1600" dirty="0" smtClean="0">
                <a:solidFill>
                  <a:schemeClr val="tx1"/>
                </a:solidFill>
                <a:latin typeface="Arial" pitchFamily="34" charset="0"/>
              </a:rPr>
              <a:t>and GDP will return to the pre-crisis </a:t>
            </a:r>
            <a:r>
              <a:rPr lang="en-GB" sz="1600" dirty="0" err="1" smtClean="0">
                <a:solidFill>
                  <a:schemeClr val="tx1"/>
                </a:solidFill>
                <a:latin typeface="Arial" pitchFamily="34" charset="0"/>
              </a:rPr>
              <a:t>trendline</a:t>
            </a:r>
            <a:endParaRPr lang="en-GB" sz="1600" dirty="0" smtClean="0">
              <a:solidFill>
                <a:schemeClr val="tx1"/>
              </a:solidFill>
              <a:latin typeface="Arial" pitchFamily="34" charset="0"/>
            </a:endParaRPr>
          </a:p>
          <a:p>
            <a:pPr>
              <a:buClrTx/>
              <a:buAutoNum type="arabicPeriod"/>
            </a:pPr>
            <a:r>
              <a:rPr lang="en-GB" sz="1600" dirty="0" smtClean="0">
                <a:solidFill>
                  <a:schemeClr val="tx1"/>
                </a:solidFill>
                <a:latin typeface="Arial" pitchFamily="34" charset="0"/>
              </a:rPr>
              <a:t>part of the downturn is permanent, but the potential </a:t>
            </a:r>
            <a:r>
              <a:rPr lang="en-GB" sz="1600" b="1" i="1" dirty="0" smtClean="0">
                <a:solidFill>
                  <a:schemeClr val="tx1"/>
                </a:solidFill>
                <a:latin typeface="Arial" pitchFamily="34" charset="0"/>
              </a:rPr>
              <a:t>growth</a:t>
            </a:r>
            <a:r>
              <a:rPr lang="en-GB" sz="1600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GB" sz="1600" b="1" i="1" dirty="0" smtClean="0">
                <a:solidFill>
                  <a:schemeClr val="tx1"/>
                </a:solidFill>
                <a:latin typeface="Arial" pitchFamily="34" charset="0"/>
              </a:rPr>
              <a:t>rate</a:t>
            </a:r>
            <a:r>
              <a:rPr lang="en-GB" sz="1600" dirty="0" smtClean="0">
                <a:solidFill>
                  <a:schemeClr val="tx1"/>
                </a:solidFill>
                <a:latin typeface="Arial" pitchFamily="34" charset="0"/>
              </a:rPr>
              <a:t> is unaffected</a:t>
            </a:r>
          </a:p>
          <a:p>
            <a:pPr>
              <a:buClrTx/>
              <a:buFont typeface="+mj-lt"/>
              <a:buAutoNum type="arabicPeriod"/>
            </a:pPr>
            <a:r>
              <a:rPr lang="en-GB" sz="1600" dirty="0" smtClean="0">
                <a:solidFill>
                  <a:schemeClr val="tx1"/>
                </a:solidFill>
                <a:latin typeface="Arial" pitchFamily="34" charset="0"/>
              </a:rPr>
              <a:t>part of the downturn is permanent and the potential growth rate is also reduced</a:t>
            </a:r>
            <a:endParaRPr lang="hu-HU" sz="1600" dirty="0" smtClean="0">
              <a:solidFill>
                <a:schemeClr val="tx1"/>
              </a:solidFill>
              <a:latin typeface="Arial" pitchFamily="34" charset="0"/>
            </a:endParaRPr>
          </a:p>
          <a:p>
            <a:pPr>
              <a:buClrTx/>
              <a:buNone/>
            </a:pPr>
            <a:r>
              <a:rPr lang="en-GB" sz="1600" dirty="0" smtClean="0">
                <a:solidFill>
                  <a:schemeClr val="tx1"/>
                </a:solidFill>
                <a:latin typeface="Arial" pitchFamily="34" charset="0"/>
                <a:sym typeface="Symbol" pitchFamily="18" charset="2"/>
              </a:rPr>
              <a:t> 1 may characterize Asia, CESEE will likely follow 2 or 3</a:t>
            </a:r>
          </a:p>
          <a:p>
            <a:pPr>
              <a:lnSpc>
                <a:spcPct val="80000"/>
              </a:lnSpc>
            </a:pPr>
            <a:endParaRPr lang="en-GB" dirty="0" smtClean="0">
              <a:latin typeface="Arial" pitchFamily="34" charset="0"/>
            </a:endParaRPr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9865" y="1322901"/>
            <a:ext cx="4353584" cy="5034768"/>
          </a:xfrm>
          <a:prstGeom prst="rect">
            <a:avLst/>
          </a:prstGeom>
          <a:solidFill>
            <a:prstClr val="white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GDP </a:t>
            </a:r>
            <a:r>
              <a:rPr lang="de-DE" dirty="0" err="1" smtClean="0"/>
              <a:t>development</a:t>
            </a:r>
            <a:r>
              <a:rPr lang="de-DE" dirty="0" smtClean="0"/>
              <a:t>, 2005-2012</a:t>
            </a:r>
            <a:br>
              <a:rPr lang="de-DE" dirty="0" smtClean="0"/>
            </a:br>
            <a:r>
              <a:rPr lang="de-DE" dirty="0" smtClean="0"/>
              <a:t>2008=100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de-DE" dirty="0"/>
          </a:p>
        </p:txBody>
      </p:sp>
      <p:graphicFrame>
        <p:nvGraphicFramePr>
          <p:cNvPr id="7" name="Diagrammplatzhalter 4"/>
          <p:cNvGraphicFramePr>
            <a:graphicFrameLocks noGrp="1"/>
          </p:cNvGraphicFramePr>
          <p:nvPr>
            <p:ph idx="1"/>
          </p:nvPr>
        </p:nvGraphicFramePr>
        <p:xfrm>
          <a:off x="544513" y="2192338"/>
          <a:ext cx="7913687" cy="3916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platzhalt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</a:rPr>
              <a:t>Source: </a:t>
            </a:r>
            <a:r>
              <a:rPr lang="en-US" dirty="0" err="1" smtClean="0">
                <a:latin typeface="Arial" pitchFamily="34" charset="0"/>
              </a:rPr>
              <a:t>wiiw</a:t>
            </a:r>
            <a:r>
              <a:rPr lang="en-US" dirty="0" smtClean="0">
                <a:latin typeface="Arial" pitchFamily="34" charset="0"/>
              </a:rPr>
              <a:t> forecast and IMF World Economic Outlook, October 2010.</a:t>
            </a:r>
            <a:endParaRPr lang="de-DE" dirty="0" smtClean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654658" y="3516465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olidFill>
                  <a:srgbClr val="009E47"/>
                </a:solidFill>
              </a:rPr>
              <a:t>WB-6</a:t>
            </a:r>
            <a:endParaRPr lang="de-DE" sz="1800" dirty="0">
              <a:solidFill>
                <a:srgbClr val="009E47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960189" y="3705063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olidFill>
                  <a:srgbClr val="FFC000"/>
                </a:solidFill>
              </a:rPr>
              <a:t>CE-5</a:t>
            </a:r>
            <a:endParaRPr lang="de-DE" sz="1800" dirty="0">
              <a:solidFill>
                <a:srgbClr val="FFC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964385" y="3968779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olidFill>
                  <a:srgbClr val="002060"/>
                </a:solidFill>
              </a:rPr>
              <a:t>SEE-2</a:t>
            </a:r>
            <a:endParaRPr lang="de-DE" sz="1800" dirty="0">
              <a:solidFill>
                <a:srgbClr val="00206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598918" y="428494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olidFill>
                  <a:schemeClr val="accent5">
                    <a:lumMod val="75000"/>
                  </a:schemeClr>
                </a:solidFill>
              </a:rPr>
              <a:t>B-3</a:t>
            </a:r>
            <a:endParaRPr lang="de-DE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972724" y="4070602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olidFill>
                  <a:srgbClr val="00B0F0"/>
                </a:solidFill>
              </a:rPr>
              <a:t>EU-COH</a:t>
            </a:r>
            <a:endParaRPr lang="de-DE" sz="1800" dirty="0">
              <a:solidFill>
                <a:srgbClr val="00B0F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972724" y="3105402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olidFill>
                  <a:schemeClr val="accent2"/>
                </a:solidFill>
              </a:rPr>
              <a:t>LATAM-8</a:t>
            </a:r>
            <a:endParaRPr lang="de-DE" sz="1800" dirty="0">
              <a:solidFill>
                <a:schemeClr val="accent2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979074" y="2870452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olidFill>
                  <a:srgbClr val="9933FF"/>
                </a:solidFill>
              </a:rPr>
              <a:t>ASIA-6</a:t>
            </a:r>
            <a:endParaRPr lang="de-DE" sz="1800" dirty="0">
              <a:solidFill>
                <a:srgbClr val="9933FF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966374" y="3321302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olidFill>
                  <a:schemeClr val="bg1">
                    <a:lumMod val="50000"/>
                  </a:schemeClr>
                </a:solidFill>
              </a:rPr>
              <a:t>TR</a:t>
            </a:r>
            <a:endParaRPr lang="de-DE"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Arial" pitchFamily="34" charset="0"/>
              </a:rPr>
              <a:t>General government gross debt</a:t>
            </a:r>
            <a:r>
              <a:rPr lang="en-US" sz="2400" dirty="0" smtClean="0">
                <a:latin typeface="Arial" pitchFamily="34" charset="0"/>
              </a:rPr>
              <a:t> </a:t>
            </a:r>
            <a:br>
              <a:rPr lang="en-US" sz="2400" dirty="0" smtClean="0">
                <a:latin typeface="Arial" pitchFamily="34" charset="0"/>
              </a:rPr>
            </a:br>
            <a:r>
              <a:rPr lang="en-US" sz="2400" dirty="0" smtClean="0">
                <a:latin typeface="Arial" pitchFamily="34" charset="0"/>
              </a:rPr>
              <a:t>(% of GDP), 1995-2010 </a:t>
            </a:r>
          </a:p>
        </p:txBody>
      </p:sp>
      <p:pic>
        <p:nvPicPr>
          <p:cNvPr id="66563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191" y="1828786"/>
            <a:ext cx="4774567" cy="4453201"/>
          </a:xfrm>
          <a:noFill/>
        </p:spPr>
      </p:pic>
      <p:sp>
        <p:nvSpPr>
          <p:cNvPr id="4" name="Inhaltsplatzhalt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de-DE" i="1" dirty="0" smtClean="0"/>
              <a:t>Source:  </a:t>
            </a:r>
            <a:r>
              <a:rPr lang="de-DE" dirty="0" smtClean="0"/>
              <a:t>IMF World </a:t>
            </a:r>
            <a:r>
              <a:rPr lang="de-DE" dirty="0" err="1" smtClean="0"/>
              <a:t>Economic</a:t>
            </a:r>
            <a:r>
              <a:rPr lang="de-DE" dirty="0" smtClean="0"/>
              <a:t> Outlook.</a:t>
            </a:r>
            <a:endParaRPr lang="de-DE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528638" y="804863"/>
            <a:ext cx="7908226" cy="837409"/>
          </a:xfrm>
          <a:noFill/>
        </p:spPr>
        <p:txBody>
          <a:bodyPr>
            <a:spAutoFit/>
          </a:bodyPr>
          <a:lstStyle/>
          <a:p>
            <a:r>
              <a:rPr lang="en-GB" dirty="0" smtClean="0"/>
              <a:t>Unemployment at high levels</a:t>
            </a:r>
            <a:br>
              <a:rPr lang="en-GB" dirty="0" smtClean="0"/>
            </a:br>
            <a:r>
              <a:rPr lang="en-GB" sz="1800" dirty="0" smtClean="0"/>
              <a:t>registered unemployment rates in %</a:t>
            </a:r>
          </a:p>
        </p:txBody>
      </p:sp>
      <p:graphicFrame>
        <p:nvGraphicFramePr>
          <p:cNvPr id="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603890" y="2227964"/>
          <a:ext cx="7913687" cy="3916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Inhaltsplatzhalter 7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de-DE" i="1" dirty="0" smtClean="0">
                <a:solidFill>
                  <a:schemeClr val="tx1"/>
                </a:solidFill>
              </a:rPr>
              <a:t>Source: </a:t>
            </a:r>
            <a:r>
              <a:rPr lang="de-DE" dirty="0" smtClean="0">
                <a:solidFill>
                  <a:schemeClr val="tx1"/>
                </a:solidFill>
              </a:rPr>
              <a:t>wiiw </a:t>
            </a:r>
            <a:r>
              <a:rPr lang="de-DE" dirty="0" err="1" smtClean="0">
                <a:solidFill>
                  <a:schemeClr val="tx1"/>
                </a:solidFill>
              </a:rPr>
              <a:t>Monthly</a:t>
            </a:r>
            <a:r>
              <a:rPr lang="de-DE" dirty="0" smtClean="0">
                <a:solidFill>
                  <a:schemeClr val="tx1"/>
                </a:solidFill>
              </a:rPr>
              <a:t> Database.</a:t>
            </a:r>
          </a:p>
        </p:txBody>
      </p:sp>
      <p:sp>
        <p:nvSpPr>
          <p:cNvPr id="7" name="Textfeld 1"/>
          <p:cNvSpPr txBox="1"/>
          <p:nvPr/>
        </p:nvSpPr>
        <p:spPr>
          <a:xfrm>
            <a:off x="7539052" y="3105150"/>
            <a:ext cx="1242639" cy="4953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b="1" dirty="0" err="1" smtClean="0">
                <a:solidFill>
                  <a:schemeClr val="tx1"/>
                </a:solidFill>
              </a:rPr>
              <a:t>Latvia</a:t>
            </a:r>
            <a:endParaRPr lang="de-DE" sz="1800" b="1" dirty="0" smtClean="0">
              <a:solidFill>
                <a:schemeClr val="tx1"/>
              </a:solidFill>
            </a:endParaRPr>
          </a:p>
          <a:p>
            <a:r>
              <a:rPr lang="de-DE" sz="1800" b="1" dirty="0" err="1" smtClean="0">
                <a:solidFill>
                  <a:schemeClr val="tx1"/>
                </a:solidFill>
              </a:rPr>
              <a:t>Lithuania</a:t>
            </a:r>
            <a:endParaRPr lang="de-DE" sz="1800" b="1" dirty="0">
              <a:solidFill>
                <a:schemeClr val="tx1"/>
              </a:solidFill>
            </a:endParaRPr>
          </a:p>
        </p:txBody>
      </p:sp>
      <p:sp>
        <p:nvSpPr>
          <p:cNvPr id="9" name="Textfeld 1"/>
          <p:cNvSpPr txBox="1"/>
          <p:nvPr/>
        </p:nvSpPr>
        <p:spPr>
          <a:xfrm>
            <a:off x="7586677" y="4953000"/>
            <a:ext cx="2385998" cy="4953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b="1" dirty="0" smtClean="0">
                <a:solidFill>
                  <a:schemeClr val="tx1"/>
                </a:solidFill>
              </a:rPr>
              <a:t>Romania</a:t>
            </a:r>
            <a:endParaRPr lang="de-DE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528638" y="571501"/>
            <a:ext cx="7981378" cy="660400"/>
          </a:xfrm>
        </p:spPr>
        <p:txBody>
          <a:bodyPr/>
          <a:lstStyle/>
          <a:p>
            <a:r>
              <a:rPr lang="en-GB" dirty="0" smtClean="0"/>
              <a:t>Summary: Specific features of European EMEs</a:t>
            </a:r>
            <a:endParaRPr lang="en-GB" dirty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544513" y="1244600"/>
            <a:ext cx="7913687" cy="5034280"/>
          </a:xfrm>
        </p:spPr>
        <p:txBody>
          <a:bodyPr/>
          <a:lstStyle/>
          <a:p>
            <a:pPr marL="361950" indent="-361950">
              <a:spcBef>
                <a:spcPts val="1200"/>
              </a:spcBef>
              <a:tabLst>
                <a:tab pos="361950" algn="l"/>
              </a:tabLst>
            </a:pPr>
            <a:r>
              <a:rPr lang="en-GB" sz="2000" dirty="0" smtClean="0">
                <a:latin typeface="Arial" pitchFamily="34" charset="0"/>
              </a:rPr>
              <a:t>Opening of the capital account: a rule of the game in the EU; deep financial integration</a:t>
            </a:r>
          </a:p>
          <a:p>
            <a:pPr marL="361950" indent="-361950">
              <a:spcBef>
                <a:spcPts val="1200"/>
              </a:spcBef>
              <a:tabLst>
                <a:tab pos="361950" algn="l"/>
              </a:tabLst>
            </a:pPr>
            <a:r>
              <a:rPr lang="en-GB" sz="2000" dirty="0" smtClean="0">
                <a:latin typeface="Arial" pitchFamily="34" charset="0"/>
              </a:rPr>
              <a:t>Reliance on massive imports of capital; only 4 CESEE-countries could avoid skyrocketing external (private) debt </a:t>
            </a:r>
          </a:p>
          <a:p>
            <a:pPr marL="361950" indent="-361950">
              <a:spcBef>
                <a:spcPts val="1200"/>
              </a:spcBef>
              <a:tabLst>
                <a:tab pos="361950" algn="l"/>
              </a:tabLst>
            </a:pPr>
            <a:r>
              <a:rPr lang="en-GB" sz="2000" dirty="0" smtClean="0">
                <a:latin typeface="Arial" pitchFamily="34" charset="0"/>
              </a:rPr>
              <a:t>Bank credit: the overwhelming source of external funding</a:t>
            </a:r>
          </a:p>
          <a:p>
            <a:pPr marL="361950" indent="-361950">
              <a:spcBef>
                <a:spcPts val="1200"/>
              </a:spcBef>
              <a:tabLst>
                <a:tab pos="361950" algn="l"/>
              </a:tabLst>
            </a:pPr>
            <a:r>
              <a:rPr lang="en-GB" sz="2000" dirty="0" smtClean="0">
                <a:latin typeface="Arial" pitchFamily="34" charset="0"/>
              </a:rPr>
              <a:t>Financial integration: major channel for transmitting shocks (EU-</a:t>
            </a:r>
            <a:r>
              <a:rPr lang="en-GB" sz="2000" dirty="0" err="1" smtClean="0">
                <a:latin typeface="Arial" pitchFamily="34" charset="0"/>
              </a:rPr>
              <a:t>Coh</a:t>
            </a:r>
            <a:r>
              <a:rPr lang="en-GB" sz="2000" dirty="0" smtClean="0">
                <a:latin typeface="Arial" pitchFamily="34" charset="0"/>
              </a:rPr>
              <a:t>, B-SEE regions hit hardest by the crisis)</a:t>
            </a:r>
          </a:p>
          <a:p>
            <a:pPr marL="361950" indent="-361950">
              <a:spcBef>
                <a:spcPts val="1200"/>
              </a:spcBef>
              <a:tabLst>
                <a:tab pos="361950" algn="l"/>
              </a:tabLst>
            </a:pPr>
            <a:r>
              <a:rPr lang="en-GB" sz="2000" dirty="0" smtClean="0">
                <a:latin typeface="Arial" pitchFamily="34" charset="0"/>
              </a:rPr>
              <a:t>In general no meltdown of financial systems in CESEE (advantage of the presence of foreign banks? Implies also less socialization of private debt in CESEE – i.e. lower public debt effects); difference to EU-</a:t>
            </a:r>
            <a:r>
              <a:rPr lang="en-GB" sz="2000" dirty="0" err="1" smtClean="0">
                <a:latin typeface="Arial" pitchFamily="34" charset="0"/>
              </a:rPr>
              <a:t>Coh</a:t>
            </a:r>
            <a:r>
              <a:rPr lang="en-GB" sz="2000" dirty="0" smtClean="0">
                <a:latin typeface="Arial" pitchFamily="34" charset="0"/>
              </a:rPr>
              <a:t> in which there was massive nationalisation of private sector debt</a:t>
            </a:r>
          </a:p>
          <a:p>
            <a:pPr marL="361950" indent="-361950">
              <a:spcBef>
                <a:spcPts val="1200"/>
              </a:spcBef>
              <a:buNone/>
              <a:tabLst>
                <a:tab pos="361950" algn="l"/>
              </a:tabLst>
            </a:pPr>
            <a:endParaRPr lang="en-GB" sz="2000" dirty="0" smtClean="0">
              <a:latin typeface="Arial" pitchFamily="34" charset="0"/>
            </a:endParaRPr>
          </a:p>
          <a:p>
            <a:endParaRPr lang="en-GB" dirty="0" smtClean="0">
              <a:latin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528638" y="965199"/>
            <a:ext cx="7981378" cy="982663"/>
          </a:xfrm>
        </p:spPr>
        <p:txBody>
          <a:bodyPr/>
          <a:lstStyle/>
          <a:p>
            <a:r>
              <a:rPr lang="en-GB" dirty="0" smtClean="0"/>
              <a:t>The outlook on recovery after the crisis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544513" y="1879600"/>
            <a:ext cx="7913687" cy="4399280"/>
          </a:xfrm>
        </p:spPr>
        <p:txBody>
          <a:bodyPr/>
          <a:lstStyle/>
          <a:p>
            <a:r>
              <a:rPr lang="en-GB" sz="2000" dirty="0" smtClean="0"/>
              <a:t>Which pattern of recovery after the crisis? European EMEs show level and trend effect of crisis impact</a:t>
            </a:r>
          </a:p>
          <a:p>
            <a:r>
              <a:rPr lang="en-GB" sz="2000" dirty="0" smtClean="0"/>
              <a:t>Fiscal policy: less room for manoeuvre because of reduced growth expectations and higher interest rates; in EU-</a:t>
            </a:r>
            <a:r>
              <a:rPr lang="en-GB" sz="2000" dirty="0" err="1" smtClean="0"/>
              <a:t>Coh</a:t>
            </a:r>
            <a:r>
              <a:rPr lang="en-GB" sz="2000" dirty="0" smtClean="0"/>
              <a:t> socialisation of private debt; full blown sovereign debt crisis</a:t>
            </a:r>
          </a:p>
          <a:p>
            <a:r>
              <a:rPr lang="en-GB" sz="2000" dirty="0" smtClean="0"/>
              <a:t>Household deleveraging process and fragile banks (lasting credit constraint); some countries banking system on the brink</a:t>
            </a:r>
          </a:p>
          <a:p>
            <a:r>
              <a:rPr lang="en-GB" sz="2000" dirty="0" smtClean="0"/>
              <a:t>Capital flows to European vs. non-European EMEs: pattern reversed from before the crisis; depending on built-up debt positions and (revised) growth expectations</a:t>
            </a:r>
            <a:endParaRPr lang="en-GB" sz="20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528638" y="571500"/>
            <a:ext cx="7981378" cy="673100"/>
          </a:xfrm>
        </p:spPr>
        <p:txBody>
          <a:bodyPr/>
          <a:lstStyle/>
          <a:p>
            <a:pPr algn="ctr"/>
            <a:r>
              <a:rPr lang="en-GB" b="1" dirty="0" smtClean="0"/>
              <a:t>Policy space in different environments:</a:t>
            </a:r>
            <a:endParaRPr lang="en-GB" b="1" dirty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544513" y="1143000"/>
            <a:ext cx="7913687" cy="5135880"/>
          </a:xfrm>
        </p:spPr>
        <p:txBody>
          <a:bodyPr/>
          <a:lstStyle/>
          <a:p>
            <a:pPr marL="381000" indent="-381000">
              <a:spcBef>
                <a:spcPts val="600"/>
              </a:spcBef>
            </a:pPr>
            <a:r>
              <a:rPr lang="en-GB" sz="2000" dirty="0" smtClean="0">
                <a:solidFill>
                  <a:srgbClr val="FF0000"/>
                </a:solidFill>
                <a:latin typeface="Arial" pitchFamily="34" charset="0"/>
              </a:rPr>
              <a:t>Specific policy environment for European EMEs:</a:t>
            </a:r>
          </a:p>
          <a:p>
            <a:pPr marL="381000" indent="-381000">
              <a:spcBef>
                <a:spcPts val="600"/>
              </a:spcBef>
              <a:buNone/>
            </a:pPr>
            <a:r>
              <a:rPr lang="en-GB" sz="2000" dirty="0" smtClean="0">
                <a:latin typeface="Arial" pitchFamily="34" charset="0"/>
              </a:rPr>
              <a:t>	</a:t>
            </a:r>
            <a:r>
              <a:rPr lang="en-GB" sz="1600" b="1" dirty="0" smtClean="0">
                <a:latin typeface="Arial" pitchFamily="34" charset="0"/>
              </a:rPr>
              <a:t>- no capital controls</a:t>
            </a:r>
          </a:p>
          <a:p>
            <a:pPr marL="381000" indent="-381000">
              <a:spcBef>
                <a:spcPts val="600"/>
              </a:spcBef>
              <a:buNone/>
            </a:pPr>
            <a:r>
              <a:rPr lang="en-GB" sz="1600" b="1" dirty="0" smtClean="0">
                <a:latin typeface="Arial" pitchFamily="34" charset="0"/>
              </a:rPr>
              <a:t>	- highly integrated financial markets; Euro-zone members or </a:t>
            </a:r>
            <a:r>
              <a:rPr lang="en-GB" sz="1600" b="1" dirty="0" err="1" smtClean="0">
                <a:latin typeface="Arial" pitchFamily="34" charset="0"/>
              </a:rPr>
              <a:t>Eur</a:t>
            </a:r>
            <a:r>
              <a:rPr lang="en-GB" sz="1600" b="1" dirty="0" smtClean="0">
                <a:latin typeface="Arial" pitchFamily="34" charset="0"/>
              </a:rPr>
              <a:t> anchorage</a:t>
            </a:r>
          </a:p>
          <a:p>
            <a:pPr marL="381000" indent="-381000">
              <a:spcBef>
                <a:spcPts val="600"/>
              </a:spcBef>
              <a:buNone/>
            </a:pPr>
            <a:r>
              <a:rPr lang="en-GB" sz="1600" b="1" dirty="0" smtClean="0">
                <a:latin typeface="Arial" pitchFamily="34" charset="0"/>
              </a:rPr>
              <a:t>	- compliance with Single Market regulations</a:t>
            </a:r>
          </a:p>
          <a:p>
            <a:pPr marL="381000" indent="-381000">
              <a:spcBef>
                <a:spcPts val="600"/>
              </a:spcBef>
              <a:buNone/>
            </a:pPr>
            <a:r>
              <a:rPr lang="en-GB" sz="1600" b="1" dirty="0" smtClean="0">
                <a:latin typeface="Arial" pitchFamily="34" charset="0"/>
              </a:rPr>
              <a:t>	- Maastricht criteria and Growth and Stability Pact (GSP) set  fiscal criteria</a:t>
            </a:r>
          </a:p>
          <a:p>
            <a:pPr marL="381000" indent="-381000">
              <a:spcBef>
                <a:spcPts val="600"/>
              </a:spcBef>
            </a:pPr>
            <a:r>
              <a:rPr lang="en-GB" sz="2000" dirty="0" smtClean="0">
                <a:solidFill>
                  <a:srgbClr val="FF0000"/>
                </a:solidFill>
                <a:latin typeface="Arial" pitchFamily="34" charset="0"/>
              </a:rPr>
              <a:t>Advantages of this policy environment:</a:t>
            </a:r>
          </a:p>
          <a:p>
            <a:pPr marL="381000" indent="-381000">
              <a:spcBef>
                <a:spcPts val="600"/>
              </a:spcBef>
              <a:buNone/>
            </a:pPr>
            <a:r>
              <a:rPr lang="en-GB" sz="2000" dirty="0" smtClean="0">
                <a:latin typeface="Arial" pitchFamily="34" charset="0"/>
              </a:rPr>
              <a:t>	</a:t>
            </a:r>
            <a:r>
              <a:rPr lang="en-GB" sz="1600" b="1" dirty="0" smtClean="0">
                <a:latin typeface="Arial" pitchFamily="34" charset="0"/>
              </a:rPr>
              <a:t>- institutional and policy anchorage for trade and production networks and for fast growth of financial intermediation </a:t>
            </a:r>
          </a:p>
          <a:p>
            <a:pPr marL="381000" indent="-381000">
              <a:spcBef>
                <a:spcPts val="600"/>
              </a:spcBef>
              <a:buNone/>
            </a:pPr>
            <a:r>
              <a:rPr lang="en-GB" sz="1600" b="1" dirty="0" smtClean="0">
                <a:latin typeface="Arial" pitchFamily="34" charset="0"/>
              </a:rPr>
              <a:t>	- fast institutional and behavioural convergence</a:t>
            </a:r>
          </a:p>
          <a:p>
            <a:pPr marL="381000" indent="-381000">
              <a:spcBef>
                <a:spcPts val="600"/>
              </a:spcBef>
            </a:pPr>
            <a:r>
              <a:rPr lang="en-GB" sz="2000" dirty="0" smtClean="0">
                <a:solidFill>
                  <a:srgbClr val="FF0000"/>
                </a:solidFill>
                <a:latin typeface="Arial" pitchFamily="34" charset="0"/>
              </a:rPr>
              <a:t>Disadvantages:</a:t>
            </a:r>
          </a:p>
          <a:p>
            <a:pPr marL="381000" indent="-381000">
              <a:spcBef>
                <a:spcPts val="600"/>
              </a:spcBef>
              <a:buNone/>
            </a:pPr>
            <a:r>
              <a:rPr lang="en-GB" sz="2000" dirty="0" smtClean="0">
                <a:latin typeface="Arial" pitchFamily="34" charset="0"/>
              </a:rPr>
              <a:t>	- </a:t>
            </a:r>
            <a:r>
              <a:rPr lang="en-GB" sz="1600" b="1" dirty="0" smtClean="0">
                <a:latin typeface="Arial" pitchFamily="34" charset="0"/>
              </a:rPr>
              <a:t>De facto no independent monetary policy; use of exchange rate as policy instrument severely restricted; prone to credit/asset bubbles</a:t>
            </a:r>
          </a:p>
          <a:p>
            <a:pPr marL="381000" indent="-381000">
              <a:spcBef>
                <a:spcPts val="600"/>
              </a:spcBef>
              <a:buNone/>
            </a:pPr>
            <a:r>
              <a:rPr lang="en-GB" sz="1600" b="1" dirty="0" smtClean="0">
                <a:latin typeface="Arial" pitchFamily="34" charset="0"/>
              </a:rPr>
              <a:t>	- use of industrial policy restricted; other supply side policies (education/training, labour mobility, R&amp;D, regional) encouraged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528638" y="533400"/>
            <a:ext cx="7981378" cy="1414463"/>
          </a:xfrm>
        </p:spPr>
        <p:txBody>
          <a:bodyPr/>
          <a:lstStyle/>
          <a:p>
            <a:pPr algn="ctr"/>
            <a:r>
              <a:rPr lang="en-GB" dirty="0" smtClean="0"/>
              <a:t>Principal policy lessons:</a:t>
            </a:r>
            <a:endParaRPr lang="en-GB" dirty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544513" y="1295400"/>
            <a:ext cx="7913687" cy="4983480"/>
          </a:xfrm>
        </p:spPr>
        <p:txBody>
          <a:bodyPr/>
          <a:lstStyle/>
          <a:p>
            <a:pPr marL="381000" indent="-381000">
              <a:spcBef>
                <a:spcPts val="600"/>
              </a:spcBef>
            </a:pPr>
            <a:r>
              <a:rPr lang="en-GB" sz="2000" dirty="0" smtClean="0">
                <a:latin typeface="Arial" pitchFamily="34" charset="0"/>
              </a:rPr>
              <a:t>In national and EU policy frameworks: neglect of private sector debt build-up relative to public sector</a:t>
            </a:r>
          </a:p>
          <a:p>
            <a:pPr marL="381000" indent="-381000">
              <a:spcBef>
                <a:spcPts val="600"/>
              </a:spcBef>
            </a:pPr>
            <a:r>
              <a:rPr lang="en-GB" sz="2000" dirty="0" smtClean="0">
                <a:latin typeface="Arial" pitchFamily="34" charset="0"/>
              </a:rPr>
              <a:t>Financial market regulation severely underdeveloped; but very high degree of financial market integration; specific issue in CESEE region: high level of cross-border banking</a:t>
            </a:r>
          </a:p>
          <a:p>
            <a:pPr marL="381000" indent="-381000">
              <a:spcBef>
                <a:spcPts val="600"/>
              </a:spcBef>
            </a:pPr>
            <a:r>
              <a:rPr lang="en-GB" sz="2000" dirty="0" smtClean="0">
                <a:latin typeface="Arial" pitchFamily="34" charset="0"/>
              </a:rPr>
              <a:t>Fixed exchange rate regimes bear high risks; but what are the options of highly </a:t>
            </a:r>
            <a:r>
              <a:rPr lang="en-GB" sz="2000" dirty="0" err="1" smtClean="0">
                <a:latin typeface="Arial" pitchFamily="34" charset="0"/>
              </a:rPr>
              <a:t>euroized</a:t>
            </a:r>
            <a:r>
              <a:rPr lang="en-GB" sz="2000" dirty="0" smtClean="0">
                <a:latin typeface="Arial" pitchFamily="34" charset="0"/>
              </a:rPr>
              <a:t> EU members and candidates?</a:t>
            </a:r>
          </a:p>
          <a:p>
            <a:pPr marL="381000" indent="-381000">
              <a:spcBef>
                <a:spcPts val="600"/>
              </a:spcBef>
            </a:pPr>
            <a:r>
              <a:rPr lang="en-GB" sz="2000" dirty="0" smtClean="0">
                <a:latin typeface="Arial" pitchFamily="34" charset="0"/>
              </a:rPr>
              <a:t>Scope for counter-cyclical fiscal policy was used much less in European CE-EMEs during crisis; post-crisis: task to restructure public finance in growth-enhancing manner</a:t>
            </a:r>
          </a:p>
          <a:p>
            <a:pPr marL="381000" indent="-381000">
              <a:spcBef>
                <a:spcPts val="600"/>
              </a:spcBef>
            </a:pPr>
            <a:r>
              <a:rPr lang="en-GB" sz="2000" dirty="0" smtClean="0">
                <a:latin typeface="Arial" pitchFamily="34" charset="0"/>
              </a:rPr>
              <a:t>Current situation characterised by very fragile banking system; protracted deleveraging processes; severe drag on recovery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auto">
          <a:xfrm>
            <a:off x="675861" y="1733384"/>
            <a:ext cx="7943353" cy="4333461"/>
          </a:xfrm>
          <a:prstGeom prst="rect">
            <a:avLst/>
          </a:prstGeom>
          <a:solidFill>
            <a:srgbClr val="FFFFFF"/>
          </a:solidFill>
          <a:ln w="9525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2400" b="0" i="0" u="none" strike="noStrike" cap="none" normalizeH="0" baseline="0" smtClean="0">
              <a:ln>
                <a:noFill/>
              </a:ln>
              <a:solidFill>
                <a:srgbClr val="808080"/>
              </a:solidFill>
              <a:effectLst/>
              <a:latin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8638" y="817563"/>
            <a:ext cx="7908226" cy="1143000"/>
          </a:xfrm>
        </p:spPr>
        <p:txBody>
          <a:bodyPr/>
          <a:lstStyle/>
          <a:p>
            <a:r>
              <a:rPr lang="de-DE" dirty="0" smtClean="0"/>
              <a:t>Indicators - country groups: Pop, GDP, GDP per capita 2008</a:t>
            </a:r>
            <a:endParaRPr lang="de-DE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</p:nvPr>
        </p:nvGraphicFramePr>
        <p:xfrm>
          <a:off x="922352" y="1979871"/>
          <a:ext cx="7362907" cy="3959753"/>
        </p:xfrm>
        <a:graphic>
          <a:graphicData uri="http://schemas.openxmlformats.org/drawingml/2006/table">
            <a:tbl>
              <a:tblPr/>
              <a:tblGrid>
                <a:gridCol w="933327"/>
                <a:gridCol w="1285916"/>
                <a:gridCol w="1285916"/>
                <a:gridCol w="1285916"/>
                <a:gridCol w="1285916"/>
                <a:gridCol w="1285916"/>
              </a:tblGrid>
              <a:tr h="587228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Population, total (</a:t>
                      </a:r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mn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GDP </a:t>
                      </a:r>
                      <a:r>
                        <a:rPr lang="de-DE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/>
                      </a:r>
                      <a:br>
                        <a:rPr lang="de-DE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de-DE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(USD </a:t>
                      </a:r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bn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GDP, PPP </a:t>
                      </a:r>
                      <a:r>
                        <a:rPr lang="de-DE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/>
                      </a:r>
                      <a:br>
                        <a:rPr lang="de-DE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de-DE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(USD</a:t>
                      </a:r>
                      <a:r>
                        <a:rPr lang="de-DE" sz="12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de-DE" sz="1200" b="1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bn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GDP </a:t>
                      </a:r>
                      <a:r>
                        <a:rPr lang="de-DE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/>
                      </a:r>
                      <a:br>
                        <a:rPr lang="de-DE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de-DE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per </a:t>
                      </a:r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capita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de-DE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(USD)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GDP, PPP </a:t>
                      </a:r>
                      <a:r>
                        <a:rPr lang="de-DE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/>
                      </a:r>
                      <a:br>
                        <a:rPr lang="de-DE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de-DE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per </a:t>
                      </a:r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capita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de-DE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(USD)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0778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2008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2008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2008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2008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2008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64745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LATAM-8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445.673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3682.786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5253.562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8263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11788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0778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ASIA-6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460.701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2102.759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3478.175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4564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7550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0778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MENA-6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154.048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399.710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844.183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2595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5480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0778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EU-COH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71.841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2462.928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2304.365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34283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32076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0778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CE-5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66.016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1051.935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1352.786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15934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20492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0778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SEE-2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29.137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251.896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429.674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8645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14747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0778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6.965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104.495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137.463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15003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19737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0778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WB-6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21.364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163.707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263.539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7663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12335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0778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Turkey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73.914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730.337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1039.858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9881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14068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0778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B-SEE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57.466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520.098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830.676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9050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14455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Inhaltsplatzhalt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de-DE" i="1" dirty="0" smtClean="0"/>
              <a:t>Source:  </a:t>
            </a:r>
            <a:r>
              <a:rPr lang="de-DE" dirty="0" smtClean="0">
                <a:latin typeface="Arial" pitchFamily="34" charset="0"/>
              </a:rPr>
              <a:t>World Bank,  World </a:t>
            </a:r>
            <a:r>
              <a:rPr lang="de-DE" dirty="0" err="1" smtClean="0">
                <a:latin typeface="Arial" pitchFamily="34" charset="0"/>
              </a:rPr>
              <a:t>Databank</a:t>
            </a:r>
            <a:r>
              <a:rPr lang="de-DE" dirty="0" smtClean="0">
                <a:latin typeface="Arial" pitchFamily="34" charset="0"/>
              </a:rPr>
              <a:t>, </a:t>
            </a:r>
            <a:r>
              <a:rPr lang="de-DE" dirty="0" err="1" smtClean="0">
                <a:latin typeface="Arial" pitchFamily="34" charset="0"/>
              </a:rPr>
              <a:t>wiiw</a:t>
            </a:r>
            <a:r>
              <a:rPr lang="de-DE" dirty="0" smtClean="0">
                <a:latin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</a:rPr>
              <a:t>calculation</a:t>
            </a:r>
            <a:r>
              <a:rPr lang="de-DE" dirty="0" smtClean="0">
                <a:latin typeface="Arial" pitchFamily="34" charset="0"/>
              </a:rPr>
              <a:t>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auto">
          <a:xfrm>
            <a:off x="675861" y="1733384"/>
            <a:ext cx="7943353" cy="4333461"/>
          </a:xfrm>
          <a:prstGeom prst="rect">
            <a:avLst/>
          </a:prstGeom>
          <a:solidFill>
            <a:srgbClr val="FFFFFF"/>
          </a:solidFill>
          <a:ln w="9525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2400" b="0" i="0" u="none" strike="noStrike" cap="none" normalizeH="0" baseline="0" smtClean="0">
              <a:ln>
                <a:noFill/>
              </a:ln>
              <a:solidFill>
                <a:srgbClr val="808080"/>
              </a:solidFill>
              <a:effectLst/>
              <a:latin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Indicators: Pop, GDP, GDP (per capita)</a:t>
            </a:r>
            <a:br>
              <a:rPr lang="de-DE" dirty="0" smtClean="0"/>
            </a:br>
            <a:r>
              <a:rPr lang="de-DE" dirty="0" smtClean="0"/>
              <a:t>averages per country in group, 2008</a:t>
            </a:r>
            <a:br>
              <a:rPr lang="de-DE" dirty="0" smtClean="0"/>
            </a:br>
            <a:endParaRPr lang="de-DE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</p:nvPr>
        </p:nvGraphicFramePr>
        <p:xfrm>
          <a:off x="922352" y="1979871"/>
          <a:ext cx="7362907" cy="3959753"/>
        </p:xfrm>
        <a:graphic>
          <a:graphicData uri="http://schemas.openxmlformats.org/drawingml/2006/table">
            <a:tbl>
              <a:tblPr/>
              <a:tblGrid>
                <a:gridCol w="933327"/>
                <a:gridCol w="1285916"/>
                <a:gridCol w="1285916"/>
                <a:gridCol w="1285916"/>
                <a:gridCol w="1285916"/>
                <a:gridCol w="1285916"/>
              </a:tblGrid>
              <a:tr h="587228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Population, total (</a:t>
                      </a:r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mn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GDP </a:t>
                      </a:r>
                      <a:r>
                        <a:rPr lang="de-DE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/>
                      </a:r>
                      <a:br>
                        <a:rPr lang="de-DE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de-DE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(USD </a:t>
                      </a:r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bn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GDP, PPP </a:t>
                      </a:r>
                      <a:r>
                        <a:rPr lang="de-DE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/>
                      </a:r>
                      <a:br>
                        <a:rPr lang="de-DE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de-DE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(USD</a:t>
                      </a:r>
                      <a:r>
                        <a:rPr lang="de-DE" sz="12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de-DE" sz="1200" b="1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bn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GDP </a:t>
                      </a:r>
                      <a:r>
                        <a:rPr lang="de-DE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/>
                      </a:r>
                      <a:br>
                        <a:rPr lang="de-DE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de-DE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per </a:t>
                      </a:r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capita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de-DE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(USD)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GDP, PPP </a:t>
                      </a:r>
                      <a:r>
                        <a:rPr lang="de-DE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/>
                      </a:r>
                      <a:br>
                        <a:rPr lang="de-DE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de-DE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per </a:t>
                      </a:r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capita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de-DE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(USD)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0778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2008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2008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2008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2008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2008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64745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LATAM-8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55.7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460.3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656.7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8263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11788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0778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ASIA-6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76.8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350.5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579.7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4564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7550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0778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MENA-6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66.6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140.7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5480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0778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EU-COH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615.7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576.1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34283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32076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0778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CE-5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210.4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270.6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15934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20492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0778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SEE-2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125.9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214.8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8645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14747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0778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45.8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15003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19737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0778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WB-6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43.9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7663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12335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0778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Turkey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73.9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730.3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1039.9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9881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14068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0778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B-SEE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47.3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9050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14455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Inhaltsplatzhalt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de-DE" i="1" dirty="0" smtClean="0"/>
              <a:t>Source:  </a:t>
            </a:r>
            <a:r>
              <a:rPr lang="de-DE" dirty="0" smtClean="0">
                <a:latin typeface="Arial" pitchFamily="34" charset="0"/>
              </a:rPr>
              <a:t>World Bank,  World </a:t>
            </a:r>
            <a:r>
              <a:rPr lang="de-DE" dirty="0" err="1" smtClean="0">
                <a:latin typeface="Arial" pitchFamily="34" charset="0"/>
              </a:rPr>
              <a:t>Databank</a:t>
            </a:r>
            <a:r>
              <a:rPr lang="de-DE" dirty="0" smtClean="0">
                <a:latin typeface="Arial" pitchFamily="34" charset="0"/>
              </a:rPr>
              <a:t>, </a:t>
            </a:r>
            <a:r>
              <a:rPr lang="de-DE" dirty="0" err="1" smtClean="0">
                <a:latin typeface="Arial" pitchFamily="34" charset="0"/>
              </a:rPr>
              <a:t>wiiw</a:t>
            </a:r>
            <a:r>
              <a:rPr lang="de-DE" dirty="0" smtClean="0">
                <a:latin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</a:rPr>
              <a:t>calculation</a:t>
            </a:r>
            <a:r>
              <a:rPr lang="de-DE" dirty="0" smtClean="0">
                <a:latin typeface="Arial" pitchFamily="34" charset="0"/>
              </a:rPr>
              <a:t>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8638" y="508001"/>
            <a:ext cx="7981378" cy="1092200"/>
          </a:xfrm>
        </p:spPr>
        <p:txBody>
          <a:bodyPr/>
          <a:lstStyle/>
          <a:p>
            <a:pPr algn="ctr"/>
            <a:r>
              <a:rPr lang="en-GB" sz="2800" dirty="0" smtClean="0"/>
              <a:t>Is the Euro-zone going to pull through? In which shape?</a:t>
            </a:r>
            <a:br>
              <a:rPr lang="en-GB" sz="2800" dirty="0" smtClean="0"/>
            </a:br>
            <a:endParaRPr lang="de-DE" sz="28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7800" y="1498600"/>
            <a:ext cx="8788399" cy="4780280"/>
          </a:xfrm>
        </p:spPr>
        <p:txBody>
          <a:bodyPr/>
          <a:lstStyle/>
          <a:p>
            <a:pPr>
              <a:defRPr/>
            </a:pPr>
            <a:r>
              <a:rPr lang="en-GB" sz="1800" b="1" dirty="0" smtClean="0"/>
              <a:t>Economic issues</a:t>
            </a:r>
            <a:r>
              <a:rPr lang="en-GB" sz="1800" dirty="0" smtClean="0"/>
              <a:t>:</a:t>
            </a:r>
          </a:p>
          <a:p>
            <a:pPr>
              <a:buNone/>
              <a:defRPr/>
            </a:pPr>
            <a:r>
              <a:rPr lang="en-GB" sz="1800" dirty="0" smtClean="0"/>
              <a:t>	- recession(s) 2012/13; then medium-term stagnation/low growth</a:t>
            </a:r>
          </a:p>
          <a:p>
            <a:pPr>
              <a:buNone/>
              <a:defRPr/>
            </a:pPr>
            <a:r>
              <a:rPr lang="en-GB" sz="1800" dirty="0" smtClean="0"/>
              <a:t>	- unfolding of fiscal consolidation; widening of ECB activity – important transitory role; slow build-up of EFSF/ESM (role </a:t>
            </a:r>
            <a:r>
              <a:rPr lang="en-GB" sz="1800" dirty="0" err="1" smtClean="0"/>
              <a:t>vis</a:t>
            </a:r>
            <a:r>
              <a:rPr lang="en-GB" sz="1800" dirty="0" smtClean="0"/>
              <a:t>-a-</a:t>
            </a:r>
            <a:r>
              <a:rPr lang="en-GB" sz="1800" dirty="0" err="1" smtClean="0"/>
              <a:t>vis</a:t>
            </a:r>
            <a:r>
              <a:rPr lang="en-GB" sz="1800" dirty="0" smtClean="0"/>
              <a:t> banking system and sovereign debt); Greek default – contagion effects – ‘ring-fencing’; access to capital markets will remain/become very problematic for a range of countries (IT,SP,PO,GR,HU, Ro,...) </a:t>
            </a:r>
          </a:p>
          <a:p>
            <a:pPr>
              <a:defRPr/>
            </a:pPr>
            <a:r>
              <a:rPr lang="en-GB" sz="1800" b="1" dirty="0" smtClean="0"/>
              <a:t>Political issues</a:t>
            </a:r>
            <a:r>
              <a:rPr lang="en-GB" sz="1800" dirty="0" smtClean="0"/>
              <a:t>:</a:t>
            </a:r>
          </a:p>
          <a:p>
            <a:pPr>
              <a:buNone/>
              <a:defRPr/>
            </a:pPr>
            <a:r>
              <a:rPr lang="en-GB" sz="1800" dirty="0" smtClean="0"/>
              <a:t>	- How are polities going to react? </a:t>
            </a:r>
            <a:r>
              <a:rPr lang="en-GB" sz="1800" dirty="0" err="1" smtClean="0"/>
              <a:t>espec</a:t>
            </a:r>
            <a:r>
              <a:rPr lang="en-GB" sz="1800" dirty="0" smtClean="0"/>
              <a:t>. in high austerity countries</a:t>
            </a:r>
          </a:p>
          <a:p>
            <a:pPr>
              <a:buNone/>
              <a:defRPr/>
            </a:pPr>
            <a:r>
              <a:rPr lang="en-GB" sz="1800" dirty="0" smtClean="0"/>
              <a:t>	- Technocratic handling of the crisis; reaction against </a:t>
            </a:r>
            <a:r>
              <a:rPr lang="en-GB" sz="1800" dirty="0" err="1" smtClean="0"/>
              <a:t>MerkMontozy</a:t>
            </a:r>
            <a:r>
              <a:rPr lang="en-GB" sz="1800" dirty="0" smtClean="0"/>
              <a:t>; tensions in and towards inter-governmental processes; reactions in national parliaments/polities; field for populist/nationalist parties; little debate on alternative strategies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030" y="2230069"/>
            <a:ext cx="7740653" cy="384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Inhaltsplatzhalter 8"/>
          <p:cNvGraphicFramePr>
            <a:graphicFrameLocks/>
          </p:cNvGraphicFramePr>
          <p:nvPr/>
        </p:nvGraphicFramePr>
        <p:xfrm>
          <a:off x="534988" y="2239963"/>
          <a:ext cx="7913687" cy="3916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Inhaltsplatzhalter 3"/>
          <p:cNvSpPr txBox="1">
            <a:spLocks/>
          </p:cNvSpPr>
          <p:nvPr/>
        </p:nvSpPr>
        <p:spPr bwMode="auto">
          <a:xfrm>
            <a:off x="707327" y="6260085"/>
            <a:ext cx="6979729" cy="374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F8CA1B"/>
              </a:buClr>
              <a:buSzPct val="120000"/>
              <a:buFont typeface="Wingdings" pitchFamily="2" charset="2"/>
              <a:buNone/>
              <a:tabLst>
                <a:tab pos="1046163" algn="l"/>
              </a:tabLst>
              <a:defRPr/>
            </a:pPr>
            <a:r>
              <a:rPr kumimoji="1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Source:</a:t>
            </a:r>
            <a:r>
              <a:rPr kumimoji="1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IMF International Financial Statistics, </a:t>
            </a:r>
            <a:r>
              <a:rPr kumimoji="1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World Bank,  World </a:t>
            </a:r>
            <a:r>
              <a:rPr kumimoji="1" lang="de-D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Databank</a:t>
            </a:r>
            <a:r>
              <a:rPr kumimoji="1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, </a:t>
            </a:r>
            <a:r>
              <a:rPr kumimoji="1" lang="de-D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wiiw</a:t>
            </a:r>
            <a:r>
              <a:rPr kumimoji="1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calculation</a:t>
            </a:r>
            <a:r>
              <a:rPr kumimoji="1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.</a:t>
            </a:r>
            <a:endParaRPr kumimoji="1" lang="de-DE" sz="1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681038" y="957263"/>
            <a:ext cx="790822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GDP, PPP and Exports plus Imports in % of GDP, 2007</a:t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feld 13"/>
          <p:cNvSpPr txBox="1"/>
          <p:nvPr/>
        </p:nvSpPr>
        <p:spPr>
          <a:xfrm>
            <a:off x="557212" y="2638425"/>
            <a:ext cx="295275" cy="290036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vert270"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0" i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Exports</a:t>
            </a:r>
            <a:r>
              <a:rPr lang="de-DE" sz="1100" b="0" i="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100" b="0" i="0" baseline="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de-DE" sz="1100" b="0" i="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Imports in % </a:t>
            </a:r>
            <a:r>
              <a:rPr lang="de-DE" sz="1100" b="0" i="0" baseline="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de-DE" sz="1100" b="0" i="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GDP, 2007</a:t>
            </a:r>
            <a:endParaRPr lang="de-DE" sz="1100" b="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rtl="0" eaLnBrk="1" fontAlgn="b" latinLnBrk="0" hangingPunct="1"/>
            <a:endParaRPr lang="de-DE" b="0" dirty="0"/>
          </a:p>
        </p:txBody>
      </p:sp>
      <p:sp>
        <p:nvSpPr>
          <p:cNvPr id="10" name="Textfeld 14"/>
          <p:cNvSpPr txBox="1"/>
          <p:nvPr/>
        </p:nvSpPr>
        <p:spPr>
          <a:xfrm>
            <a:off x="2281237" y="5762803"/>
            <a:ext cx="4819650" cy="471309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 eaLnBrk="1" fontAlgn="b" latinLnBrk="0" hangingPunct="1"/>
            <a:r>
              <a:rPr lang="de-DE" sz="1100" b="0" i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GDP, PPP  (USD</a:t>
            </a:r>
            <a:r>
              <a:rPr lang="de-DE" sz="1100" b="0" i="0" baseline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100" b="0" i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bn),</a:t>
            </a:r>
            <a:r>
              <a:rPr lang="de-DE" sz="1100" b="0" i="0" baseline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2007</a:t>
            </a:r>
            <a:endParaRPr lang="de-DE" sz="1100" b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50" y="2209800"/>
            <a:ext cx="79248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GDP, PPP and Assets plus liabilities in % of GDP, 2007</a:t>
            </a:r>
            <a:br>
              <a:rPr lang="en-US" dirty="0" smtClean="0"/>
            </a:b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0"/>
          </p:nvPr>
        </p:nvSpPr>
        <p:spPr>
          <a:xfrm>
            <a:off x="554927" y="6260085"/>
            <a:ext cx="7931848" cy="374078"/>
          </a:xfrm>
        </p:spPr>
        <p:txBody>
          <a:bodyPr/>
          <a:lstStyle/>
          <a:p>
            <a:endParaRPr lang="de-DE" dirty="0" smtClean="0"/>
          </a:p>
          <a:p>
            <a:r>
              <a:rPr lang="en-US" i="1" dirty="0" smtClean="0">
                <a:latin typeface="Arial" pitchFamily="34" charset="0"/>
              </a:rPr>
              <a:t>Source:</a:t>
            </a:r>
            <a:r>
              <a:rPr lang="en-US" dirty="0" smtClean="0">
                <a:latin typeface="Arial" pitchFamily="34" charset="0"/>
              </a:rPr>
              <a:t> IMF International Financial Statistics, </a:t>
            </a:r>
            <a:r>
              <a:rPr lang="de-DE" dirty="0" smtClean="0">
                <a:latin typeface="Arial" pitchFamily="34" charset="0"/>
              </a:rPr>
              <a:t>World Bank,  World </a:t>
            </a:r>
            <a:r>
              <a:rPr lang="de-DE" dirty="0" err="1" smtClean="0">
                <a:latin typeface="Arial" pitchFamily="34" charset="0"/>
              </a:rPr>
              <a:t>Databank</a:t>
            </a:r>
            <a:r>
              <a:rPr lang="de-DE" dirty="0" smtClean="0">
                <a:latin typeface="Arial" pitchFamily="34" charset="0"/>
              </a:rPr>
              <a:t>, </a:t>
            </a:r>
            <a:r>
              <a:rPr lang="de-DE" dirty="0" err="1" smtClean="0">
                <a:latin typeface="Arial" pitchFamily="34" charset="0"/>
              </a:rPr>
              <a:t>wiiw</a:t>
            </a:r>
            <a:r>
              <a:rPr lang="de-DE" dirty="0" smtClean="0">
                <a:latin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</a:rPr>
              <a:t>calculation</a:t>
            </a:r>
            <a:r>
              <a:rPr lang="de-DE" dirty="0" smtClean="0">
                <a:latin typeface="Arial" pitchFamily="34" charset="0"/>
              </a:rPr>
              <a:t>.</a:t>
            </a:r>
            <a:endParaRPr lang="de-DE" dirty="0"/>
          </a:p>
        </p:txBody>
      </p:sp>
      <p:graphicFrame>
        <p:nvGraphicFramePr>
          <p:cNvPr id="7" name="Inhaltsplatzhalter 7"/>
          <p:cNvGraphicFramePr>
            <a:graphicFrameLocks noGrp="1"/>
          </p:cNvGraphicFramePr>
          <p:nvPr>
            <p:ph idx="1"/>
          </p:nvPr>
        </p:nvGraphicFramePr>
        <p:xfrm>
          <a:off x="611188" y="2220913"/>
          <a:ext cx="7913687" cy="3916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feld 11"/>
          <p:cNvSpPr txBox="1"/>
          <p:nvPr/>
        </p:nvSpPr>
        <p:spPr>
          <a:xfrm>
            <a:off x="2447925" y="5915025"/>
            <a:ext cx="4286250" cy="37147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b" hangingPunct="1"/>
            <a:r>
              <a:rPr lang="de-DE" sz="1200" dirty="0" smtClean="0"/>
              <a:t>GDP, PPP  (USD </a:t>
            </a:r>
            <a:r>
              <a:rPr lang="de-DE" sz="1200" dirty="0" err="1" smtClean="0"/>
              <a:t>bn</a:t>
            </a:r>
            <a:r>
              <a:rPr lang="de-DE" sz="1200" dirty="0" smtClean="0"/>
              <a:t>), 2007</a:t>
            </a:r>
            <a:endParaRPr lang="de-DE" sz="1200" dirty="0"/>
          </a:p>
        </p:txBody>
      </p:sp>
      <p:sp>
        <p:nvSpPr>
          <p:cNvPr id="13" name="Textfeld 9"/>
          <p:cNvSpPr txBox="1"/>
          <p:nvPr/>
        </p:nvSpPr>
        <p:spPr>
          <a:xfrm>
            <a:off x="585787" y="2352675"/>
            <a:ext cx="295275" cy="3185318"/>
          </a:xfrm>
          <a:prstGeom prst="rect">
            <a:avLst/>
          </a:prstGeom>
          <a:noFill/>
          <a:ln w="9525" cmpd="sng"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vert270"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200" dirty="0" err="1" smtClean="0"/>
              <a:t>Assets</a:t>
            </a:r>
            <a:r>
              <a:rPr lang="de-DE" sz="1200" dirty="0" smtClean="0"/>
              <a:t> </a:t>
            </a:r>
            <a:r>
              <a:rPr lang="de-DE" sz="1200" dirty="0" err="1" smtClean="0"/>
              <a:t>and</a:t>
            </a:r>
            <a:r>
              <a:rPr lang="de-DE" sz="1200" dirty="0" smtClean="0"/>
              <a:t> </a:t>
            </a:r>
            <a:r>
              <a:rPr lang="de-DE" sz="1200" dirty="0" err="1" smtClean="0"/>
              <a:t>liablities</a:t>
            </a:r>
            <a:r>
              <a:rPr lang="de-DE" sz="1200" dirty="0" smtClean="0"/>
              <a:t>  in % </a:t>
            </a:r>
            <a:r>
              <a:rPr lang="de-DE" sz="1200" dirty="0" err="1" smtClean="0"/>
              <a:t>of</a:t>
            </a:r>
            <a:r>
              <a:rPr lang="de-DE" sz="1200" dirty="0" smtClean="0"/>
              <a:t> GDP, 2007</a:t>
            </a:r>
            <a:endParaRPr lang="de-DE" sz="12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8638" y="558801"/>
            <a:ext cx="7981378" cy="673100"/>
          </a:xfrm>
        </p:spPr>
        <p:txBody>
          <a:bodyPr/>
          <a:lstStyle/>
          <a:p>
            <a:pPr algn="ctr"/>
            <a:r>
              <a:rPr lang="en-GB" sz="2800" dirty="0" smtClean="0"/>
              <a:t>What is the predicament of Europe’s ‘periphery’? </a:t>
            </a:r>
            <a:br>
              <a:rPr lang="en-GB" sz="2800" dirty="0" smtClean="0"/>
            </a:br>
            <a:endParaRPr lang="de-DE" sz="28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400" y="1244600"/>
            <a:ext cx="8813800" cy="5034280"/>
          </a:xfrm>
        </p:spPr>
        <p:txBody>
          <a:bodyPr/>
          <a:lstStyle/>
          <a:p>
            <a:pPr>
              <a:defRPr/>
            </a:pPr>
            <a:r>
              <a:rPr lang="en-GB" sz="1800" dirty="0" smtClean="0"/>
              <a:t>In many countries (Southern and Eastern periphery) </a:t>
            </a:r>
            <a:r>
              <a:rPr lang="en-GB" sz="1800" b="1" dirty="0" smtClean="0"/>
              <a:t>high debt levels of private sectors</a:t>
            </a:r>
            <a:r>
              <a:rPr lang="en-GB" sz="1800" dirty="0" smtClean="0"/>
              <a:t> (corporate and household sectors) – </a:t>
            </a:r>
            <a:r>
              <a:rPr lang="en-GB" sz="1800" b="1" dirty="0" smtClean="0"/>
              <a:t>deleveraging processes</a:t>
            </a:r>
            <a:r>
              <a:rPr lang="en-GB" sz="1800" dirty="0" smtClean="0"/>
              <a:t>; public sector debt has significantly increased </a:t>
            </a:r>
          </a:p>
          <a:p>
            <a:pPr>
              <a:defRPr/>
            </a:pPr>
            <a:r>
              <a:rPr lang="en-GB" sz="1800" b="1" dirty="0" smtClean="0"/>
              <a:t>Foreign banks in retrenchment</a:t>
            </a:r>
            <a:r>
              <a:rPr lang="en-GB" sz="1800" dirty="0" smtClean="0"/>
              <a:t> – credit constraints severe; cross-border banking goes through a process of re-nationalisation</a:t>
            </a:r>
          </a:p>
          <a:p>
            <a:pPr>
              <a:defRPr/>
            </a:pPr>
            <a:r>
              <a:rPr lang="en-GB" sz="1800" dirty="0" smtClean="0"/>
              <a:t>Current accounts adjust strongly – mechanisms different in fix- and flex-exchange rate countries; big differences across countries in underlying strength of export sector; in a range of economies strong legacy of </a:t>
            </a:r>
            <a:r>
              <a:rPr lang="en-GB" sz="1800" b="1" dirty="0" smtClean="0"/>
              <a:t>distorted tradable/non-tradable sector structures</a:t>
            </a:r>
          </a:p>
          <a:p>
            <a:pPr>
              <a:defRPr/>
            </a:pPr>
            <a:r>
              <a:rPr lang="en-GB" sz="1800" dirty="0" smtClean="0"/>
              <a:t>The strong slowing down/</a:t>
            </a:r>
            <a:r>
              <a:rPr lang="en-GB" sz="1800" b="1" dirty="0" smtClean="0"/>
              <a:t>contraction of German, Italian etc. growth</a:t>
            </a:r>
            <a:r>
              <a:rPr lang="en-GB" sz="1800" dirty="0" smtClean="0"/>
              <a:t> affects peripheral region strongly</a:t>
            </a:r>
          </a:p>
          <a:p>
            <a:pPr>
              <a:defRPr/>
            </a:pPr>
            <a:r>
              <a:rPr lang="en-GB" sz="1800" dirty="0" smtClean="0"/>
              <a:t> FDI and inward capital flows sharply down – </a:t>
            </a:r>
            <a:r>
              <a:rPr lang="en-GB" sz="1800" b="1" dirty="0" smtClean="0"/>
              <a:t>‘catching-up model</a:t>
            </a:r>
            <a:r>
              <a:rPr lang="en-GB" sz="1800" dirty="0" smtClean="0"/>
              <a:t>’ (‘downhill capital flows’) will have to be significantly </a:t>
            </a:r>
            <a:r>
              <a:rPr lang="en-GB" sz="1800" b="1" dirty="0" smtClean="0"/>
              <a:t>rethought</a:t>
            </a:r>
            <a:r>
              <a:rPr lang="en-GB" sz="1800" dirty="0" smtClean="0"/>
              <a:t> (stronger focus on industrial policy; emphasis on tradable sector; less reliance on fixed exch. regimes; EMU?)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 bwMode="auto">
          <a:xfrm>
            <a:off x="509588" y="785813"/>
            <a:ext cx="7908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r>
              <a:rPr kumimoji="0" lang="en-US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Composition of the current account of the balance of payments, </a:t>
            </a:r>
            <a:r>
              <a:rPr kumimoji="0" lang="en-US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1995-2009</a:t>
            </a:r>
            <a:endParaRPr kumimoji="0" lang="de-DE" kern="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2" name="Diagramm 11"/>
          <p:cNvGraphicFramePr>
            <a:graphicFrameLocks noGrp="1"/>
          </p:cNvGraphicFramePr>
          <p:nvPr/>
        </p:nvGraphicFramePr>
        <p:xfrm>
          <a:off x="483078" y="1854678"/>
          <a:ext cx="8220435" cy="4384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Inhaltsplatzhalter 10"/>
          <p:cNvSpPr>
            <a:spLocks noGrp="1"/>
          </p:cNvSpPr>
          <p:nvPr>
            <p:ph idx="10"/>
          </p:nvPr>
        </p:nvSpPr>
        <p:spPr>
          <a:xfrm>
            <a:off x="676894" y="5985164"/>
            <a:ext cx="6857381" cy="648999"/>
          </a:xfrm>
        </p:spPr>
        <p:txBody>
          <a:bodyPr/>
          <a:lstStyle/>
          <a:p>
            <a:pPr marL="0" indent="0"/>
            <a:r>
              <a:rPr lang="en-US" i="1" dirty="0" smtClean="0">
                <a:latin typeface="Arial" pitchFamily="34" charset="0"/>
              </a:rPr>
              <a:t>Note: </a:t>
            </a:r>
            <a:r>
              <a:rPr lang="en-US" dirty="0" smtClean="0">
                <a:latin typeface="Arial" pitchFamily="34" charset="0"/>
              </a:rPr>
              <a:t>ASIA-6 excl. Taiwan.</a:t>
            </a:r>
            <a:br>
              <a:rPr lang="en-US" dirty="0" smtClean="0">
                <a:latin typeface="Arial" pitchFamily="34" charset="0"/>
              </a:rPr>
            </a:br>
            <a:r>
              <a:rPr lang="en-US" i="1" dirty="0" smtClean="0">
                <a:latin typeface="Arial" pitchFamily="34" charset="0"/>
              </a:rPr>
              <a:t>Source: </a:t>
            </a:r>
            <a:r>
              <a:rPr lang="en-US" dirty="0" smtClean="0">
                <a:latin typeface="Arial" pitchFamily="34" charset="0"/>
              </a:rPr>
              <a:t>IMF International Financial Statistics and IMF WEO October 2010.</a:t>
            </a:r>
            <a:endParaRPr lang="de-DE" dirty="0" smtClean="0">
              <a:latin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utlook_vorlage">
  <a:themeElements>
    <a:clrScheme name="layout_hell_ januar 2007 3">
      <a:dk1>
        <a:srgbClr val="333333"/>
      </a:dk1>
      <a:lt1>
        <a:srgbClr val="EAEAEA"/>
      </a:lt1>
      <a:dk2>
        <a:srgbClr val="000000"/>
      </a:dk2>
      <a:lt2>
        <a:srgbClr val="868686"/>
      </a:lt2>
      <a:accent1>
        <a:srgbClr val="A50021"/>
      </a:accent1>
      <a:accent2>
        <a:srgbClr val="CC0000"/>
      </a:accent2>
      <a:accent3>
        <a:srgbClr val="F3F3F3"/>
      </a:accent3>
      <a:accent4>
        <a:srgbClr val="2A2A2A"/>
      </a:accent4>
      <a:accent5>
        <a:srgbClr val="CFAAAB"/>
      </a:accent5>
      <a:accent6>
        <a:srgbClr val="B90000"/>
      </a:accent6>
      <a:hlink>
        <a:srgbClr val="333333"/>
      </a:hlink>
      <a:folHlink>
        <a:srgbClr val="F8CA1B"/>
      </a:folHlink>
    </a:clrScheme>
    <a:fontScheme name="layout_hell_ januar 20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rgbClr val="80808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rgbClr val="80808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yout_hell_ januar 2007 1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out_hell_ januar 2007 2">
        <a:dk1>
          <a:srgbClr val="333333"/>
        </a:dk1>
        <a:lt1>
          <a:srgbClr val="EAEAEA"/>
        </a:lt1>
        <a:dk2>
          <a:srgbClr val="000000"/>
        </a:dk2>
        <a:lt2>
          <a:srgbClr val="868686"/>
        </a:lt2>
        <a:accent1>
          <a:srgbClr val="A50021"/>
        </a:accent1>
        <a:accent2>
          <a:srgbClr val="CC0000"/>
        </a:accent2>
        <a:accent3>
          <a:srgbClr val="F3F3F3"/>
        </a:accent3>
        <a:accent4>
          <a:srgbClr val="2A2A2A"/>
        </a:accent4>
        <a:accent5>
          <a:srgbClr val="CFAAAB"/>
        </a:accent5>
        <a:accent6>
          <a:srgbClr val="B90000"/>
        </a:accent6>
        <a:hlink>
          <a:srgbClr val="333333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out_hell_ januar 2007 3">
        <a:dk1>
          <a:srgbClr val="333333"/>
        </a:dk1>
        <a:lt1>
          <a:srgbClr val="EAEAEA"/>
        </a:lt1>
        <a:dk2>
          <a:srgbClr val="000000"/>
        </a:dk2>
        <a:lt2>
          <a:srgbClr val="868686"/>
        </a:lt2>
        <a:accent1>
          <a:srgbClr val="A50021"/>
        </a:accent1>
        <a:accent2>
          <a:srgbClr val="CC0000"/>
        </a:accent2>
        <a:accent3>
          <a:srgbClr val="F3F3F3"/>
        </a:accent3>
        <a:accent4>
          <a:srgbClr val="2A2A2A"/>
        </a:accent4>
        <a:accent5>
          <a:srgbClr val="CFAAAB"/>
        </a:accent5>
        <a:accent6>
          <a:srgbClr val="B90000"/>
        </a:accent6>
        <a:hlink>
          <a:srgbClr val="333333"/>
        </a:hlink>
        <a:folHlink>
          <a:srgbClr val="F8CA1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yout_hell_ januar 2007 3">
    <a:dk1>
      <a:srgbClr val="333333"/>
    </a:dk1>
    <a:lt1>
      <a:srgbClr val="EAEAEA"/>
    </a:lt1>
    <a:dk2>
      <a:srgbClr val="000000"/>
    </a:dk2>
    <a:lt2>
      <a:srgbClr val="868686"/>
    </a:lt2>
    <a:accent1>
      <a:srgbClr val="A50021"/>
    </a:accent1>
    <a:accent2>
      <a:srgbClr val="CC0000"/>
    </a:accent2>
    <a:accent3>
      <a:srgbClr val="F3F3F3"/>
    </a:accent3>
    <a:accent4>
      <a:srgbClr val="2A2A2A"/>
    </a:accent4>
    <a:accent5>
      <a:srgbClr val="CFAAAB"/>
    </a:accent5>
    <a:accent6>
      <a:srgbClr val="B90000"/>
    </a:accent6>
    <a:hlink>
      <a:srgbClr val="333333"/>
    </a:hlink>
    <a:folHlink>
      <a:srgbClr val="F8CA1B"/>
    </a:folHlink>
  </a:clrScheme>
  <a:fontScheme name="8_layout_hell_ januar 2007">
    <a:majorFont>
      <a:latin typeface=""/>
      <a:ea typeface=""/>
      <a:cs typeface=""/>
    </a:majorFont>
    <a:minorFont>
      <a:latin typeface="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layout_hell_ januar 2007 3">
    <a:dk1>
      <a:srgbClr val="333333"/>
    </a:dk1>
    <a:lt1>
      <a:srgbClr val="EAEAEA"/>
    </a:lt1>
    <a:dk2>
      <a:srgbClr val="000000"/>
    </a:dk2>
    <a:lt2>
      <a:srgbClr val="868686"/>
    </a:lt2>
    <a:accent1>
      <a:srgbClr val="A50021"/>
    </a:accent1>
    <a:accent2>
      <a:srgbClr val="CC0000"/>
    </a:accent2>
    <a:accent3>
      <a:srgbClr val="F3F3F3"/>
    </a:accent3>
    <a:accent4>
      <a:srgbClr val="2A2A2A"/>
    </a:accent4>
    <a:accent5>
      <a:srgbClr val="CFAAAB"/>
    </a:accent5>
    <a:accent6>
      <a:srgbClr val="B90000"/>
    </a:accent6>
    <a:hlink>
      <a:srgbClr val="333333"/>
    </a:hlink>
    <a:folHlink>
      <a:srgbClr val="F8CA1B"/>
    </a:folHlink>
  </a:clrScheme>
  <a:fontScheme name="8_layout_hell_ januar 2007">
    <a:majorFont>
      <a:latin typeface=""/>
      <a:ea typeface=""/>
      <a:cs typeface=""/>
    </a:majorFont>
    <a:minorFont>
      <a:latin typeface="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layout_hell_ januar 2007 3">
    <a:dk1>
      <a:srgbClr val="333333"/>
    </a:dk1>
    <a:lt1>
      <a:srgbClr val="EAEAEA"/>
    </a:lt1>
    <a:dk2>
      <a:srgbClr val="000000"/>
    </a:dk2>
    <a:lt2>
      <a:srgbClr val="868686"/>
    </a:lt2>
    <a:accent1>
      <a:srgbClr val="A50021"/>
    </a:accent1>
    <a:accent2>
      <a:srgbClr val="CC0000"/>
    </a:accent2>
    <a:accent3>
      <a:srgbClr val="F3F3F3"/>
    </a:accent3>
    <a:accent4>
      <a:srgbClr val="2A2A2A"/>
    </a:accent4>
    <a:accent5>
      <a:srgbClr val="CFAAAB"/>
    </a:accent5>
    <a:accent6>
      <a:srgbClr val="B90000"/>
    </a:accent6>
    <a:hlink>
      <a:srgbClr val="333333"/>
    </a:hlink>
    <a:folHlink>
      <a:srgbClr val="F8CA1B"/>
    </a:folHlink>
  </a:clrScheme>
  <a:fontScheme name="8_layout_hell_ januar 2007">
    <a:majorFont>
      <a:latin typeface=""/>
      <a:ea typeface=""/>
      <a:cs typeface=""/>
    </a:majorFont>
    <a:minorFont>
      <a:latin typeface="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outlook_vorlage</Template>
  <TotalTime>6031</TotalTime>
  <Words>3233</Words>
  <Application>Microsoft Office PowerPoint</Application>
  <PresentationFormat>On-screen Show (4:3)</PresentationFormat>
  <Paragraphs>845</Paragraphs>
  <Slides>71</Slides>
  <Notes>9</Notes>
  <HiddenSlides>19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71</vt:i4>
      </vt:variant>
    </vt:vector>
  </HeadingPairs>
  <TitlesOfParts>
    <vt:vector size="75" baseType="lpstr">
      <vt:lpstr>outlook_vorlage</vt:lpstr>
      <vt:lpstr>Diagramm</vt:lpstr>
      <vt:lpstr>Microsoft Office Excel 97-2003 Worksheet</vt:lpstr>
      <vt:lpstr>Worksheet</vt:lpstr>
      <vt:lpstr>Can the Euro Hold?  Michael A Landesmann  </vt:lpstr>
      <vt:lpstr>Main Issues</vt:lpstr>
      <vt:lpstr>Why has the crisis in the Eurozone escalated that much?  </vt:lpstr>
      <vt:lpstr>Public and private debt in % of GDP</vt:lpstr>
      <vt:lpstr>Public and private debt in % of GDP</vt:lpstr>
      <vt:lpstr>Where are we at the moment? Is there a policy master-plan? </vt:lpstr>
      <vt:lpstr>Is the Euro-zone going to pull through? In which shape? </vt:lpstr>
      <vt:lpstr>What is the predicament of Europe’s ‘periphery’?  </vt:lpstr>
      <vt:lpstr>Slide 9</vt:lpstr>
      <vt:lpstr>Net private financial flows  in % of GDP, 1993-2009 </vt:lpstr>
      <vt:lpstr>Is the Eurozone/the EU likely to disintegrate?  </vt:lpstr>
      <vt:lpstr>Slide 12</vt:lpstr>
      <vt:lpstr>Economic Integration and Emerging Economies:  Pitfalls revealed in Repeated Crises</vt:lpstr>
      <vt:lpstr>Economic Integration and Emerging Economies:  Main lines of the argument</vt:lpstr>
      <vt:lpstr>Comparing emerging market economies (EMEs)</vt:lpstr>
      <vt:lpstr>Comparing emerging market economies (EMEs)</vt:lpstr>
      <vt:lpstr>Capital market integration and emerging economies </vt:lpstr>
      <vt:lpstr>The European integration model of catching-up</vt:lpstr>
      <vt:lpstr>Growth - GDP at constant prices Average annual growth rates, 1995-2010, in %</vt:lpstr>
      <vt:lpstr>Growth - GDP at constant prices Average annual growth rates, 1995-2010 in %</vt:lpstr>
      <vt:lpstr>Quarterly GDP developments 3rd quarter 2008 = 100 </vt:lpstr>
      <vt:lpstr>Quarterly GDP developments 3rd quarter 2008 = 100 </vt:lpstr>
      <vt:lpstr>Differentiating features of EMEs</vt:lpstr>
      <vt:lpstr>Openness indicators: trade and financial integration, 2007 in % of GDP </vt:lpstr>
      <vt:lpstr>Financial integration - Changes in: (i) assets plus liabilities; (ii) credit to private sector in % of GDP (percentage point change), 2001-2007</vt:lpstr>
      <vt:lpstr>Foreign bank ownership, 1998-2005 (assets owned by foreign banks as % of banking system assets)</vt:lpstr>
      <vt:lpstr>Industrial Production - Index  1993=100, 2000, 2008 </vt:lpstr>
      <vt:lpstr>Change in openness to trade, 1995-2008 in % of GDP (percentage point change) </vt:lpstr>
      <vt:lpstr>Summarizing some of the features of European EMEs compared to other EMEs</vt:lpstr>
      <vt:lpstr>Slide 30</vt:lpstr>
      <vt:lpstr>Net private financial flows  in % of GDP, 1993-2009 </vt:lpstr>
      <vt:lpstr>Real exchange rate developments, 1995 to 2010</vt:lpstr>
      <vt:lpstr>Real exchange rate developments 2003=100, CPI deflated  </vt:lpstr>
      <vt:lpstr>Credit to the private sector (%GDP, 1995-2009)</vt:lpstr>
      <vt:lpstr>Differences in the composition of FDI </vt:lpstr>
      <vt:lpstr>Relationship between pre-crisis credit growth and current account balances</vt:lpstr>
      <vt:lpstr>Real lending NB/ECB interest rates, 2003-2010  CPI-deflated, in % p.a.    </vt:lpstr>
      <vt:lpstr>Gross private and public debt in % of GDP, 2008</vt:lpstr>
      <vt:lpstr>Debt in % of GDP</vt:lpstr>
      <vt:lpstr>Debt in % of GDP</vt:lpstr>
      <vt:lpstr>Debt in % of GDP</vt:lpstr>
      <vt:lpstr>Public and private debt in % of GDP</vt:lpstr>
      <vt:lpstr>Public and private debt in % of GDP</vt:lpstr>
      <vt:lpstr>Public and private debt in % of GDP</vt:lpstr>
      <vt:lpstr>CESEE: GDP growth was well above the interest rate before the crisis</vt:lpstr>
      <vt:lpstr>General government balance and gross debt  (% GDP), 2000-2010 </vt:lpstr>
      <vt:lpstr>External debt: public and private (% of GDP), 2008 </vt:lpstr>
      <vt:lpstr>External debt: public and private (% of GDP), 2008 </vt:lpstr>
      <vt:lpstr>Structural features: European and other EMEs</vt:lpstr>
      <vt:lpstr>Summarizing the build-up to the crisis – differentiated patterns in the EMEs</vt:lpstr>
      <vt:lpstr>Slide 51</vt:lpstr>
      <vt:lpstr>Pre-crisis credit growth and GDP growth in 2009</vt:lpstr>
      <vt:lpstr>Pre-crisis credit growth and GDP growth in 2010</vt:lpstr>
      <vt:lpstr>Structural features: the role of exchange rate regimes ‘Fixers’ and ‘floaters’ amongst the CESEEs</vt:lpstr>
      <vt:lpstr>Fiscal policy reaction: huge adjustment in CESEE</vt:lpstr>
      <vt:lpstr>GDP development, 2005-2012 2008=100   </vt:lpstr>
      <vt:lpstr>GDP development, 2005-2012 2008=100   </vt:lpstr>
      <vt:lpstr>Summarizing the crisis impact</vt:lpstr>
      <vt:lpstr>The aftermath of the crisis: </vt:lpstr>
      <vt:lpstr>Crucial question: output prospects</vt:lpstr>
      <vt:lpstr>GDP development, 2005-2012 2008=100   </vt:lpstr>
      <vt:lpstr>General government gross debt  (% of GDP), 1995-2010 </vt:lpstr>
      <vt:lpstr>Unemployment at high levels registered unemployment rates in %</vt:lpstr>
      <vt:lpstr>Summary: Specific features of European EMEs</vt:lpstr>
      <vt:lpstr>The outlook on recovery after the crisis</vt:lpstr>
      <vt:lpstr>Policy space in different environments:</vt:lpstr>
      <vt:lpstr>Principal policy lessons:</vt:lpstr>
      <vt:lpstr>Indicators - country groups: Pop, GDP, GDP per capita 2008</vt:lpstr>
      <vt:lpstr>Indicators: Pop, GDP, GDP (per capita) averages per country in group, 2008 </vt:lpstr>
      <vt:lpstr>Slide 70</vt:lpstr>
      <vt:lpstr>GDP, PPP and Assets plus liabilities in % of GDP, 2007 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Beate Muck</dc:creator>
  <cp:lastModifiedBy>landesmann</cp:lastModifiedBy>
  <cp:revision>550</cp:revision>
  <cp:lastPrinted>2003-09-11T08:40:51Z</cp:lastPrinted>
  <dcterms:created xsi:type="dcterms:W3CDTF">2011-03-02T08:43:56Z</dcterms:created>
  <dcterms:modified xsi:type="dcterms:W3CDTF">2012-01-24T02:40:22Z</dcterms:modified>
</cp:coreProperties>
</file>