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sldIdLst>
    <p:sldId id="256" r:id="rId2"/>
    <p:sldId id="258" r:id="rId3"/>
    <p:sldId id="259" r:id="rId4"/>
    <p:sldId id="257" r:id="rId5"/>
    <p:sldId id="261" r:id="rId6"/>
    <p:sldId id="260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5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9A3B39-7A4E-460F-B7CA-669C5F8C05FD}" type="datetimeFigureOut">
              <a:rPr lang="en-US"/>
              <a:pPr>
                <a:defRPr/>
              </a:pPr>
              <a:t>1/25/2012</a:t>
            </a:fld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E7D1C9-2711-497B-B660-347B4C77778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6B209A-DB91-4371-A0FA-3DCEDF1D4519}" type="datetimeFigureOut">
              <a:rPr lang="en-US"/>
              <a:pPr>
                <a:defRPr/>
              </a:pPr>
              <a:t>1/25/2012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8259EA-BAD0-4D54-BB04-3023D7C88A0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8F2843-144F-4991-915D-CF4483533A23}" type="datetimeFigureOut">
              <a:rPr lang="en-US"/>
              <a:pPr>
                <a:defRPr/>
              </a:pPr>
              <a:t>1/25/2012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C71576-D908-4A2A-AEA0-F0C3E13633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681134-A23D-4EE2-A0DF-9CA51B264106}" type="datetimeFigureOut">
              <a:rPr lang="en-US"/>
              <a:pPr>
                <a:defRPr/>
              </a:pPr>
              <a:t>1/25/2012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D886A-F2C1-4251-A94F-69A6A785FFD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927B18-2142-4EEE-86A9-1C2D4031F8BD}" type="datetimeFigureOut">
              <a:rPr lang="en-US"/>
              <a:pPr>
                <a:defRPr/>
              </a:pPr>
              <a:t>1/25/2012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287BBE-BE2B-4917-878A-3A95DCA5F29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C85975-D05E-4400-BD6E-DD3D7AC360EC}" type="datetimeFigureOut">
              <a:rPr lang="en-US"/>
              <a:pPr>
                <a:defRPr/>
              </a:pPr>
              <a:t>1/25/2012</a:t>
            </a:fld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5288B0-DC22-4294-9A28-FB33B4EF91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4DDF1C-FD6A-4139-9DE0-83850D9AE87A}" type="datetimeFigureOut">
              <a:rPr lang="en-US"/>
              <a:pPr>
                <a:defRPr/>
              </a:pPr>
              <a:t>1/25/2012</a:t>
            </a:fld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17015C-75B1-4B29-A1AA-EEEAE60213A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3FDF3E-BFD6-4423-A062-2D4FB2AA717F}" type="datetimeFigureOut">
              <a:rPr lang="en-US"/>
              <a:pPr>
                <a:defRPr/>
              </a:pPr>
              <a:t>1/25/2012</a:t>
            </a:fld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F9243F-4783-42A7-856B-3E67E808F3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FAA137-A8EF-4A42-8363-7E3FF5AE6E58}" type="datetimeFigureOut">
              <a:rPr lang="en-US"/>
              <a:pPr>
                <a:defRPr/>
              </a:pPr>
              <a:t>1/25/2012</a:t>
            </a:fld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D74315-FF6F-4E29-93EA-FC1DA19AD02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E68605-1B86-4E34-831A-BDCA4FC8CD9E}" type="datetimeFigureOut">
              <a:rPr lang="en-US"/>
              <a:pPr>
                <a:defRPr/>
              </a:pPr>
              <a:t>1/25/2012</a:t>
            </a:fld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87DEB0-26AB-41F8-ADD5-5BBE2B84426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0DD0D8-37DF-41F3-874F-DE73D53BB6C2}" type="datetimeFigureOut">
              <a:rPr lang="en-US"/>
              <a:pPr>
                <a:defRPr/>
              </a:pPr>
              <a:t>1/25/2012</a:t>
            </a:fld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80DA4F-BB0A-4D9E-9AE0-0C14100790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j-lt"/>
              </a:defRPr>
            </a:lvl1pPr>
          </a:lstStyle>
          <a:p>
            <a:pPr>
              <a:defRPr/>
            </a:pPr>
            <a:fld id="{638A8C8F-B1F0-4BCF-A235-4A49AA7568D2}" type="datetimeFigureOut">
              <a:rPr lang="en-US"/>
              <a:pPr>
                <a:defRPr/>
              </a:pPr>
              <a:t>1/25/2012</a:t>
            </a:fld>
            <a:endParaRPr lang="en-US" altLang="en-US"/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</a:defRPr>
            </a:lvl1pPr>
          </a:lstStyle>
          <a:p>
            <a:pPr>
              <a:defRPr/>
            </a:pPr>
            <a:fld id="{FAE8E9A7-AE09-498F-9B95-41841C792A1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4583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4584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6" r:id="rId2"/>
    <p:sldLayoutId id="2147483665" r:id="rId3"/>
    <p:sldLayoutId id="2147483664" r:id="rId4"/>
    <p:sldLayoutId id="2147483663" r:id="rId5"/>
    <p:sldLayoutId id="2147483662" r:id="rId6"/>
    <p:sldLayoutId id="2147483661" r:id="rId7"/>
    <p:sldLayoutId id="2147483660" r:id="rId8"/>
    <p:sldLayoutId id="2147483659" r:id="rId9"/>
    <p:sldLayoutId id="2147483658" r:id="rId10"/>
    <p:sldLayoutId id="2147483657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pPr eaLnBrk="1" hangingPunct="1"/>
            <a:r>
              <a:rPr lang="en-US" sz="5000" dirty="0" smtClean="0"/>
              <a:t>Future of Finance</a:t>
            </a:r>
          </a:p>
        </p:txBody>
      </p:sp>
      <p:sp>
        <p:nvSpPr>
          <p:cNvPr id="13314" name="Subtitle 2"/>
          <p:cNvSpPr>
            <a:spLocks noGrp="1"/>
          </p:cNvSpPr>
          <p:nvPr>
            <p:ph type="subTitle" idx="4294967295"/>
          </p:nvPr>
        </p:nvSpPr>
        <p:spPr>
          <a:xfrm>
            <a:off x="1371600" y="3889375"/>
            <a:ext cx="6400800" cy="1754188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sz="2800" dirty="0" err="1" smtClean="0">
                <a:solidFill>
                  <a:srgbClr val="898989"/>
                </a:solidFill>
              </a:rPr>
              <a:t>Sushil</a:t>
            </a:r>
            <a:r>
              <a:rPr lang="en-US" sz="2800" dirty="0" smtClean="0">
                <a:solidFill>
                  <a:srgbClr val="898989"/>
                </a:solidFill>
              </a:rPr>
              <a:t> </a:t>
            </a:r>
            <a:r>
              <a:rPr lang="en-US" sz="2800" dirty="0" err="1" smtClean="0">
                <a:solidFill>
                  <a:srgbClr val="898989"/>
                </a:solidFill>
              </a:rPr>
              <a:t>Khanna</a:t>
            </a:r>
            <a:endParaRPr lang="en-US" sz="2800" dirty="0" smtClean="0">
              <a:solidFill>
                <a:srgbClr val="898989"/>
              </a:solidFill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3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mtClean="0"/>
              <a:t>Past of Finance</a:t>
            </a:r>
          </a:p>
        </p:txBody>
      </p:sp>
      <p:sp>
        <p:nvSpPr>
          <p:cNvPr id="14338" name="Content Placeholder 4"/>
          <p:cNvSpPr>
            <a:spLocks noGrp="1"/>
          </p:cNvSpPr>
          <p:nvPr>
            <p:ph idx="4294967295"/>
          </p:nvPr>
        </p:nvSpPr>
        <p:spPr>
          <a:xfrm>
            <a:off x="214313" y="1600200"/>
            <a:ext cx="8472487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/>
              <a:t>We now know that Financial System no Longer serves need of production (Real economy)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Only 3 per cent of the UK’s £ 6 trillion ( £200 bn) Financial sectors assets constitute lending to business (manufacturing, retail, transport etc)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Consumer loans &amp; mortgages = £ 1000 bn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Rest is all financial assets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>
                <a:solidFill>
                  <a:srgbClr val="FF0000"/>
                </a:solidFill>
              </a:rPr>
              <a:t>What role this financial entities lending to each other mean for the economy??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>
                <a:solidFill>
                  <a:srgbClr val="FF0000"/>
                </a:solidFill>
              </a:rPr>
              <a:t>Reforms to “ring fence” core banking (Vickers Comm) ??????</a:t>
            </a:r>
          </a:p>
          <a:p>
            <a:pPr eaLnBrk="1" hangingPunct="1">
              <a:lnSpc>
                <a:spcPct val="80000"/>
              </a:lnSpc>
            </a:pPr>
            <a:endParaRPr lang="en-US" sz="2800" smtClean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mtClean="0"/>
              <a:t>Past of Finance</a:t>
            </a:r>
          </a:p>
        </p:txBody>
      </p:sp>
      <p:sp>
        <p:nvSpPr>
          <p:cNvPr id="15362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Financial “Innovation” and “products” created new markets, which were supposed to reduce risk, reduce intermediation cost, and improve efficiency</a:t>
            </a:r>
          </a:p>
          <a:p>
            <a:pPr eaLnBrk="1" hangingPunct="1"/>
            <a:r>
              <a:rPr lang="en-US" smtClean="0"/>
              <a:t>With efficiency – intermediation costs should decline!!</a:t>
            </a:r>
          </a:p>
          <a:p>
            <a:pPr eaLnBrk="1" hangingPunct="1"/>
            <a:r>
              <a:rPr lang="en-US" smtClean="0"/>
              <a:t>But the profits of the financial sector rose to astronomical levels. 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5" y="500063"/>
            <a:ext cx="6856413" cy="564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Question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Where do these profits come from?</a:t>
            </a:r>
          </a:p>
          <a:p>
            <a:r>
              <a:rPr lang="en-US" smtClean="0"/>
              <a:t>In the real sector, workers wages have been under pressure, while profits have largely kept pace with GDP (competition from Chindia)</a:t>
            </a:r>
          </a:p>
          <a:p>
            <a:r>
              <a:rPr lang="en-US" smtClean="0"/>
              <a:t>No evidence that cost of intermediation has gone up!</a:t>
            </a:r>
          </a:p>
          <a:p>
            <a:r>
              <a:rPr lang="en-US" smtClean="0"/>
              <a:t>Or that surplus in real sector is shrinking!!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Questions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Who has gained from this?</a:t>
            </a:r>
          </a:p>
          <a:p>
            <a:pPr eaLnBrk="1" hangingPunct="1"/>
            <a:r>
              <a:rPr lang="en-US" smtClean="0"/>
              <a:t>Social / Economic roots of the group/class??</a:t>
            </a:r>
          </a:p>
          <a:p>
            <a:pPr eaLnBrk="1" hangingPunct="1"/>
            <a:r>
              <a:rPr lang="en-US" smtClean="0"/>
              <a:t>With declining investment in real economy, the traditional capitalist is nowhere visible.</a:t>
            </a:r>
          </a:p>
          <a:p>
            <a:pPr eaLnBrk="1" hangingPunct="1"/>
            <a:r>
              <a:rPr lang="en-US" smtClean="0"/>
              <a:t>An army of financial employees – white collar from middle class families, armed with university degrees and business school models, main beneficiaries 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1421</TotalTime>
  <Words>248</Words>
  <Application>Microsoft Office PowerPoint</Application>
  <PresentationFormat>On-screen Show (4:3)</PresentationFormat>
  <Paragraphs>23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Edge</vt:lpstr>
      <vt:lpstr>Future of Finance</vt:lpstr>
      <vt:lpstr>Past of Finance</vt:lpstr>
      <vt:lpstr>Past of Finance</vt:lpstr>
      <vt:lpstr>PowerPoint Presentation</vt:lpstr>
      <vt:lpstr>Question</vt:lpstr>
      <vt:lpstr>Questions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Sushil</dc:creator>
  <cp:lastModifiedBy>IDEAs</cp:lastModifiedBy>
  <cp:revision>17</cp:revision>
  <dcterms:created xsi:type="dcterms:W3CDTF">2012-01-21T08:12:11Z</dcterms:created>
  <dcterms:modified xsi:type="dcterms:W3CDTF">2012-01-25T09:46:11Z</dcterms:modified>
</cp:coreProperties>
</file>