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theme/themeOverride1.xml" ContentType="application/vnd.openxmlformats-officedocument.themeOverr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theme/themeOverride2.xml" ContentType="application/vnd.openxmlformats-officedocument.themeOverr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handoutMasterIdLst>
    <p:handoutMasterId r:id="rId31"/>
  </p:handoutMasterIdLst>
  <p:sldIdLst>
    <p:sldId id="308" r:id="rId2"/>
    <p:sldId id="487" r:id="rId3"/>
    <p:sldId id="534" r:id="rId4"/>
    <p:sldId id="492" r:id="rId5"/>
    <p:sldId id="541" r:id="rId6"/>
    <p:sldId id="505" r:id="rId7"/>
    <p:sldId id="546" r:id="rId8"/>
    <p:sldId id="548" r:id="rId9"/>
    <p:sldId id="547" r:id="rId10"/>
    <p:sldId id="535" r:id="rId11"/>
    <p:sldId id="536" r:id="rId12"/>
    <p:sldId id="538" r:id="rId13"/>
    <p:sldId id="550" r:id="rId14"/>
    <p:sldId id="551" r:id="rId15"/>
    <p:sldId id="544" r:id="rId16"/>
    <p:sldId id="519" r:id="rId17"/>
    <p:sldId id="543" r:id="rId18"/>
    <p:sldId id="506" r:id="rId19"/>
    <p:sldId id="528" r:id="rId20"/>
    <p:sldId id="510" r:id="rId21"/>
    <p:sldId id="553" r:id="rId22"/>
    <p:sldId id="552" r:id="rId23"/>
    <p:sldId id="542" r:id="rId24"/>
    <p:sldId id="524" r:id="rId25"/>
    <p:sldId id="525" r:id="rId26"/>
    <p:sldId id="526" r:id="rId27"/>
    <p:sldId id="520" r:id="rId28"/>
    <p:sldId id="521" r:id="rId29"/>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00"/>
    <a:srgbClr val="FF3300"/>
    <a:srgbClr val="CC0000"/>
    <a:srgbClr val="FF9933"/>
    <a:srgbClr val="3366FF"/>
    <a:srgbClr val="FFFF99"/>
    <a:srgbClr val="FFFF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40" autoAdjust="0"/>
    <p:restoredTop sz="94660" autoAdjust="0"/>
  </p:normalViewPr>
  <p:slideViewPr>
    <p:cSldViewPr>
      <p:cViewPr varScale="1">
        <p:scale>
          <a:sx n="73" d="100"/>
          <a:sy n="73" d="100"/>
        </p:scale>
        <p:origin x="-1290" y="-102"/>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5" d="100"/>
          <a:sy n="55" d="100"/>
        </p:scale>
        <p:origin x="-1188" y="-84"/>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charts/_rels/chart1.xml.rels><?xml version="1.0" encoding="UTF-8" standalone="yes"?>
<Relationships xmlns="http://schemas.openxmlformats.org/package/2006/relationships"><Relationship Id="rId2" Type="http://schemas.openxmlformats.org/officeDocument/2006/relationships/oleObject" Target="file:///\\titan\ase-gdae$\Theory%20&amp;%20Ed\REDD%20Module\All%20Graphs.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C:\Users\Mona\Desktop\New%20Microsoft%20Office%20Excel%20Worksheet.xlsx"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18"/>
  <c:clrMapOvr bg1="lt1" tx1="dk1" bg2="lt2" tx2="dk2" accent1="accent1" accent2="accent2" accent3="accent3" accent4="accent4" accent5="accent5" accent6="accent6" hlink="hlink" folHlink="folHlink"/>
  <c:chart>
    <c:autoTitleDeleted val="1"/>
    <c:plotArea>
      <c:layout/>
      <c:pieChart>
        <c:varyColors val="1"/>
        <c:ser>
          <c:idx val="0"/>
          <c:order val="0"/>
          <c:explosion val="6"/>
          <c:dPt>
            <c:idx val="2"/>
            <c:spPr>
              <a:ln w="19050">
                <a:noFill/>
              </a:ln>
            </c:spPr>
          </c:dPt>
          <c:dPt>
            <c:idx val="3"/>
            <c:spPr>
              <a:ln w="19050">
                <a:noFill/>
              </a:ln>
            </c:spPr>
          </c:dPt>
          <c:dLbls>
            <c:dLbl>
              <c:idx val="5"/>
              <c:layout>
                <c:manualLayout>
                  <c:x val="-7.2537394763370913E-2"/>
                  <c:y val="6.2837873421162163E-2"/>
                </c:manualLayout>
              </c:layout>
              <c:dLblPos val="bestFit"/>
              <c:showCatName val="1"/>
              <c:showPercent val="1"/>
            </c:dLbl>
            <c:dLbl>
              <c:idx val="6"/>
              <c:layout>
                <c:manualLayout>
                  <c:x val="-9.3356155618407738E-2"/>
                  <c:y val="-2.3049100870606059E-2"/>
                </c:manualLayout>
              </c:layout>
              <c:dLblPos val="bestFit"/>
              <c:showCatName val="1"/>
              <c:showPercent val="1"/>
            </c:dLbl>
            <c:dLbl>
              <c:idx val="7"/>
              <c:layout>
                <c:manualLayout>
                  <c:x val="0.15106200586295532"/>
                  <c:y val="-6.637950818145945E-4"/>
                </c:manualLayout>
              </c:layout>
              <c:dLblPos val="bestFit"/>
              <c:showCatName val="1"/>
              <c:showPercent val="1"/>
            </c:dLbl>
            <c:dLblPos val="bestFit"/>
            <c:showCatName val="1"/>
            <c:showPercent val="1"/>
            <c:showLeaderLines val="1"/>
            <c:leaderLines>
              <c:spPr>
                <a:ln>
                  <a:solidFill>
                    <a:schemeClr val="tx1">
                      <a:alpha val="66000"/>
                    </a:schemeClr>
                  </a:solidFill>
                  <a:headEnd type="none"/>
                </a:ln>
              </c:spPr>
            </c:leaderLines>
          </c:dLbls>
          <c:cat>
            <c:strRef>
              <c:f>'Figure 1'!$C$6:$C$13</c:f>
              <c:strCache>
                <c:ptCount val="8"/>
                <c:pt idx="0">
                  <c:v>Power Supply</c:v>
                </c:pt>
                <c:pt idx="1">
                  <c:v>Industry</c:v>
                </c:pt>
                <c:pt idx="2">
                  <c:v>Forestry</c:v>
                </c:pt>
                <c:pt idx="3">
                  <c:v>Agriculture</c:v>
                </c:pt>
                <c:pt idx="4">
                  <c:v>Transport</c:v>
                </c:pt>
                <c:pt idx="5">
                  <c:v>Building</c:v>
                </c:pt>
                <c:pt idx="6">
                  <c:v>Fossil fuel supply</c:v>
                </c:pt>
                <c:pt idx="7">
                  <c:v>Waste </c:v>
                </c:pt>
              </c:strCache>
            </c:strRef>
          </c:cat>
          <c:val>
            <c:numRef>
              <c:f>'Figure 1'!$D$6:$D$13</c:f>
              <c:numCache>
                <c:formatCode>0.0%</c:formatCode>
                <c:ptCount val="8"/>
                <c:pt idx="0">
                  <c:v>0.21000000000000021</c:v>
                </c:pt>
                <c:pt idx="1">
                  <c:v>0.19000000000000067</c:v>
                </c:pt>
                <c:pt idx="2">
                  <c:v>0.17</c:v>
                </c:pt>
                <c:pt idx="3">
                  <c:v>0.14000000000000001</c:v>
                </c:pt>
                <c:pt idx="4">
                  <c:v>0.13</c:v>
                </c:pt>
                <c:pt idx="5">
                  <c:v>8.0000000000000224E-2</c:v>
                </c:pt>
                <c:pt idx="6">
                  <c:v>5.0000000000000114E-2</c:v>
                </c:pt>
                <c:pt idx="7">
                  <c:v>3.0000000000000294E-2</c:v>
                </c:pt>
              </c:numCache>
            </c:numRef>
          </c:val>
        </c:ser>
        <c:dLbls>
          <c:showPercent val="1"/>
        </c:dLbls>
        <c:firstSliceAng val="0"/>
      </c:pieChart>
    </c:plotArea>
    <c:legend>
      <c:legendPos val="r"/>
      <c:layout/>
      <c:overlay val="1"/>
    </c:legend>
    <c:plotVisOnly val="1"/>
    <c:dispBlanksAs val="zero"/>
  </c:chart>
  <c:spPr>
    <a:ln>
      <a:noFill/>
    </a:ln>
  </c:spPr>
  <c:txPr>
    <a:bodyPr/>
    <a:lstStyle/>
    <a:p>
      <a:pPr>
        <a:defRPr sz="1400"/>
      </a:pPr>
      <a:endParaRPr lang="en-US"/>
    </a:p>
  </c:txPr>
  <c:externalData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plotArea>
      <c:layout/>
      <c:barChart>
        <c:barDir val="col"/>
        <c:grouping val="stacked"/>
        <c:ser>
          <c:idx val="0"/>
          <c:order val="0"/>
          <c:tx>
            <c:strRef>
              <c:f>Sheet1!$D$4</c:f>
              <c:strCache>
                <c:ptCount val="1"/>
                <c:pt idx="0">
                  <c:v>CO2</c:v>
                </c:pt>
              </c:strCache>
            </c:strRef>
          </c:tx>
          <c:spPr>
            <a:solidFill>
              <a:srgbClr val="C00000"/>
            </a:solidFill>
          </c:spPr>
          <c:cat>
            <c:strRef>
              <c:f>Sheet1!$C$5:$C$14</c:f>
              <c:strCache>
                <c:ptCount val="10"/>
                <c:pt idx="0">
                  <c:v>Cropland management</c:v>
                </c:pt>
                <c:pt idx="1">
                  <c:v>Grazing land management</c:v>
                </c:pt>
                <c:pt idx="2">
                  <c:v>Restore cultivated organic soils</c:v>
                </c:pt>
                <c:pt idx="3">
                  <c:v>Restore degraded lands</c:v>
                </c:pt>
                <c:pt idx="4">
                  <c:v>Rice management</c:v>
                </c:pt>
                <c:pt idx="5">
                  <c:v>Livestock</c:v>
                </c:pt>
                <c:pt idx="6">
                  <c:v>Bioenergy (soils component)</c:v>
                </c:pt>
                <c:pt idx="7">
                  <c:v>Water managemet</c:v>
                </c:pt>
                <c:pt idx="8">
                  <c:v>Setaside, LUC &amp; agroforestry</c:v>
                </c:pt>
                <c:pt idx="9">
                  <c:v>Manure management</c:v>
                </c:pt>
              </c:strCache>
            </c:strRef>
          </c:cat>
          <c:val>
            <c:numRef>
              <c:f>Sheet1!$D$5:$D$14</c:f>
              <c:numCache>
                <c:formatCode>General</c:formatCode>
                <c:ptCount val="10"/>
                <c:pt idx="0">
                  <c:v>1450</c:v>
                </c:pt>
                <c:pt idx="1">
                  <c:v>1470</c:v>
                </c:pt>
                <c:pt idx="2">
                  <c:v>1380</c:v>
                </c:pt>
                <c:pt idx="3">
                  <c:v>650</c:v>
                </c:pt>
                <c:pt idx="4">
                  <c:v>0</c:v>
                </c:pt>
                <c:pt idx="5">
                  <c:v>0</c:v>
                </c:pt>
                <c:pt idx="6">
                  <c:v>200</c:v>
                </c:pt>
                <c:pt idx="7">
                  <c:v>50</c:v>
                </c:pt>
                <c:pt idx="8">
                  <c:v>20</c:v>
                </c:pt>
                <c:pt idx="9">
                  <c:v>0</c:v>
                </c:pt>
              </c:numCache>
            </c:numRef>
          </c:val>
        </c:ser>
        <c:ser>
          <c:idx val="1"/>
          <c:order val="1"/>
          <c:tx>
            <c:strRef>
              <c:f>Sheet1!$E$4</c:f>
              <c:strCache>
                <c:ptCount val="1"/>
                <c:pt idx="0">
                  <c:v>CH4</c:v>
                </c:pt>
              </c:strCache>
            </c:strRef>
          </c:tx>
          <c:spPr>
            <a:solidFill>
              <a:srgbClr val="00B0F0"/>
            </a:solidFill>
          </c:spPr>
          <c:cat>
            <c:strRef>
              <c:f>Sheet1!$C$5:$C$14</c:f>
              <c:strCache>
                <c:ptCount val="10"/>
                <c:pt idx="0">
                  <c:v>Cropland management</c:v>
                </c:pt>
                <c:pt idx="1">
                  <c:v>Grazing land management</c:v>
                </c:pt>
                <c:pt idx="2">
                  <c:v>Restore cultivated organic soils</c:v>
                </c:pt>
                <c:pt idx="3">
                  <c:v>Restore degraded lands</c:v>
                </c:pt>
                <c:pt idx="4">
                  <c:v>Rice management</c:v>
                </c:pt>
                <c:pt idx="5">
                  <c:v>Livestock</c:v>
                </c:pt>
                <c:pt idx="6">
                  <c:v>Bioenergy (soils component)</c:v>
                </c:pt>
                <c:pt idx="7">
                  <c:v>Water managemet</c:v>
                </c:pt>
                <c:pt idx="8">
                  <c:v>Setaside, LUC &amp; agroforestry</c:v>
                </c:pt>
                <c:pt idx="9">
                  <c:v>Manure management</c:v>
                </c:pt>
              </c:strCache>
            </c:strRef>
          </c:cat>
          <c:val>
            <c:numRef>
              <c:f>Sheet1!$E$5:$E$14</c:f>
              <c:numCache>
                <c:formatCode>General</c:formatCode>
                <c:ptCount val="10"/>
                <c:pt idx="0">
                  <c:v>0</c:v>
                </c:pt>
                <c:pt idx="1">
                  <c:v>0</c:v>
                </c:pt>
                <c:pt idx="2">
                  <c:v>-40</c:v>
                </c:pt>
                <c:pt idx="3">
                  <c:v>20</c:v>
                </c:pt>
                <c:pt idx="4">
                  <c:v>230</c:v>
                </c:pt>
                <c:pt idx="5">
                  <c:v>220</c:v>
                </c:pt>
                <c:pt idx="6">
                  <c:v>0</c:v>
                </c:pt>
                <c:pt idx="7">
                  <c:v>0</c:v>
                </c:pt>
                <c:pt idx="8">
                  <c:v>0</c:v>
                </c:pt>
                <c:pt idx="9">
                  <c:v>30</c:v>
                </c:pt>
              </c:numCache>
            </c:numRef>
          </c:val>
        </c:ser>
        <c:ser>
          <c:idx val="2"/>
          <c:order val="2"/>
          <c:tx>
            <c:strRef>
              <c:f>Sheet1!$F$4</c:f>
              <c:strCache>
                <c:ptCount val="1"/>
                <c:pt idx="0">
                  <c:v>N2O</c:v>
                </c:pt>
              </c:strCache>
            </c:strRef>
          </c:tx>
          <c:spPr>
            <a:solidFill>
              <a:srgbClr val="FFC000"/>
            </a:solidFill>
          </c:spPr>
          <c:cat>
            <c:strRef>
              <c:f>Sheet1!$C$5:$C$14</c:f>
              <c:strCache>
                <c:ptCount val="10"/>
                <c:pt idx="0">
                  <c:v>Cropland management</c:v>
                </c:pt>
                <c:pt idx="1">
                  <c:v>Grazing land management</c:v>
                </c:pt>
                <c:pt idx="2">
                  <c:v>Restore cultivated organic soils</c:v>
                </c:pt>
                <c:pt idx="3">
                  <c:v>Restore degraded lands</c:v>
                </c:pt>
                <c:pt idx="4">
                  <c:v>Rice management</c:v>
                </c:pt>
                <c:pt idx="5">
                  <c:v>Livestock</c:v>
                </c:pt>
                <c:pt idx="6">
                  <c:v>Bioenergy (soils component)</c:v>
                </c:pt>
                <c:pt idx="7">
                  <c:v>Water managemet</c:v>
                </c:pt>
                <c:pt idx="8">
                  <c:v>Setaside, LUC &amp; agroforestry</c:v>
                </c:pt>
                <c:pt idx="9">
                  <c:v>Manure management</c:v>
                </c:pt>
              </c:strCache>
            </c:strRef>
          </c:cat>
          <c:val>
            <c:numRef>
              <c:f>Sheet1!$F$5:$F$14</c:f>
              <c:numCache>
                <c:formatCode>General</c:formatCode>
                <c:ptCount val="10"/>
                <c:pt idx="0">
                  <c:v>60</c:v>
                </c:pt>
                <c:pt idx="1">
                  <c:v>0</c:v>
                </c:pt>
                <c:pt idx="2">
                  <c:v>0</c:v>
                </c:pt>
                <c:pt idx="3">
                  <c:v>0</c:v>
                </c:pt>
                <c:pt idx="4">
                  <c:v>0</c:v>
                </c:pt>
                <c:pt idx="5">
                  <c:v>0</c:v>
                </c:pt>
                <c:pt idx="6">
                  <c:v>0</c:v>
                </c:pt>
                <c:pt idx="7">
                  <c:v>0</c:v>
                </c:pt>
                <c:pt idx="8">
                  <c:v>20</c:v>
                </c:pt>
                <c:pt idx="9">
                  <c:v>0</c:v>
                </c:pt>
              </c:numCache>
            </c:numRef>
          </c:val>
        </c:ser>
        <c:overlap val="100"/>
        <c:axId val="53494528"/>
        <c:axId val="53496064"/>
      </c:barChart>
      <c:catAx>
        <c:axId val="53494528"/>
        <c:scaling>
          <c:orientation val="minMax"/>
        </c:scaling>
        <c:axPos val="b"/>
        <c:tickLblPos val="nextTo"/>
        <c:crossAx val="53496064"/>
        <c:crosses val="autoZero"/>
        <c:auto val="1"/>
        <c:lblAlgn val="ctr"/>
        <c:lblOffset val="300"/>
      </c:catAx>
      <c:valAx>
        <c:axId val="53496064"/>
        <c:scaling>
          <c:orientation val="minMax"/>
        </c:scaling>
        <c:axPos val="l"/>
        <c:title>
          <c:tx>
            <c:rich>
              <a:bodyPr rot="-5400000" vert="horz"/>
              <a:lstStyle/>
              <a:p>
                <a:pPr>
                  <a:defRPr/>
                </a:pPr>
                <a:r>
                  <a:rPr lang="en-US"/>
                  <a:t>GHG Emission Potential- Mt CO2-eq/yr</a:t>
                </a:r>
              </a:p>
            </c:rich>
          </c:tx>
          <c:layout/>
        </c:title>
        <c:numFmt formatCode="General" sourceLinked="1"/>
        <c:tickLblPos val="nextTo"/>
        <c:crossAx val="53494528"/>
        <c:crosses val="autoZero"/>
        <c:crossBetween val="between"/>
      </c:valAx>
    </c:plotArea>
    <c:legend>
      <c:legendPos val="r"/>
      <c:layout/>
    </c:legend>
    <c:plotVisOnly val="1"/>
  </c:chart>
  <c:spPr>
    <a:ln>
      <a:noFill/>
    </a:ln>
  </c:spPr>
  <c:externalData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730"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vl1pPr>
          </a:lstStyle>
          <a:p>
            <a:endParaRPr lang="en-US"/>
          </a:p>
        </p:txBody>
      </p:sp>
      <p:sp>
        <p:nvSpPr>
          <p:cNvPr id="73731" name="Rectangle 3"/>
          <p:cNvSpPr>
            <a:spLocks noGrp="1" noChangeArrowheads="1"/>
          </p:cNvSpPr>
          <p:nvPr>
            <p:ph type="dt" sz="quarter" idx="1"/>
          </p:nvPr>
        </p:nvSpPr>
        <p:spPr bwMode="auto">
          <a:xfrm>
            <a:off x="3971925"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vl1pPr>
          </a:lstStyle>
          <a:p>
            <a:endParaRPr lang="en-US"/>
          </a:p>
        </p:txBody>
      </p:sp>
      <p:sp>
        <p:nvSpPr>
          <p:cNvPr id="73732" name="Rectangle 4"/>
          <p:cNvSpPr>
            <a:spLocks noGrp="1" noChangeArrowheads="1"/>
          </p:cNvSpPr>
          <p:nvPr>
            <p:ph type="ftr" sz="quarter" idx="2"/>
          </p:nvPr>
        </p:nvSpPr>
        <p:spPr bwMode="auto">
          <a:xfrm>
            <a:off x="0"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defRPr sz="1200"/>
            </a:lvl1pPr>
          </a:lstStyle>
          <a:p>
            <a:endParaRPr lang="en-US"/>
          </a:p>
        </p:txBody>
      </p:sp>
      <p:sp>
        <p:nvSpPr>
          <p:cNvPr id="73733" name="Rectangle 5"/>
          <p:cNvSpPr>
            <a:spLocks noGrp="1" noChangeArrowheads="1"/>
          </p:cNvSpPr>
          <p:nvPr>
            <p:ph type="sldNum" sz="quarter" idx="3"/>
          </p:nvPr>
        </p:nvSpPr>
        <p:spPr bwMode="auto">
          <a:xfrm>
            <a:off x="3971925"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vl1pPr>
          </a:lstStyle>
          <a:p>
            <a:fld id="{4F89F32E-8861-479A-8746-4D531E5B7B55}"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8306"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vl1pPr>
          </a:lstStyle>
          <a:p>
            <a:endParaRPr lang="en-US"/>
          </a:p>
        </p:txBody>
      </p:sp>
      <p:sp>
        <p:nvSpPr>
          <p:cNvPr id="98307" name="Rectangle 3"/>
          <p:cNvSpPr>
            <a:spLocks noGrp="1" noChangeArrowheads="1"/>
          </p:cNvSpPr>
          <p:nvPr>
            <p:ph type="dt" idx="1"/>
          </p:nvPr>
        </p:nvSpPr>
        <p:spPr bwMode="auto">
          <a:xfrm>
            <a:off x="3971925"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vl1pPr>
          </a:lstStyle>
          <a:p>
            <a:endParaRPr lang="en-US"/>
          </a:p>
        </p:txBody>
      </p:sp>
      <p:sp>
        <p:nvSpPr>
          <p:cNvPr id="98308"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p:spPr>
      </p:sp>
      <p:sp>
        <p:nvSpPr>
          <p:cNvPr id="98309" name="Rectangle 5"/>
          <p:cNvSpPr>
            <a:spLocks noGrp="1" noChangeArrowheads="1"/>
          </p:cNvSpPr>
          <p:nvPr>
            <p:ph type="body" sz="quarter" idx="3"/>
          </p:nvPr>
        </p:nvSpPr>
        <p:spPr bwMode="auto">
          <a:xfrm>
            <a:off x="935038" y="4416425"/>
            <a:ext cx="5140325"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8310" name="Rectangle 6"/>
          <p:cNvSpPr>
            <a:spLocks noGrp="1" noChangeArrowheads="1"/>
          </p:cNvSpPr>
          <p:nvPr>
            <p:ph type="ftr" sz="quarter" idx="4"/>
          </p:nvPr>
        </p:nvSpPr>
        <p:spPr bwMode="auto">
          <a:xfrm>
            <a:off x="0"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defRPr sz="1200"/>
            </a:lvl1pPr>
          </a:lstStyle>
          <a:p>
            <a:endParaRPr lang="en-US"/>
          </a:p>
        </p:txBody>
      </p:sp>
      <p:sp>
        <p:nvSpPr>
          <p:cNvPr id="98311" name="Rectangle 7"/>
          <p:cNvSpPr>
            <a:spLocks noGrp="1" noChangeArrowheads="1"/>
          </p:cNvSpPr>
          <p:nvPr>
            <p:ph type="sldNum" sz="quarter" idx="5"/>
          </p:nvPr>
        </p:nvSpPr>
        <p:spPr bwMode="auto">
          <a:xfrm>
            <a:off x="3971925"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vl1pPr>
          </a:lstStyle>
          <a:p>
            <a:fld id="{1DD6F1C5-EEE3-46CE-A8FF-FD9D246C5C50}"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944AF8-A555-4F43-A927-8F172C4541A5}" type="slidenum">
              <a:rPr lang="en-US"/>
              <a:pPr/>
              <a:t>1</a:t>
            </a:fld>
            <a:endParaRPr lang="en-US"/>
          </a:p>
        </p:txBody>
      </p:sp>
      <p:sp>
        <p:nvSpPr>
          <p:cNvPr id="264194" name="Rectangle 2"/>
          <p:cNvSpPr>
            <a:spLocks noGrp="1" noRot="1" noChangeAspect="1" noChangeArrowheads="1" noTextEdit="1"/>
          </p:cNvSpPr>
          <p:nvPr>
            <p:ph type="sldImg"/>
          </p:nvPr>
        </p:nvSpPr>
        <p:spPr>
          <a:ln/>
        </p:spPr>
      </p:sp>
      <p:sp>
        <p:nvSpPr>
          <p:cNvPr id="2641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DA6965-A02D-47C6-8E66-AA80243F20A8}" type="slidenum">
              <a:rPr lang="en-US"/>
              <a:pPr/>
              <a:t>10</a:t>
            </a:fld>
            <a:endParaRPr lang="en-US"/>
          </a:p>
        </p:txBody>
      </p:sp>
      <p:sp>
        <p:nvSpPr>
          <p:cNvPr id="351234" name="Rectangle 2"/>
          <p:cNvSpPr>
            <a:spLocks noGrp="1" noRot="1" noChangeAspect="1" noChangeArrowheads="1" noTextEdit="1"/>
          </p:cNvSpPr>
          <p:nvPr>
            <p:ph type="sldImg"/>
          </p:nvPr>
        </p:nvSpPr>
        <p:spPr>
          <a:ln/>
        </p:spPr>
      </p:sp>
      <p:sp>
        <p:nvSpPr>
          <p:cNvPr id="3512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DA6965-A02D-47C6-8E66-AA80243F20A8}" type="slidenum">
              <a:rPr lang="en-US"/>
              <a:pPr/>
              <a:t>11</a:t>
            </a:fld>
            <a:endParaRPr lang="en-US"/>
          </a:p>
        </p:txBody>
      </p:sp>
      <p:sp>
        <p:nvSpPr>
          <p:cNvPr id="351234" name="Rectangle 2"/>
          <p:cNvSpPr>
            <a:spLocks noGrp="1" noRot="1" noChangeAspect="1" noChangeArrowheads="1" noTextEdit="1"/>
          </p:cNvSpPr>
          <p:nvPr>
            <p:ph type="sldImg"/>
          </p:nvPr>
        </p:nvSpPr>
        <p:spPr>
          <a:ln/>
        </p:spPr>
      </p:sp>
      <p:sp>
        <p:nvSpPr>
          <p:cNvPr id="3512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DA6965-A02D-47C6-8E66-AA80243F20A8}" type="slidenum">
              <a:rPr lang="en-US"/>
              <a:pPr/>
              <a:t>12</a:t>
            </a:fld>
            <a:endParaRPr lang="en-US"/>
          </a:p>
        </p:txBody>
      </p:sp>
      <p:sp>
        <p:nvSpPr>
          <p:cNvPr id="351234" name="Rectangle 2"/>
          <p:cNvSpPr>
            <a:spLocks noGrp="1" noRot="1" noChangeAspect="1" noChangeArrowheads="1" noTextEdit="1"/>
          </p:cNvSpPr>
          <p:nvPr>
            <p:ph type="sldImg"/>
          </p:nvPr>
        </p:nvSpPr>
        <p:spPr>
          <a:ln/>
        </p:spPr>
      </p:sp>
      <p:sp>
        <p:nvSpPr>
          <p:cNvPr id="3512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DA6965-A02D-47C6-8E66-AA80243F20A8}" type="slidenum">
              <a:rPr lang="en-US"/>
              <a:pPr/>
              <a:t>13</a:t>
            </a:fld>
            <a:endParaRPr lang="en-US"/>
          </a:p>
        </p:txBody>
      </p:sp>
      <p:sp>
        <p:nvSpPr>
          <p:cNvPr id="351234" name="Rectangle 2"/>
          <p:cNvSpPr>
            <a:spLocks noGrp="1" noRot="1" noChangeAspect="1" noChangeArrowheads="1" noTextEdit="1"/>
          </p:cNvSpPr>
          <p:nvPr>
            <p:ph type="sldImg"/>
          </p:nvPr>
        </p:nvSpPr>
        <p:spPr>
          <a:ln/>
        </p:spPr>
      </p:sp>
      <p:sp>
        <p:nvSpPr>
          <p:cNvPr id="3512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DA6965-A02D-47C6-8E66-AA80243F20A8}" type="slidenum">
              <a:rPr lang="en-US"/>
              <a:pPr/>
              <a:t>14</a:t>
            </a:fld>
            <a:endParaRPr lang="en-US"/>
          </a:p>
        </p:txBody>
      </p:sp>
      <p:sp>
        <p:nvSpPr>
          <p:cNvPr id="351234" name="Rectangle 2"/>
          <p:cNvSpPr>
            <a:spLocks noGrp="1" noRot="1" noChangeAspect="1" noChangeArrowheads="1" noTextEdit="1"/>
          </p:cNvSpPr>
          <p:nvPr>
            <p:ph type="sldImg"/>
          </p:nvPr>
        </p:nvSpPr>
        <p:spPr>
          <a:ln/>
        </p:spPr>
      </p:sp>
      <p:sp>
        <p:nvSpPr>
          <p:cNvPr id="3512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DA6965-A02D-47C6-8E66-AA80243F20A8}" type="slidenum">
              <a:rPr lang="en-US"/>
              <a:pPr/>
              <a:t>15</a:t>
            </a:fld>
            <a:endParaRPr lang="en-US"/>
          </a:p>
        </p:txBody>
      </p:sp>
      <p:sp>
        <p:nvSpPr>
          <p:cNvPr id="351234" name="Rectangle 2"/>
          <p:cNvSpPr>
            <a:spLocks noGrp="1" noRot="1" noChangeAspect="1" noChangeArrowheads="1" noTextEdit="1"/>
          </p:cNvSpPr>
          <p:nvPr>
            <p:ph type="sldImg"/>
          </p:nvPr>
        </p:nvSpPr>
        <p:spPr>
          <a:ln/>
        </p:spPr>
      </p:sp>
      <p:sp>
        <p:nvSpPr>
          <p:cNvPr id="3512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DA6965-A02D-47C6-8E66-AA80243F20A8}" type="slidenum">
              <a:rPr lang="en-US"/>
              <a:pPr/>
              <a:t>16</a:t>
            </a:fld>
            <a:endParaRPr lang="en-US"/>
          </a:p>
        </p:txBody>
      </p:sp>
      <p:sp>
        <p:nvSpPr>
          <p:cNvPr id="351234" name="Rectangle 2"/>
          <p:cNvSpPr>
            <a:spLocks noGrp="1" noRot="1" noChangeAspect="1" noChangeArrowheads="1" noTextEdit="1"/>
          </p:cNvSpPr>
          <p:nvPr>
            <p:ph type="sldImg"/>
          </p:nvPr>
        </p:nvSpPr>
        <p:spPr>
          <a:ln/>
        </p:spPr>
      </p:sp>
      <p:sp>
        <p:nvSpPr>
          <p:cNvPr id="3512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DA6965-A02D-47C6-8E66-AA80243F20A8}" type="slidenum">
              <a:rPr lang="en-US"/>
              <a:pPr/>
              <a:t>17</a:t>
            </a:fld>
            <a:endParaRPr lang="en-US"/>
          </a:p>
        </p:txBody>
      </p:sp>
      <p:sp>
        <p:nvSpPr>
          <p:cNvPr id="351234" name="Rectangle 2"/>
          <p:cNvSpPr>
            <a:spLocks noGrp="1" noRot="1" noChangeAspect="1" noChangeArrowheads="1" noTextEdit="1"/>
          </p:cNvSpPr>
          <p:nvPr>
            <p:ph type="sldImg"/>
          </p:nvPr>
        </p:nvSpPr>
        <p:spPr>
          <a:ln/>
        </p:spPr>
      </p:sp>
      <p:sp>
        <p:nvSpPr>
          <p:cNvPr id="3512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DA6965-A02D-47C6-8E66-AA80243F20A8}" type="slidenum">
              <a:rPr lang="en-US"/>
              <a:pPr/>
              <a:t>18</a:t>
            </a:fld>
            <a:endParaRPr lang="en-US"/>
          </a:p>
        </p:txBody>
      </p:sp>
      <p:sp>
        <p:nvSpPr>
          <p:cNvPr id="351234" name="Rectangle 2"/>
          <p:cNvSpPr>
            <a:spLocks noGrp="1" noRot="1" noChangeAspect="1" noChangeArrowheads="1" noTextEdit="1"/>
          </p:cNvSpPr>
          <p:nvPr>
            <p:ph type="sldImg"/>
          </p:nvPr>
        </p:nvSpPr>
        <p:spPr>
          <a:ln/>
        </p:spPr>
      </p:sp>
      <p:sp>
        <p:nvSpPr>
          <p:cNvPr id="3512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DA6965-A02D-47C6-8E66-AA80243F20A8}" type="slidenum">
              <a:rPr lang="en-US"/>
              <a:pPr/>
              <a:t>19</a:t>
            </a:fld>
            <a:endParaRPr lang="en-US"/>
          </a:p>
        </p:txBody>
      </p:sp>
      <p:sp>
        <p:nvSpPr>
          <p:cNvPr id="351234" name="Rectangle 2"/>
          <p:cNvSpPr>
            <a:spLocks noGrp="1" noRot="1" noChangeAspect="1" noChangeArrowheads="1" noTextEdit="1"/>
          </p:cNvSpPr>
          <p:nvPr>
            <p:ph type="sldImg"/>
          </p:nvPr>
        </p:nvSpPr>
        <p:spPr>
          <a:ln/>
        </p:spPr>
      </p:sp>
      <p:sp>
        <p:nvSpPr>
          <p:cNvPr id="3512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DA6965-A02D-47C6-8E66-AA80243F20A8}" type="slidenum">
              <a:rPr lang="en-US"/>
              <a:pPr/>
              <a:t>2</a:t>
            </a:fld>
            <a:endParaRPr lang="en-US"/>
          </a:p>
        </p:txBody>
      </p:sp>
      <p:sp>
        <p:nvSpPr>
          <p:cNvPr id="351234" name="Rectangle 2"/>
          <p:cNvSpPr>
            <a:spLocks noGrp="1" noRot="1" noChangeAspect="1" noChangeArrowheads="1" noTextEdit="1"/>
          </p:cNvSpPr>
          <p:nvPr>
            <p:ph type="sldImg"/>
          </p:nvPr>
        </p:nvSpPr>
        <p:spPr>
          <a:ln/>
        </p:spPr>
      </p:sp>
      <p:sp>
        <p:nvSpPr>
          <p:cNvPr id="3512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DA6965-A02D-47C6-8E66-AA80243F20A8}" type="slidenum">
              <a:rPr lang="en-US"/>
              <a:pPr/>
              <a:t>20</a:t>
            </a:fld>
            <a:endParaRPr lang="en-US"/>
          </a:p>
        </p:txBody>
      </p:sp>
      <p:sp>
        <p:nvSpPr>
          <p:cNvPr id="351234" name="Rectangle 2"/>
          <p:cNvSpPr>
            <a:spLocks noGrp="1" noRot="1" noChangeAspect="1" noChangeArrowheads="1" noTextEdit="1"/>
          </p:cNvSpPr>
          <p:nvPr>
            <p:ph type="sldImg"/>
          </p:nvPr>
        </p:nvSpPr>
        <p:spPr>
          <a:ln/>
        </p:spPr>
      </p:sp>
      <p:sp>
        <p:nvSpPr>
          <p:cNvPr id="3512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EFF3DE4-54C0-4802-9A83-3BA268FABE19}" type="slidenum">
              <a:rPr lang="en-US"/>
              <a:pPr/>
              <a:t>21</a:t>
            </a:fld>
            <a:endParaRPr lang="en-US"/>
          </a:p>
        </p:txBody>
      </p:sp>
      <p:sp>
        <p:nvSpPr>
          <p:cNvPr id="322562" name="Rectangle 2"/>
          <p:cNvSpPr>
            <a:spLocks noGrp="1" noRot="1" noChangeAspect="1" noChangeArrowheads="1" noTextEdit="1"/>
          </p:cNvSpPr>
          <p:nvPr>
            <p:ph type="sldImg"/>
          </p:nvPr>
        </p:nvSpPr>
        <p:spPr>
          <a:ln/>
        </p:spPr>
      </p:sp>
      <p:sp>
        <p:nvSpPr>
          <p:cNvPr id="3225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DA6965-A02D-47C6-8E66-AA80243F20A8}" type="slidenum">
              <a:rPr lang="en-US"/>
              <a:pPr/>
              <a:t>22</a:t>
            </a:fld>
            <a:endParaRPr lang="en-US"/>
          </a:p>
        </p:txBody>
      </p:sp>
      <p:sp>
        <p:nvSpPr>
          <p:cNvPr id="351234" name="Rectangle 2"/>
          <p:cNvSpPr>
            <a:spLocks noGrp="1" noRot="1" noChangeAspect="1" noChangeArrowheads="1" noTextEdit="1"/>
          </p:cNvSpPr>
          <p:nvPr>
            <p:ph type="sldImg"/>
          </p:nvPr>
        </p:nvSpPr>
        <p:spPr>
          <a:ln/>
        </p:spPr>
      </p:sp>
      <p:sp>
        <p:nvSpPr>
          <p:cNvPr id="3512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EFF3DE4-54C0-4802-9A83-3BA268FABE19}" type="slidenum">
              <a:rPr lang="en-US"/>
              <a:pPr/>
              <a:t>23</a:t>
            </a:fld>
            <a:endParaRPr lang="en-US"/>
          </a:p>
        </p:txBody>
      </p:sp>
      <p:sp>
        <p:nvSpPr>
          <p:cNvPr id="322562" name="Rectangle 2"/>
          <p:cNvSpPr>
            <a:spLocks noGrp="1" noRot="1" noChangeAspect="1" noChangeArrowheads="1" noTextEdit="1"/>
          </p:cNvSpPr>
          <p:nvPr>
            <p:ph type="sldImg"/>
          </p:nvPr>
        </p:nvSpPr>
        <p:spPr>
          <a:ln/>
        </p:spPr>
      </p:sp>
      <p:sp>
        <p:nvSpPr>
          <p:cNvPr id="3225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DA6965-A02D-47C6-8E66-AA80243F20A8}" type="slidenum">
              <a:rPr lang="en-US"/>
              <a:pPr/>
              <a:t>24</a:t>
            </a:fld>
            <a:endParaRPr lang="en-US"/>
          </a:p>
        </p:txBody>
      </p:sp>
      <p:sp>
        <p:nvSpPr>
          <p:cNvPr id="351234" name="Rectangle 2"/>
          <p:cNvSpPr>
            <a:spLocks noGrp="1" noRot="1" noChangeAspect="1" noChangeArrowheads="1" noTextEdit="1"/>
          </p:cNvSpPr>
          <p:nvPr>
            <p:ph type="sldImg"/>
          </p:nvPr>
        </p:nvSpPr>
        <p:spPr>
          <a:ln/>
        </p:spPr>
      </p:sp>
      <p:sp>
        <p:nvSpPr>
          <p:cNvPr id="3512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DA6965-A02D-47C6-8E66-AA80243F20A8}" type="slidenum">
              <a:rPr lang="en-US"/>
              <a:pPr/>
              <a:t>27</a:t>
            </a:fld>
            <a:endParaRPr lang="en-US"/>
          </a:p>
        </p:txBody>
      </p:sp>
      <p:sp>
        <p:nvSpPr>
          <p:cNvPr id="351234" name="Rectangle 2"/>
          <p:cNvSpPr>
            <a:spLocks noGrp="1" noRot="1" noChangeAspect="1" noChangeArrowheads="1" noTextEdit="1"/>
          </p:cNvSpPr>
          <p:nvPr>
            <p:ph type="sldImg"/>
          </p:nvPr>
        </p:nvSpPr>
        <p:spPr>
          <a:ln/>
        </p:spPr>
      </p:sp>
      <p:sp>
        <p:nvSpPr>
          <p:cNvPr id="3512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DA6965-A02D-47C6-8E66-AA80243F20A8}" type="slidenum">
              <a:rPr lang="en-US"/>
              <a:pPr/>
              <a:t>28</a:t>
            </a:fld>
            <a:endParaRPr lang="en-US"/>
          </a:p>
        </p:txBody>
      </p:sp>
      <p:sp>
        <p:nvSpPr>
          <p:cNvPr id="351234" name="Rectangle 2"/>
          <p:cNvSpPr>
            <a:spLocks noGrp="1" noRot="1" noChangeAspect="1" noChangeArrowheads="1" noTextEdit="1"/>
          </p:cNvSpPr>
          <p:nvPr>
            <p:ph type="sldImg"/>
          </p:nvPr>
        </p:nvSpPr>
        <p:spPr>
          <a:ln/>
        </p:spPr>
      </p:sp>
      <p:sp>
        <p:nvSpPr>
          <p:cNvPr id="3512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DA6965-A02D-47C6-8E66-AA80243F20A8}" type="slidenum">
              <a:rPr lang="en-US"/>
              <a:pPr/>
              <a:t>3</a:t>
            </a:fld>
            <a:endParaRPr lang="en-US"/>
          </a:p>
        </p:txBody>
      </p:sp>
      <p:sp>
        <p:nvSpPr>
          <p:cNvPr id="351234" name="Rectangle 2"/>
          <p:cNvSpPr>
            <a:spLocks noGrp="1" noRot="1" noChangeAspect="1" noChangeArrowheads="1" noTextEdit="1"/>
          </p:cNvSpPr>
          <p:nvPr>
            <p:ph type="sldImg"/>
          </p:nvPr>
        </p:nvSpPr>
        <p:spPr>
          <a:ln/>
        </p:spPr>
      </p:sp>
      <p:sp>
        <p:nvSpPr>
          <p:cNvPr id="3512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DA6965-A02D-47C6-8E66-AA80243F20A8}" type="slidenum">
              <a:rPr lang="en-US"/>
              <a:pPr/>
              <a:t>4</a:t>
            </a:fld>
            <a:endParaRPr lang="en-US"/>
          </a:p>
        </p:txBody>
      </p:sp>
      <p:sp>
        <p:nvSpPr>
          <p:cNvPr id="351234" name="Rectangle 2"/>
          <p:cNvSpPr>
            <a:spLocks noGrp="1" noRot="1" noChangeAspect="1" noChangeArrowheads="1" noTextEdit="1"/>
          </p:cNvSpPr>
          <p:nvPr>
            <p:ph type="sldImg"/>
          </p:nvPr>
        </p:nvSpPr>
        <p:spPr>
          <a:ln/>
        </p:spPr>
      </p:sp>
      <p:sp>
        <p:nvSpPr>
          <p:cNvPr id="3512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DA6965-A02D-47C6-8E66-AA80243F20A8}" type="slidenum">
              <a:rPr lang="en-US"/>
              <a:pPr/>
              <a:t>5</a:t>
            </a:fld>
            <a:endParaRPr lang="en-US"/>
          </a:p>
        </p:txBody>
      </p:sp>
      <p:sp>
        <p:nvSpPr>
          <p:cNvPr id="351234" name="Rectangle 2"/>
          <p:cNvSpPr>
            <a:spLocks noGrp="1" noRot="1" noChangeAspect="1" noChangeArrowheads="1" noTextEdit="1"/>
          </p:cNvSpPr>
          <p:nvPr>
            <p:ph type="sldImg"/>
          </p:nvPr>
        </p:nvSpPr>
        <p:spPr>
          <a:ln/>
        </p:spPr>
      </p:sp>
      <p:sp>
        <p:nvSpPr>
          <p:cNvPr id="3512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DA6965-A02D-47C6-8E66-AA80243F20A8}" type="slidenum">
              <a:rPr lang="en-US"/>
              <a:pPr/>
              <a:t>6</a:t>
            </a:fld>
            <a:endParaRPr lang="en-US"/>
          </a:p>
        </p:txBody>
      </p:sp>
      <p:sp>
        <p:nvSpPr>
          <p:cNvPr id="351234" name="Rectangle 2"/>
          <p:cNvSpPr>
            <a:spLocks noGrp="1" noRot="1" noChangeAspect="1" noChangeArrowheads="1" noTextEdit="1"/>
          </p:cNvSpPr>
          <p:nvPr>
            <p:ph type="sldImg"/>
          </p:nvPr>
        </p:nvSpPr>
        <p:spPr>
          <a:ln/>
        </p:spPr>
      </p:sp>
      <p:sp>
        <p:nvSpPr>
          <p:cNvPr id="3512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DA6965-A02D-47C6-8E66-AA80243F20A8}" type="slidenum">
              <a:rPr lang="en-US"/>
              <a:pPr/>
              <a:t>7</a:t>
            </a:fld>
            <a:endParaRPr lang="en-US"/>
          </a:p>
        </p:txBody>
      </p:sp>
      <p:sp>
        <p:nvSpPr>
          <p:cNvPr id="351234" name="Rectangle 2"/>
          <p:cNvSpPr>
            <a:spLocks noGrp="1" noRot="1" noChangeAspect="1" noChangeArrowheads="1" noTextEdit="1"/>
          </p:cNvSpPr>
          <p:nvPr>
            <p:ph type="sldImg"/>
          </p:nvPr>
        </p:nvSpPr>
        <p:spPr>
          <a:ln/>
        </p:spPr>
      </p:sp>
      <p:sp>
        <p:nvSpPr>
          <p:cNvPr id="3512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DA6965-A02D-47C6-8E66-AA80243F20A8}" type="slidenum">
              <a:rPr lang="en-US"/>
              <a:pPr/>
              <a:t>8</a:t>
            </a:fld>
            <a:endParaRPr lang="en-US"/>
          </a:p>
        </p:txBody>
      </p:sp>
      <p:sp>
        <p:nvSpPr>
          <p:cNvPr id="351234" name="Rectangle 2"/>
          <p:cNvSpPr>
            <a:spLocks noGrp="1" noRot="1" noChangeAspect="1" noChangeArrowheads="1" noTextEdit="1"/>
          </p:cNvSpPr>
          <p:nvPr>
            <p:ph type="sldImg"/>
          </p:nvPr>
        </p:nvSpPr>
        <p:spPr>
          <a:ln/>
        </p:spPr>
      </p:sp>
      <p:sp>
        <p:nvSpPr>
          <p:cNvPr id="3512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DA6965-A02D-47C6-8E66-AA80243F20A8}" type="slidenum">
              <a:rPr lang="en-US"/>
              <a:pPr/>
              <a:t>9</a:t>
            </a:fld>
            <a:endParaRPr lang="en-US"/>
          </a:p>
        </p:txBody>
      </p:sp>
      <p:sp>
        <p:nvSpPr>
          <p:cNvPr id="351234" name="Rectangle 2"/>
          <p:cNvSpPr>
            <a:spLocks noGrp="1" noRot="1" noChangeAspect="1" noChangeArrowheads="1" noTextEdit="1"/>
          </p:cNvSpPr>
          <p:nvPr>
            <p:ph type="sldImg"/>
          </p:nvPr>
        </p:nvSpPr>
        <p:spPr>
          <a:ln/>
        </p:spPr>
      </p:sp>
      <p:sp>
        <p:nvSpPr>
          <p:cNvPr id="351235"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457200"/>
            <a:ext cx="194310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457200"/>
            <a:ext cx="567690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2209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343400"/>
            <a:ext cx="3810000" cy="2209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457200"/>
            <a:ext cx="7772400" cy="609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3" name="Picture 9" descr="maize colors"/>
          <p:cNvPicPr>
            <a:picLocks noChangeAspect="1" noChangeArrowheads="1"/>
          </p:cNvPicPr>
          <p:nvPr userDrawn="1"/>
        </p:nvPicPr>
        <p:blipFill>
          <a:blip r:embed="rId15" cstate="print">
            <a:lum bright="76000" contrast="-76000"/>
          </a:blip>
          <a:srcRect l="1286" r="10286" b="5510"/>
          <a:stretch>
            <a:fillRect/>
          </a:stretch>
        </p:blipFill>
        <p:spPr bwMode="auto">
          <a:xfrm>
            <a:off x="-28575" y="-4763"/>
            <a:ext cx="9172575" cy="6862763"/>
          </a:xfrm>
          <a:prstGeom prst="rect">
            <a:avLst/>
          </a:prstGeom>
          <a:noFill/>
          <a:ln w="38100">
            <a:solidFill>
              <a:schemeClr val="tx1"/>
            </a:solidFill>
            <a:miter lim="800000"/>
            <a:headEnd/>
            <a:tailEnd/>
          </a:ln>
        </p:spPr>
      </p:pic>
      <p:sp>
        <p:nvSpPr>
          <p:cNvPr id="1026" name="Rectangle 2"/>
          <p:cNvSpPr>
            <a:spLocks noGrp="1" noChangeArrowheads="1"/>
          </p:cNvSpPr>
          <p:nvPr>
            <p:ph type="title"/>
          </p:nvPr>
        </p:nvSpPr>
        <p:spPr bwMode="auto">
          <a:xfrm>
            <a:off x="685800" y="4572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572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endParaRPr lang="en-US" smtClean="0"/>
          </a:p>
        </p:txBody>
      </p:sp>
      <p:sp>
        <p:nvSpPr>
          <p:cNvPr id="1034" name="Text Box 10"/>
          <p:cNvSpPr txBox="1">
            <a:spLocks noChangeArrowheads="1"/>
          </p:cNvSpPr>
          <p:nvPr userDrawn="1"/>
        </p:nvSpPr>
        <p:spPr bwMode="auto">
          <a:xfrm>
            <a:off x="457200" y="6553200"/>
            <a:ext cx="8686800" cy="473075"/>
          </a:xfrm>
          <a:prstGeom prst="rect">
            <a:avLst/>
          </a:prstGeom>
          <a:noFill/>
          <a:ln w="9525">
            <a:noFill/>
            <a:miter lim="800000"/>
            <a:headEnd/>
            <a:tailEnd/>
          </a:ln>
          <a:effectLst/>
        </p:spPr>
        <p:txBody>
          <a:bodyPr>
            <a:spAutoFit/>
          </a:bodyPr>
          <a:lstStyle/>
          <a:p>
            <a:pPr algn="r">
              <a:spcBef>
                <a:spcPct val="50000"/>
              </a:spcBef>
            </a:pPr>
            <a:r>
              <a:rPr lang="en-US" sz="1000" i="1">
                <a:cs typeface="Times New Roman" pitchFamily="18" charset="0"/>
              </a:rPr>
              <a:t>©</a:t>
            </a:r>
            <a:r>
              <a:rPr lang="en-US" sz="1000" i="1"/>
              <a:t> Global Development and Environment Institute, Tufts University</a:t>
            </a:r>
            <a:endParaRPr lang="en-US" sz="1000"/>
          </a:p>
          <a:p>
            <a:pPr>
              <a:spcBef>
                <a:spcPct val="50000"/>
              </a:spcBef>
            </a:pPr>
            <a:endParaRPr lang="en-US" sz="100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499"/>
                                          </p:stCondLst>
                                        </p:cTn>
                                        <p:tgtEl>
                                          <p:spTgt spid="102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uiExpand="1" build="p" bldLvl="3" autoUpdateAnimBg="0">
        <p:tmplLst>
          <p:tmpl lvl="1">
            <p:tnLst>
              <p:par>
                <p:cTn presetID="1" presetClass="entr" presetSubtype="0" fill="hold" nodeType="clickEffect" nodePh="1">
                  <p:stCondLst>
                    <p:cond delay="0"/>
                  </p:stCondLst>
                  <p:endCondLst>
                    <p:cond evt="begin" delay="0"/>
                  </p:endCondLst>
                  <p:childTnLst>
                    <p:set>
                      <p:cBhvr>
                        <p:cTn dur="1" fill="hold">
                          <p:stCondLst>
                            <p:cond delay="499"/>
                          </p:stCondLst>
                        </p:cTn>
                        <p:tgtEl>
                          <p:spTgt spid="102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499"/>
                          </p:stCondLst>
                        </p:cTn>
                        <p:tgtEl>
                          <p:spTgt spid="102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499"/>
                          </p:stCondLst>
                        </p:cTn>
                        <p:tgtEl>
                          <p:spTgt spid="102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499"/>
                          </p:stCondLst>
                        </p:cTn>
                        <p:tgtEl>
                          <p:spTgt spid="102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499"/>
                          </p:stCondLst>
                        </p:cTn>
                        <p:tgtEl>
                          <p:spTgt spid="1027"/>
                        </p:tgtEl>
                        <p:attrNameLst>
                          <p:attrName>style.visibility</p:attrName>
                        </p:attrNameLst>
                      </p:cBhvr>
                      <p:to>
                        <p:strVal val="visible"/>
                      </p:to>
                    </p:set>
                  </p:childTnLst>
                </p:cTn>
              </p:par>
            </p:tnLst>
          </p:tmpl>
        </p:tmplLst>
      </p:bldP>
    </p:bld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file:///\\titan\ase-gdae$\Research\_Tim\Food%20Crisis\MappingGovernance\Outreach\ResolvingFoodCrisisCoverJan2012.pdf"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hyperlink" Target="http://www.ipcc.ch/graphics/ar4-wg3/jpg/fig-8-4.jpg" TargetMode="External"/><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2468" name="Picture 4" descr="maize colors"/>
          <p:cNvPicPr>
            <a:picLocks noChangeAspect="1" noChangeArrowheads="1"/>
          </p:cNvPicPr>
          <p:nvPr/>
        </p:nvPicPr>
        <p:blipFill>
          <a:blip r:embed="rId3" cstate="print"/>
          <a:srcRect l="1286" r="10286" b="5510"/>
          <a:stretch>
            <a:fillRect/>
          </a:stretch>
        </p:blipFill>
        <p:spPr bwMode="auto">
          <a:xfrm>
            <a:off x="0" y="0"/>
            <a:ext cx="9172575" cy="6862763"/>
          </a:xfrm>
          <a:prstGeom prst="rect">
            <a:avLst/>
          </a:prstGeom>
          <a:noFill/>
          <a:ln w="38100">
            <a:solidFill>
              <a:schemeClr val="tx1"/>
            </a:solidFill>
            <a:miter lim="800000"/>
            <a:headEnd/>
            <a:tailEnd/>
          </a:ln>
        </p:spPr>
      </p:pic>
      <p:sp>
        <p:nvSpPr>
          <p:cNvPr id="62466" name="Rectangle 2"/>
          <p:cNvSpPr>
            <a:spLocks noGrp="1" noChangeArrowheads="1"/>
          </p:cNvSpPr>
          <p:nvPr>
            <p:ph type="ctrTitle"/>
          </p:nvPr>
        </p:nvSpPr>
        <p:spPr>
          <a:xfrm>
            <a:off x="0" y="1447800"/>
            <a:ext cx="9144000" cy="1143000"/>
          </a:xfrm>
        </p:spPr>
        <p:txBody>
          <a:bodyPr/>
          <a:lstStyle/>
          <a:p>
            <a:r>
              <a:rPr lang="en-US" b="1" dirty="0" smtClean="0"/>
              <a:t>Resolving the Food Crisis:</a:t>
            </a:r>
            <a:r>
              <a:rPr lang="en-US" sz="4800" b="1" dirty="0"/>
              <a:t/>
            </a:r>
            <a:br>
              <a:rPr lang="en-US" sz="4800" b="1" dirty="0"/>
            </a:br>
            <a:r>
              <a:rPr lang="en-US" sz="3600" b="1" dirty="0" smtClean="0"/>
              <a:t>Assessing Global Policy Reforms Since 2007</a:t>
            </a:r>
            <a:endParaRPr lang="en-US" sz="3600" b="1" dirty="0"/>
          </a:p>
        </p:txBody>
      </p:sp>
      <p:sp>
        <p:nvSpPr>
          <p:cNvPr id="62469" name="Rectangle 5"/>
          <p:cNvSpPr>
            <a:spLocks noGrp="1" noChangeArrowheads="1"/>
          </p:cNvSpPr>
          <p:nvPr>
            <p:ph type="subTitle" idx="1"/>
          </p:nvPr>
        </p:nvSpPr>
        <p:spPr>
          <a:xfrm>
            <a:off x="533400" y="3886200"/>
            <a:ext cx="8077200" cy="2209800"/>
          </a:xfrm>
        </p:spPr>
        <p:txBody>
          <a:bodyPr/>
          <a:lstStyle/>
          <a:p>
            <a:pPr>
              <a:lnSpc>
                <a:spcPct val="90000"/>
              </a:lnSpc>
            </a:pPr>
            <a:r>
              <a:rPr lang="en-US" sz="2800"/>
              <a:t>Timothy A. Wise</a:t>
            </a:r>
            <a:br>
              <a:rPr lang="en-US" sz="2800"/>
            </a:br>
            <a:r>
              <a:rPr lang="en-US" sz="2800"/>
              <a:t>Global Development and Environment Institute</a:t>
            </a:r>
            <a:br>
              <a:rPr lang="en-US" sz="2800"/>
            </a:br>
            <a:r>
              <a:rPr lang="en-US" sz="2800"/>
              <a:t>Tufts University</a:t>
            </a:r>
          </a:p>
          <a:p>
            <a:pPr>
              <a:lnSpc>
                <a:spcPct val="90000"/>
              </a:lnSpc>
            </a:pPr>
            <a:r>
              <a:rPr lang="en-US" sz="2800"/>
              <a:t/>
            </a:r>
            <a:br>
              <a:rPr lang="en-US" sz="2800"/>
            </a:br>
            <a:endParaRPr lang="en-US" sz="2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499"/>
                                          </p:stCondLst>
                                        </p:cTn>
                                        <p:tgtEl>
                                          <p:spTgt spid="62468"/>
                                        </p:tgtEl>
                                        <p:attrNameLst>
                                          <p:attrName>style.visibility</p:attrName>
                                        </p:attrNameLst>
                                      </p:cBhvr>
                                      <p:to>
                                        <p:strVal val="visible"/>
                                      </p:to>
                                    </p:set>
                                  </p:childTnLst>
                                  <p:subTnLst>
                                    <p:set>
                                      <p:cBhvr override="childStyle">
                                        <p:cTn dur="1" fill="hold" display="0" masterRel="nextClick" afterEffect="1"/>
                                        <p:tgtEl>
                                          <p:spTgt spid="62468"/>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2469">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62469">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624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6" grpId="0" autoUpdateAnimBg="0"/>
      <p:bldP spid="62469" grpId="0" uiExpand="1" build="p" bldLvl="3"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0210" name="Rectangle 2"/>
          <p:cNvSpPr>
            <a:spLocks noGrp="1" noChangeArrowheads="1"/>
          </p:cNvSpPr>
          <p:nvPr>
            <p:ph type="title"/>
          </p:nvPr>
        </p:nvSpPr>
        <p:spPr>
          <a:xfrm>
            <a:off x="685800" y="228600"/>
            <a:ext cx="7848600" cy="685800"/>
          </a:xfrm>
        </p:spPr>
        <p:txBody>
          <a:bodyPr/>
          <a:lstStyle/>
          <a:p>
            <a:endParaRPr lang="en-US" sz="3200" b="1" dirty="0"/>
          </a:p>
        </p:txBody>
      </p:sp>
      <p:sp>
        <p:nvSpPr>
          <p:cNvPr id="350211" name="Rectangle 3"/>
          <p:cNvSpPr>
            <a:spLocks noGrp="1" noChangeArrowheads="1"/>
          </p:cNvSpPr>
          <p:nvPr>
            <p:ph type="body" idx="1"/>
          </p:nvPr>
        </p:nvSpPr>
        <p:spPr>
          <a:xfrm>
            <a:off x="685800" y="1066800"/>
            <a:ext cx="7772400" cy="5486400"/>
          </a:xfrm>
        </p:spPr>
        <p:txBody>
          <a:bodyPr/>
          <a:lstStyle/>
          <a:p>
            <a:pPr marL="609600" indent="-609600"/>
            <a:endParaRPr lang="en-US" sz="2400" dirty="0"/>
          </a:p>
          <a:p>
            <a:pPr marL="990600" lvl="1" indent="-533400">
              <a:buFontTx/>
              <a:buChar char="•"/>
            </a:pPr>
            <a:endParaRPr lang="en-US" sz="2400" dirty="0"/>
          </a:p>
          <a:p>
            <a:pPr marL="609600" indent="-609600"/>
            <a:endParaRPr lang="en-US" sz="2800" dirty="0"/>
          </a:p>
        </p:txBody>
      </p:sp>
      <p:pic>
        <p:nvPicPr>
          <p:cNvPr id="431106" name="Picture 2"/>
          <p:cNvPicPr>
            <a:picLocks noChangeAspect="1" noChangeArrowheads="1"/>
          </p:cNvPicPr>
          <p:nvPr/>
        </p:nvPicPr>
        <p:blipFill>
          <a:blip r:embed="rId3" cstate="print"/>
          <a:srcRect/>
          <a:stretch>
            <a:fillRect/>
          </a:stretch>
        </p:blipFill>
        <p:spPr bwMode="auto">
          <a:xfrm>
            <a:off x="76200" y="263525"/>
            <a:ext cx="7162800" cy="6334125"/>
          </a:xfrm>
          <a:prstGeom prst="rect">
            <a:avLst/>
          </a:prstGeom>
          <a:noFill/>
          <a:ln w="9525">
            <a:noFill/>
            <a:miter lim="800000"/>
            <a:headEnd/>
            <a:tailEnd/>
          </a:ln>
          <a:effectLst/>
        </p:spPr>
      </p:pic>
      <p:sp>
        <p:nvSpPr>
          <p:cNvPr id="5" name="TextBox 4"/>
          <p:cNvSpPr txBox="1"/>
          <p:nvPr/>
        </p:nvSpPr>
        <p:spPr>
          <a:xfrm>
            <a:off x="7239000" y="533400"/>
            <a:ext cx="1905000" cy="2985433"/>
          </a:xfrm>
          <a:prstGeom prst="rect">
            <a:avLst/>
          </a:prstGeom>
          <a:noFill/>
        </p:spPr>
        <p:txBody>
          <a:bodyPr wrap="square" rtlCol="0">
            <a:spAutoFit/>
          </a:bodyPr>
          <a:lstStyle/>
          <a:p>
            <a:r>
              <a:rPr lang="en-US" b="1" dirty="0" smtClean="0"/>
              <a:t>Structural Changes:</a:t>
            </a:r>
            <a:endParaRPr lang="en-US" dirty="0" smtClean="0"/>
          </a:p>
          <a:p>
            <a:endParaRPr lang="en-US" sz="2000" b="1" dirty="0" smtClean="0"/>
          </a:p>
          <a:p>
            <a:r>
              <a:rPr lang="en-US" sz="2000" dirty="0" smtClean="0"/>
              <a:t>Integration of:</a:t>
            </a:r>
          </a:p>
          <a:p>
            <a:pPr>
              <a:buFont typeface="Arial" pitchFamily="34" charset="0"/>
              <a:buChar char="•"/>
            </a:pPr>
            <a:r>
              <a:rPr lang="en-US" sz="2000" dirty="0" smtClean="0"/>
              <a:t> food</a:t>
            </a:r>
          </a:p>
          <a:p>
            <a:pPr>
              <a:buFont typeface="Arial" pitchFamily="34" charset="0"/>
              <a:buChar char="•"/>
            </a:pPr>
            <a:r>
              <a:rPr lang="en-US" sz="2000" dirty="0" smtClean="0"/>
              <a:t> fuel</a:t>
            </a:r>
          </a:p>
          <a:p>
            <a:pPr>
              <a:buFont typeface="Arial" pitchFamily="34" charset="0"/>
              <a:buChar char="•"/>
            </a:pPr>
            <a:r>
              <a:rPr lang="en-US" sz="2000" dirty="0" smtClean="0"/>
              <a:t> </a:t>
            </a:r>
            <a:r>
              <a:rPr lang="en-US" sz="2000" dirty="0" smtClean="0"/>
              <a:t>finance</a:t>
            </a:r>
          </a:p>
          <a:p>
            <a:pPr>
              <a:buFont typeface="Arial" pitchFamily="34" charset="0"/>
              <a:buChar char="•"/>
            </a:pPr>
            <a:endParaRPr lang="en-US" sz="2000" dirty="0" smtClean="0"/>
          </a:p>
          <a:p>
            <a:endParaRPr lang="en-US" sz="20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0210" name="Rectangle 2"/>
          <p:cNvSpPr>
            <a:spLocks noGrp="1" noChangeArrowheads="1"/>
          </p:cNvSpPr>
          <p:nvPr>
            <p:ph type="title"/>
          </p:nvPr>
        </p:nvSpPr>
        <p:spPr>
          <a:xfrm>
            <a:off x="685800" y="228600"/>
            <a:ext cx="7848600" cy="685800"/>
          </a:xfrm>
        </p:spPr>
        <p:txBody>
          <a:bodyPr/>
          <a:lstStyle/>
          <a:p>
            <a:r>
              <a:rPr lang="en-US" sz="3200" b="1" dirty="0" smtClean="0"/>
              <a:t>.</a:t>
            </a:r>
            <a:endParaRPr lang="en-US" sz="3200" b="1" dirty="0"/>
          </a:p>
        </p:txBody>
      </p:sp>
      <p:sp>
        <p:nvSpPr>
          <p:cNvPr id="350211" name="Rectangle 3"/>
          <p:cNvSpPr>
            <a:spLocks noGrp="1" noChangeArrowheads="1"/>
          </p:cNvSpPr>
          <p:nvPr>
            <p:ph type="body" idx="1"/>
          </p:nvPr>
        </p:nvSpPr>
        <p:spPr>
          <a:xfrm>
            <a:off x="685800" y="1066800"/>
            <a:ext cx="7772400" cy="5486400"/>
          </a:xfrm>
        </p:spPr>
        <p:txBody>
          <a:bodyPr/>
          <a:lstStyle/>
          <a:p>
            <a:pPr marL="609600" indent="-609600"/>
            <a:endParaRPr lang="en-US" sz="2400" dirty="0"/>
          </a:p>
          <a:p>
            <a:pPr marL="990600" lvl="1" indent="-533400">
              <a:buFontTx/>
              <a:buChar char="•"/>
            </a:pPr>
            <a:endParaRPr lang="en-US" sz="2400" dirty="0"/>
          </a:p>
          <a:p>
            <a:pPr marL="609600" indent="-609600"/>
            <a:endParaRPr lang="en-US" sz="2800" dirty="0"/>
          </a:p>
        </p:txBody>
      </p:sp>
      <p:pic>
        <p:nvPicPr>
          <p:cNvPr id="425986" name="Picture 2"/>
          <p:cNvPicPr>
            <a:picLocks noChangeAspect="1" noChangeArrowheads="1"/>
          </p:cNvPicPr>
          <p:nvPr/>
        </p:nvPicPr>
        <p:blipFill>
          <a:blip r:embed="rId3" cstate="print"/>
          <a:srcRect/>
          <a:stretch>
            <a:fillRect/>
          </a:stretch>
        </p:blipFill>
        <p:spPr bwMode="auto">
          <a:xfrm>
            <a:off x="0" y="0"/>
            <a:ext cx="9144000" cy="666337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0210" name="Rectangle 2"/>
          <p:cNvSpPr>
            <a:spLocks noGrp="1" noChangeArrowheads="1"/>
          </p:cNvSpPr>
          <p:nvPr>
            <p:ph type="title"/>
          </p:nvPr>
        </p:nvSpPr>
        <p:spPr>
          <a:xfrm>
            <a:off x="685800" y="228600"/>
            <a:ext cx="7848600" cy="685800"/>
          </a:xfrm>
        </p:spPr>
        <p:txBody>
          <a:bodyPr/>
          <a:lstStyle/>
          <a:p>
            <a:r>
              <a:rPr lang="en-US" sz="2800" b="1" dirty="0" smtClean="0"/>
              <a:t>Financial Speculation </a:t>
            </a:r>
            <a:r>
              <a:rPr lang="en-US" sz="2800" b="1" dirty="0" smtClean="0"/>
              <a:t>Fuels Market Distortions</a:t>
            </a:r>
            <a:endParaRPr lang="en-US" sz="2800" b="1" dirty="0"/>
          </a:p>
        </p:txBody>
      </p:sp>
      <p:sp>
        <p:nvSpPr>
          <p:cNvPr id="350211" name="Rectangle 3"/>
          <p:cNvSpPr>
            <a:spLocks noGrp="1" noChangeArrowheads="1"/>
          </p:cNvSpPr>
          <p:nvPr>
            <p:ph type="body" idx="1"/>
          </p:nvPr>
        </p:nvSpPr>
        <p:spPr>
          <a:xfrm>
            <a:off x="685800" y="1066800"/>
            <a:ext cx="7772400" cy="5486400"/>
          </a:xfrm>
        </p:spPr>
        <p:txBody>
          <a:bodyPr/>
          <a:lstStyle/>
          <a:p>
            <a:pPr marL="609600" indent="-609600"/>
            <a:endParaRPr lang="en-US" sz="2400" dirty="0"/>
          </a:p>
          <a:p>
            <a:pPr marL="990600" lvl="1" indent="-533400">
              <a:buFontTx/>
              <a:buChar char="•"/>
            </a:pPr>
            <a:endParaRPr lang="en-US" sz="2400" dirty="0"/>
          </a:p>
          <a:p>
            <a:pPr marL="609600" indent="-609600"/>
            <a:endParaRPr lang="en-US" sz="2800" dirty="0"/>
          </a:p>
        </p:txBody>
      </p:sp>
      <p:pic>
        <p:nvPicPr>
          <p:cNvPr id="429058" name="Picture 2"/>
          <p:cNvPicPr>
            <a:picLocks noChangeAspect="1" noChangeArrowheads="1"/>
          </p:cNvPicPr>
          <p:nvPr/>
        </p:nvPicPr>
        <p:blipFill>
          <a:blip r:embed="rId3" cstate="print"/>
          <a:srcRect/>
          <a:stretch>
            <a:fillRect/>
          </a:stretch>
        </p:blipFill>
        <p:spPr bwMode="auto">
          <a:xfrm>
            <a:off x="0" y="1219200"/>
            <a:ext cx="9183414" cy="5334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0210" name="Rectangle 2"/>
          <p:cNvSpPr>
            <a:spLocks noGrp="1" noChangeArrowheads="1"/>
          </p:cNvSpPr>
          <p:nvPr>
            <p:ph type="title"/>
          </p:nvPr>
        </p:nvSpPr>
        <p:spPr>
          <a:xfrm>
            <a:off x="685800" y="228600"/>
            <a:ext cx="7848600" cy="685800"/>
          </a:xfrm>
        </p:spPr>
        <p:txBody>
          <a:bodyPr/>
          <a:lstStyle/>
          <a:p>
            <a:r>
              <a:rPr lang="en-US" sz="3200" b="1" dirty="0" smtClean="0"/>
              <a:t>Three Priorities for Urgent Action</a:t>
            </a:r>
            <a:endParaRPr lang="en-US" sz="3200" b="1" dirty="0"/>
          </a:p>
        </p:txBody>
      </p:sp>
      <p:sp>
        <p:nvSpPr>
          <p:cNvPr id="350211" name="Rectangle 3"/>
          <p:cNvSpPr>
            <a:spLocks noGrp="1" noChangeArrowheads="1"/>
          </p:cNvSpPr>
          <p:nvPr>
            <p:ph type="body" idx="1"/>
          </p:nvPr>
        </p:nvSpPr>
        <p:spPr>
          <a:xfrm>
            <a:off x="685800" y="1066800"/>
            <a:ext cx="7772400" cy="5486400"/>
          </a:xfrm>
        </p:spPr>
        <p:txBody>
          <a:bodyPr/>
          <a:lstStyle/>
          <a:p>
            <a:pPr marL="609600" indent="-609600">
              <a:buAutoNum type="arabicPeriod"/>
            </a:pPr>
            <a:r>
              <a:rPr lang="en-US" sz="2400" dirty="0" smtClean="0"/>
              <a:t>Slow </a:t>
            </a:r>
            <a:r>
              <a:rPr lang="en-US" sz="2400" dirty="0" err="1" smtClean="0"/>
              <a:t>biofuel</a:t>
            </a:r>
            <a:r>
              <a:rPr lang="en-US" sz="2400" dirty="0" smtClean="0"/>
              <a:t> expansion, especially in crops that contribute to underlying rise in demand, e.g. corn ethanol.</a:t>
            </a:r>
          </a:p>
          <a:p>
            <a:pPr marL="1009650" lvl="1" indent="-609600">
              <a:buAutoNum type="arabicPeriod"/>
            </a:pPr>
            <a:endParaRPr lang="en-US" sz="2000" dirty="0"/>
          </a:p>
          <a:p>
            <a:pPr marL="990600" lvl="1" indent="-533400">
              <a:buFontTx/>
              <a:buChar char="•"/>
            </a:pPr>
            <a:endParaRPr lang="en-US" sz="2400" dirty="0"/>
          </a:p>
          <a:p>
            <a:pPr marL="609600" indent="-609600"/>
            <a:endParaRPr lang="en-US" sz="28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0210" name="Rectangle 2"/>
          <p:cNvSpPr>
            <a:spLocks noGrp="1" noChangeArrowheads="1"/>
          </p:cNvSpPr>
          <p:nvPr>
            <p:ph type="title"/>
          </p:nvPr>
        </p:nvSpPr>
        <p:spPr>
          <a:xfrm>
            <a:off x="685800" y="228600"/>
            <a:ext cx="7848600" cy="685800"/>
          </a:xfrm>
        </p:spPr>
        <p:txBody>
          <a:bodyPr/>
          <a:lstStyle/>
          <a:p>
            <a:endParaRPr lang="en-US" sz="3200" b="1" dirty="0"/>
          </a:p>
        </p:txBody>
      </p:sp>
      <p:sp>
        <p:nvSpPr>
          <p:cNvPr id="350211" name="Rectangle 3"/>
          <p:cNvSpPr>
            <a:spLocks noGrp="1" noChangeArrowheads="1"/>
          </p:cNvSpPr>
          <p:nvPr>
            <p:ph type="body" idx="1"/>
          </p:nvPr>
        </p:nvSpPr>
        <p:spPr>
          <a:xfrm>
            <a:off x="381000" y="5562600"/>
            <a:ext cx="8382000" cy="914400"/>
          </a:xfrm>
        </p:spPr>
        <p:txBody>
          <a:bodyPr/>
          <a:lstStyle/>
          <a:p>
            <a:pPr marL="609600" indent="-609600"/>
            <a:r>
              <a:rPr lang="en-US" sz="2400" dirty="0" smtClean="0"/>
              <a:t>U.S. corn for ethanol a particular driver of high food prices</a:t>
            </a:r>
          </a:p>
          <a:p>
            <a:pPr marL="609600" indent="-609600"/>
            <a:r>
              <a:rPr lang="en-US" sz="2400" dirty="0" smtClean="0"/>
              <a:t>Less than 20% now for food or seed; more for ethanol than feed.</a:t>
            </a:r>
            <a:endParaRPr lang="en-US" sz="2400" dirty="0"/>
          </a:p>
          <a:p>
            <a:pPr marL="990600" lvl="1" indent="-533400">
              <a:buFontTx/>
              <a:buChar char="•"/>
            </a:pPr>
            <a:endParaRPr lang="en-US" sz="2400" dirty="0"/>
          </a:p>
          <a:p>
            <a:pPr marL="609600" indent="-609600"/>
            <a:endParaRPr lang="en-US" sz="2800" dirty="0"/>
          </a:p>
        </p:txBody>
      </p:sp>
      <p:pic>
        <p:nvPicPr>
          <p:cNvPr id="428034" name="Picture 2"/>
          <p:cNvPicPr>
            <a:picLocks noChangeAspect="1" noChangeArrowheads="1"/>
          </p:cNvPicPr>
          <p:nvPr/>
        </p:nvPicPr>
        <p:blipFill>
          <a:blip r:embed="rId3" cstate="print"/>
          <a:srcRect/>
          <a:stretch>
            <a:fillRect/>
          </a:stretch>
        </p:blipFill>
        <p:spPr bwMode="auto">
          <a:xfrm>
            <a:off x="0" y="228600"/>
            <a:ext cx="9086000" cy="5334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0210" name="Rectangle 2"/>
          <p:cNvSpPr>
            <a:spLocks noGrp="1" noChangeArrowheads="1"/>
          </p:cNvSpPr>
          <p:nvPr>
            <p:ph type="title"/>
          </p:nvPr>
        </p:nvSpPr>
        <p:spPr>
          <a:xfrm>
            <a:off x="685800" y="228600"/>
            <a:ext cx="7848600" cy="685800"/>
          </a:xfrm>
        </p:spPr>
        <p:txBody>
          <a:bodyPr/>
          <a:lstStyle/>
          <a:p>
            <a:r>
              <a:rPr lang="en-US" sz="3200" b="1" dirty="0" smtClean="0"/>
              <a:t>Three Priorities for Urgent Action</a:t>
            </a:r>
            <a:endParaRPr lang="en-US" sz="3200" b="1" dirty="0"/>
          </a:p>
        </p:txBody>
      </p:sp>
      <p:sp>
        <p:nvSpPr>
          <p:cNvPr id="350211" name="Rectangle 3"/>
          <p:cNvSpPr>
            <a:spLocks noGrp="1" noChangeArrowheads="1"/>
          </p:cNvSpPr>
          <p:nvPr>
            <p:ph type="body" idx="1"/>
          </p:nvPr>
        </p:nvSpPr>
        <p:spPr>
          <a:xfrm>
            <a:off x="685800" y="1066800"/>
            <a:ext cx="7772400" cy="5486400"/>
          </a:xfrm>
        </p:spPr>
        <p:txBody>
          <a:bodyPr/>
          <a:lstStyle/>
          <a:p>
            <a:pPr marL="609600" indent="-609600">
              <a:buAutoNum type="arabicPeriod"/>
            </a:pPr>
            <a:r>
              <a:rPr lang="en-US" sz="2400" dirty="0" smtClean="0"/>
              <a:t>Slow </a:t>
            </a:r>
            <a:r>
              <a:rPr lang="en-US" sz="2400" dirty="0" err="1" smtClean="0"/>
              <a:t>biofuel</a:t>
            </a:r>
            <a:r>
              <a:rPr lang="en-US" sz="2400" dirty="0" smtClean="0"/>
              <a:t> expansion, especially in crops that contribute to underlying rise in demand, e.g. corn ethanol.</a:t>
            </a:r>
          </a:p>
          <a:p>
            <a:pPr marL="609600" indent="-609600">
              <a:buAutoNum type="arabicPeriod"/>
            </a:pPr>
            <a:r>
              <a:rPr lang="en-US" sz="2400" dirty="0" smtClean="0"/>
              <a:t>Address volatility:</a:t>
            </a:r>
          </a:p>
          <a:p>
            <a:pPr marL="1009650" lvl="1" indent="-609600">
              <a:buAutoNum type="arabicPeriod"/>
            </a:pPr>
            <a:r>
              <a:rPr lang="en-US" sz="2000" dirty="0" smtClean="0"/>
              <a:t>Strong regulations to limit financial speculation – market transparency, position limits, margins, and more</a:t>
            </a:r>
          </a:p>
          <a:p>
            <a:pPr marL="1009650" lvl="1" indent="-609600">
              <a:buAutoNum type="arabicPeriod"/>
            </a:pPr>
            <a:r>
              <a:rPr lang="en-US" sz="2000" dirty="0" smtClean="0"/>
              <a:t>Active development of publicly held food reserves, not just for emergency humanitarian uses, but as buffer stocks.</a:t>
            </a:r>
          </a:p>
          <a:p>
            <a:pPr marL="1009650" lvl="1" indent="-609600">
              <a:buAutoNum type="arabicPeriod"/>
            </a:pPr>
            <a:endParaRPr lang="en-US" sz="2000" dirty="0"/>
          </a:p>
          <a:p>
            <a:pPr marL="990600" lvl="1" indent="-533400">
              <a:buFontTx/>
              <a:buChar char="•"/>
            </a:pPr>
            <a:endParaRPr lang="en-US" sz="2400" dirty="0"/>
          </a:p>
          <a:p>
            <a:pPr marL="609600" indent="-609600"/>
            <a:endParaRPr lang="en-US" sz="28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0210" name="Rectangle 2"/>
          <p:cNvSpPr>
            <a:spLocks noGrp="1" noChangeArrowheads="1"/>
          </p:cNvSpPr>
          <p:nvPr>
            <p:ph type="title"/>
          </p:nvPr>
        </p:nvSpPr>
        <p:spPr>
          <a:xfrm>
            <a:off x="685800" y="0"/>
            <a:ext cx="7848600" cy="457200"/>
          </a:xfrm>
        </p:spPr>
        <p:txBody>
          <a:bodyPr/>
          <a:lstStyle/>
          <a:p>
            <a:r>
              <a:rPr lang="en-US" sz="2800" b="1" dirty="0" smtClean="0"/>
              <a:t>New England Complex Systems Institute</a:t>
            </a:r>
            <a:endParaRPr lang="en-US" sz="2800" b="1" dirty="0"/>
          </a:p>
        </p:txBody>
      </p:sp>
      <p:sp>
        <p:nvSpPr>
          <p:cNvPr id="350211" name="Rectangle 3"/>
          <p:cNvSpPr>
            <a:spLocks noGrp="1" noChangeArrowheads="1"/>
          </p:cNvSpPr>
          <p:nvPr>
            <p:ph type="body" idx="1"/>
          </p:nvPr>
        </p:nvSpPr>
        <p:spPr>
          <a:xfrm>
            <a:off x="685800" y="1066800"/>
            <a:ext cx="7772400" cy="5486400"/>
          </a:xfrm>
        </p:spPr>
        <p:txBody>
          <a:bodyPr/>
          <a:lstStyle/>
          <a:p>
            <a:pPr marL="609600" indent="-609600"/>
            <a:endParaRPr lang="en-US" sz="2400" dirty="0"/>
          </a:p>
          <a:p>
            <a:pPr marL="990600" lvl="1" indent="-533400">
              <a:buFontTx/>
              <a:buChar char="•"/>
            </a:pPr>
            <a:endParaRPr lang="en-US" sz="2400" dirty="0"/>
          </a:p>
          <a:p>
            <a:pPr marL="609600" indent="-609600"/>
            <a:endParaRPr lang="en-US" sz="2800" dirty="0"/>
          </a:p>
        </p:txBody>
      </p:sp>
      <p:pic>
        <p:nvPicPr>
          <p:cNvPr id="423938" name="Picture 2"/>
          <p:cNvPicPr>
            <a:picLocks noChangeAspect="1" noChangeArrowheads="1"/>
          </p:cNvPicPr>
          <p:nvPr/>
        </p:nvPicPr>
        <p:blipFill>
          <a:blip r:embed="rId3" cstate="print"/>
          <a:srcRect/>
          <a:stretch>
            <a:fillRect/>
          </a:stretch>
        </p:blipFill>
        <p:spPr bwMode="auto">
          <a:xfrm>
            <a:off x="533400" y="483178"/>
            <a:ext cx="8001000" cy="614622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0210" name="Rectangle 2"/>
          <p:cNvSpPr>
            <a:spLocks noGrp="1" noChangeArrowheads="1"/>
          </p:cNvSpPr>
          <p:nvPr>
            <p:ph type="title"/>
          </p:nvPr>
        </p:nvSpPr>
        <p:spPr>
          <a:xfrm>
            <a:off x="685800" y="228600"/>
            <a:ext cx="7848600" cy="685800"/>
          </a:xfrm>
        </p:spPr>
        <p:txBody>
          <a:bodyPr/>
          <a:lstStyle/>
          <a:p>
            <a:r>
              <a:rPr lang="en-US" sz="3200" b="1" dirty="0" smtClean="0"/>
              <a:t>Three Priorities for Urgent Action</a:t>
            </a:r>
            <a:endParaRPr lang="en-US" sz="3200" b="1" dirty="0"/>
          </a:p>
        </p:txBody>
      </p:sp>
      <p:sp>
        <p:nvSpPr>
          <p:cNvPr id="350211" name="Rectangle 3"/>
          <p:cNvSpPr>
            <a:spLocks noGrp="1" noChangeArrowheads="1"/>
          </p:cNvSpPr>
          <p:nvPr>
            <p:ph type="body" idx="1"/>
          </p:nvPr>
        </p:nvSpPr>
        <p:spPr>
          <a:xfrm>
            <a:off x="685800" y="1066800"/>
            <a:ext cx="7772400" cy="5486400"/>
          </a:xfrm>
        </p:spPr>
        <p:txBody>
          <a:bodyPr/>
          <a:lstStyle/>
          <a:p>
            <a:pPr marL="609600" indent="-609600">
              <a:buAutoNum type="arabicPeriod"/>
            </a:pPr>
            <a:r>
              <a:rPr lang="en-US" sz="2400" dirty="0" smtClean="0"/>
              <a:t>Slow </a:t>
            </a:r>
            <a:r>
              <a:rPr lang="en-US" sz="2400" dirty="0" err="1" smtClean="0"/>
              <a:t>biofuel</a:t>
            </a:r>
            <a:r>
              <a:rPr lang="en-US" sz="2400" dirty="0" smtClean="0"/>
              <a:t> expansion, especially in crops that contribute to underlying rise in demand, e.g. corn ethanol.</a:t>
            </a:r>
          </a:p>
          <a:p>
            <a:pPr marL="609600" indent="-609600">
              <a:buAutoNum type="arabicPeriod"/>
            </a:pPr>
            <a:r>
              <a:rPr lang="en-US" sz="2400" dirty="0" smtClean="0"/>
              <a:t>Address volatility:</a:t>
            </a:r>
          </a:p>
          <a:p>
            <a:pPr marL="1009650" lvl="1" indent="-609600">
              <a:buAutoNum type="arabicPeriod"/>
            </a:pPr>
            <a:r>
              <a:rPr lang="en-US" sz="2000" dirty="0" smtClean="0"/>
              <a:t>Strong regulations to limit financial speculation – market transparency, position limits, margins, and more</a:t>
            </a:r>
          </a:p>
          <a:p>
            <a:pPr marL="1009650" lvl="1" indent="-609600">
              <a:buAutoNum type="arabicPeriod"/>
            </a:pPr>
            <a:r>
              <a:rPr lang="en-US" sz="2000" dirty="0" smtClean="0"/>
              <a:t>Active development of publicly held food reserves, not just for emergency humanitarian uses, but as buffer stocks.</a:t>
            </a:r>
          </a:p>
          <a:p>
            <a:pPr marL="609600" indent="-609600">
              <a:buAutoNum type="arabicPeriod"/>
            </a:pPr>
            <a:r>
              <a:rPr lang="en-US" sz="2400" dirty="0" smtClean="0"/>
              <a:t>Moratoria on “land grabs:”</a:t>
            </a:r>
          </a:p>
          <a:p>
            <a:pPr marL="1009650" lvl="1" indent="-609600">
              <a:buAutoNum type="arabicPeriod"/>
            </a:pPr>
            <a:r>
              <a:rPr lang="en-US" sz="2000" dirty="0" smtClean="0"/>
              <a:t>227 million hectares since 2001</a:t>
            </a:r>
          </a:p>
          <a:p>
            <a:pPr marL="1009650" lvl="1" indent="-609600">
              <a:buAutoNum type="arabicPeriod"/>
            </a:pPr>
            <a:r>
              <a:rPr lang="en-US" sz="2000" dirty="0" smtClean="0"/>
              <a:t>$91 billion in 2008 alone, dwarfing ODA to agriculture</a:t>
            </a:r>
          </a:p>
          <a:p>
            <a:pPr marL="1009650" lvl="1" indent="-609600">
              <a:buAutoNum type="arabicPeriod"/>
            </a:pPr>
            <a:r>
              <a:rPr lang="en-US" sz="2000" dirty="0" smtClean="0"/>
              <a:t>“development in reverse” – land </a:t>
            </a:r>
            <a:r>
              <a:rPr lang="en-US" sz="2000" dirty="0" smtClean="0"/>
              <a:t>banking, displacement</a:t>
            </a:r>
            <a:endParaRPr lang="en-US" sz="2000" dirty="0" smtClean="0"/>
          </a:p>
          <a:p>
            <a:pPr marL="1009650" lvl="1" indent="-609600">
              <a:buAutoNum type="arabicPeriod"/>
            </a:pPr>
            <a:r>
              <a:rPr lang="en-US" sz="2000" dirty="0" smtClean="0"/>
              <a:t>Guidelines for “responsible agricultural investment” too little and much too late to address urgency of problem</a:t>
            </a:r>
          </a:p>
          <a:p>
            <a:pPr marL="1009650" lvl="1" indent="-609600">
              <a:buAutoNum type="arabicPeriod"/>
            </a:pPr>
            <a:endParaRPr lang="en-US" sz="2000" dirty="0"/>
          </a:p>
          <a:p>
            <a:pPr marL="990600" lvl="1" indent="-533400">
              <a:buFontTx/>
              <a:buChar char="•"/>
            </a:pPr>
            <a:endParaRPr lang="en-US" sz="2400" dirty="0"/>
          </a:p>
          <a:p>
            <a:pPr marL="609600" indent="-609600"/>
            <a:endParaRPr lang="en-US" sz="28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0210" name="Rectangle 2"/>
          <p:cNvSpPr>
            <a:spLocks noGrp="1" noChangeArrowheads="1"/>
          </p:cNvSpPr>
          <p:nvPr>
            <p:ph type="title"/>
          </p:nvPr>
        </p:nvSpPr>
        <p:spPr>
          <a:xfrm>
            <a:off x="685800" y="228600"/>
            <a:ext cx="7848600" cy="685800"/>
          </a:xfrm>
        </p:spPr>
        <p:txBody>
          <a:bodyPr/>
          <a:lstStyle/>
          <a:p>
            <a:r>
              <a:rPr lang="en-US" sz="3200" b="1" dirty="0" smtClean="0"/>
              <a:t>Let Developing Countries Lead</a:t>
            </a:r>
            <a:endParaRPr lang="en-US" sz="3200" b="1" dirty="0"/>
          </a:p>
        </p:txBody>
      </p:sp>
      <p:sp>
        <p:nvSpPr>
          <p:cNvPr id="350211" name="Rectangle 3"/>
          <p:cNvSpPr>
            <a:spLocks noGrp="1" noChangeArrowheads="1"/>
          </p:cNvSpPr>
          <p:nvPr>
            <p:ph type="body" idx="1"/>
          </p:nvPr>
        </p:nvSpPr>
        <p:spPr>
          <a:xfrm>
            <a:off x="685800" y="1066800"/>
            <a:ext cx="7772400" cy="5486400"/>
          </a:xfrm>
        </p:spPr>
        <p:txBody>
          <a:bodyPr/>
          <a:lstStyle/>
          <a:p>
            <a:pPr marL="609600" indent="-609600"/>
            <a:endParaRPr lang="en-US" sz="2400" dirty="0"/>
          </a:p>
          <a:p>
            <a:pPr marL="990600" lvl="1" indent="-533400">
              <a:buFontTx/>
              <a:buChar char="•"/>
            </a:pPr>
            <a:endParaRPr lang="en-US" sz="2400" dirty="0"/>
          </a:p>
          <a:p>
            <a:pPr marL="609600" indent="-609600"/>
            <a:endParaRPr lang="en-US" sz="2800" dirty="0"/>
          </a:p>
        </p:txBody>
      </p:sp>
      <p:sp>
        <p:nvSpPr>
          <p:cNvPr id="4" name="Rectangle 3"/>
          <p:cNvSpPr/>
          <p:nvPr/>
        </p:nvSpPr>
        <p:spPr>
          <a:xfrm>
            <a:off x="533400" y="1371600"/>
            <a:ext cx="8001000" cy="3970318"/>
          </a:xfrm>
          <a:prstGeom prst="rect">
            <a:avLst/>
          </a:prstGeom>
        </p:spPr>
        <p:txBody>
          <a:bodyPr wrap="square">
            <a:spAutoFit/>
          </a:bodyPr>
          <a:lstStyle/>
          <a:p>
            <a:r>
              <a:rPr lang="en-US" sz="2800" b="1" dirty="0" smtClean="0"/>
              <a:t>African Union response to G-20:</a:t>
            </a:r>
          </a:p>
          <a:p>
            <a:endParaRPr lang="en-US" sz="2800" dirty="0" smtClean="0"/>
          </a:p>
          <a:p>
            <a:r>
              <a:rPr lang="en-US" sz="2800" dirty="0" smtClean="0"/>
              <a:t>“African countries are not looking forward to depending continuously on external supplies that will remain uncertain in prices and quantities. Actually, our ultimate and unquestionable ambition is to develop our agriculture and markets…. In our opinion, we must rely on our own production to meet our food needs. </a:t>
            </a:r>
            <a:r>
              <a:rPr lang="en-US" sz="2800" b="1" dirty="0" smtClean="0"/>
              <a:t>In fact, importation is not Africa’s goal</a:t>
            </a:r>
            <a:r>
              <a:rPr lang="en-US" sz="2800" dirty="0" smtClean="0"/>
              <a:t>.”</a:t>
            </a:r>
            <a:endParaRPr lang="en-US" sz="28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0210" name="Rectangle 2"/>
          <p:cNvSpPr>
            <a:spLocks noGrp="1" noChangeArrowheads="1"/>
          </p:cNvSpPr>
          <p:nvPr>
            <p:ph type="title"/>
          </p:nvPr>
        </p:nvSpPr>
        <p:spPr>
          <a:xfrm>
            <a:off x="533400" y="228600"/>
            <a:ext cx="8001000" cy="685800"/>
          </a:xfrm>
        </p:spPr>
        <p:txBody>
          <a:bodyPr/>
          <a:lstStyle/>
          <a:p>
            <a:r>
              <a:rPr lang="en-US" sz="3200" b="1" dirty="0" smtClean="0"/>
              <a:t>UN Special </a:t>
            </a:r>
            <a:r>
              <a:rPr lang="en-US" sz="3200" b="1" dirty="0" err="1" smtClean="0"/>
              <a:t>Rapporteur</a:t>
            </a:r>
            <a:r>
              <a:rPr lang="en-US" sz="3200" b="1" dirty="0" smtClean="0"/>
              <a:t> on the Right to Food</a:t>
            </a:r>
            <a:endParaRPr lang="en-US" sz="3200" b="1" dirty="0"/>
          </a:p>
        </p:txBody>
      </p:sp>
      <p:sp>
        <p:nvSpPr>
          <p:cNvPr id="350211" name="Rectangle 3"/>
          <p:cNvSpPr>
            <a:spLocks noGrp="1" noChangeArrowheads="1"/>
          </p:cNvSpPr>
          <p:nvPr>
            <p:ph type="body" idx="1"/>
          </p:nvPr>
        </p:nvSpPr>
        <p:spPr>
          <a:xfrm>
            <a:off x="685800" y="1066800"/>
            <a:ext cx="7772400" cy="5486400"/>
          </a:xfrm>
        </p:spPr>
        <p:txBody>
          <a:bodyPr/>
          <a:lstStyle/>
          <a:p>
            <a:r>
              <a:rPr lang="en-US" sz="2400" dirty="0" smtClean="0"/>
              <a:t>Olivier de </a:t>
            </a:r>
            <a:r>
              <a:rPr lang="en-US" sz="2400" dirty="0" err="1" smtClean="0"/>
              <a:t>Schutter’s</a:t>
            </a:r>
            <a:r>
              <a:rPr lang="en-US" sz="2400" dirty="0" smtClean="0"/>
              <a:t> priorities for policy-makers:</a:t>
            </a:r>
          </a:p>
          <a:p>
            <a:endParaRPr lang="en-US" sz="2400" dirty="0" smtClean="0"/>
          </a:p>
          <a:p>
            <a:pPr marL="457200" lvl="0" indent="-457200">
              <a:buFont typeface="+mj-lt"/>
              <a:buAutoNum type="arabicPeriod"/>
            </a:pPr>
            <a:r>
              <a:rPr lang="en-US" sz="2400" dirty="0" smtClean="0"/>
              <a:t>Support countries’ ability to feed themselves.</a:t>
            </a:r>
          </a:p>
          <a:p>
            <a:pPr marL="457200" lvl="0" indent="-457200">
              <a:buFont typeface="+mj-lt"/>
              <a:buAutoNum type="arabicPeriod"/>
            </a:pPr>
            <a:r>
              <a:rPr lang="en-US" sz="2400" dirty="0" smtClean="0"/>
              <a:t>Establish food reserves.</a:t>
            </a:r>
          </a:p>
          <a:p>
            <a:pPr marL="457200" lvl="0" indent="-457200">
              <a:buFont typeface="+mj-lt"/>
              <a:buAutoNum type="arabicPeriod"/>
            </a:pPr>
            <a:r>
              <a:rPr lang="en-US" sz="2400" dirty="0" smtClean="0"/>
              <a:t>Regulate financial speculation.</a:t>
            </a:r>
          </a:p>
          <a:p>
            <a:pPr marL="457200" lvl="0" indent="-457200">
              <a:buFont typeface="+mj-lt"/>
              <a:buAutoNum type="arabicPeriod"/>
            </a:pPr>
            <a:r>
              <a:rPr lang="en-US" sz="2400" dirty="0" smtClean="0"/>
              <a:t>Ensure national social safety nets against declining export revenues and rising food import bills.</a:t>
            </a:r>
          </a:p>
          <a:p>
            <a:pPr marL="457200" lvl="0" indent="-457200">
              <a:buFont typeface="+mj-lt"/>
              <a:buAutoNum type="arabicPeriod"/>
            </a:pPr>
            <a:r>
              <a:rPr lang="en-US" sz="2400" dirty="0" smtClean="0"/>
              <a:t>Support farmers’ organizations.</a:t>
            </a:r>
          </a:p>
          <a:p>
            <a:pPr marL="457200" lvl="0" indent="-457200">
              <a:buFont typeface="+mj-lt"/>
              <a:buAutoNum type="arabicPeriod"/>
            </a:pPr>
            <a:r>
              <a:rPr lang="en-US" sz="2400" dirty="0" smtClean="0"/>
              <a:t>Protect access to land, putting a moratorium on large-scale foreign land purchases.</a:t>
            </a:r>
          </a:p>
          <a:p>
            <a:pPr marL="457200" lvl="0" indent="-457200">
              <a:buFont typeface="+mj-lt"/>
              <a:buAutoNum type="arabicPeriod"/>
            </a:pPr>
            <a:r>
              <a:rPr lang="en-US" sz="2400" dirty="0" smtClean="0"/>
              <a:t>Promote the transition to environmentally sustainable agriculture.</a:t>
            </a:r>
          </a:p>
          <a:p>
            <a:pPr marL="457200" lvl="0" indent="-457200">
              <a:buFont typeface="+mj-lt"/>
              <a:buAutoNum type="arabicPeriod"/>
            </a:pPr>
            <a:r>
              <a:rPr lang="en-US" sz="2400" dirty="0" smtClean="0"/>
              <a:t>Defend the human right to food.</a:t>
            </a:r>
          </a:p>
          <a:p>
            <a:pPr marL="609600" indent="-609600"/>
            <a:endParaRPr lang="en-US" sz="2400" dirty="0"/>
          </a:p>
          <a:p>
            <a:pPr marL="990600" lvl="1" indent="-533400">
              <a:buFontTx/>
              <a:buChar char="•"/>
            </a:pPr>
            <a:endParaRPr lang="en-US" sz="2400" dirty="0"/>
          </a:p>
          <a:p>
            <a:pPr marL="609600" indent="-609600"/>
            <a:endParaRPr lang="en-US" sz="28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0210" name="Rectangle 2"/>
          <p:cNvSpPr>
            <a:spLocks noGrp="1" noChangeArrowheads="1"/>
          </p:cNvSpPr>
          <p:nvPr>
            <p:ph type="title"/>
          </p:nvPr>
        </p:nvSpPr>
        <p:spPr>
          <a:xfrm>
            <a:off x="685800" y="228600"/>
            <a:ext cx="7848600" cy="685800"/>
          </a:xfrm>
        </p:spPr>
        <p:txBody>
          <a:bodyPr/>
          <a:lstStyle/>
          <a:p>
            <a:endParaRPr lang="en-US" sz="3200" b="1" dirty="0"/>
          </a:p>
        </p:txBody>
      </p:sp>
      <p:sp>
        <p:nvSpPr>
          <p:cNvPr id="350211" name="Rectangle 3"/>
          <p:cNvSpPr>
            <a:spLocks noGrp="1" noChangeArrowheads="1"/>
          </p:cNvSpPr>
          <p:nvPr>
            <p:ph type="body" idx="1"/>
          </p:nvPr>
        </p:nvSpPr>
        <p:spPr>
          <a:xfrm>
            <a:off x="4724400" y="304800"/>
            <a:ext cx="4038600" cy="5715000"/>
          </a:xfrm>
        </p:spPr>
        <p:txBody>
          <a:bodyPr/>
          <a:lstStyle/>
          <a:p>
            <a:pPr algn="ctr"/>
            <a:r>
              <a:rPr lang="en-US" sz="3600" b="1" dirty="0" smtClean="0"/>
              <a:t>Policy Report</a:t>
            </a:r>
          </a:p>
          <a:p>
            <a:pPr algn="ctr"/>
            <a:r>
              <a:rPr lang="en-US" sz="2400" dirty="0" smtClean="0"/>
              <a:t>by</a:t>
            </a:r>
          </a:p>
          <a:p>
            <a:pPr algn="ctr"/>
            <a:r>
              <a:rPr lang="en-US" sz="2400" dirty="0" smtClean="0"/>
              <a:t>Timothy A. Wise</a:t>
            </a:r>
          </a:p>
          <a:p>
            <a:pPr algn="ctr"/>
            <a:r>
              <a:rPr lang="en-US" sz="2400" dirty="0" smtClean="0"/>
              <a:t>Sophia Murphy</a:t>
            </a:r>
          </a:p>
          <a:p>
            <a:pPr algn="ctr"/>
            <a:r>
              <a:rPr lang="en-US" sz="2400" dirty="0" smtClean="0"/>
              <a:t>January 2012</a:t>
            </a:r>
          </a:p>
          <a:p>
            <a:pPr algn="ctr"/>
            <a:endParaRPr lang="en-US" sz="2400" dirty="0" smtClean="0"/>
          </a:p>
          <a:p>
            <a:pPr algn="ctr"/>
            <a:r>
              <a:rPr lang="en-US" sz="2000" dirty="0" smtClean="0"/>
              <a:t>Published by:</a:t>
            </a:r>
          </a:p>
          <a:p>
            <a:pPr algn="ctr"/>
            <a:r>
              <a:rPr lang="en-US" sz="2000" dirty="0" smtClean="0"/>
              <a:t>Institute for Agriculture and </a:t>
            </a:r>
          </a:p>
          <a:p>
            <a:pPr algn="ctr"/>
            <a:r>
              <a:rPr lang="en-US" sz="2000" dirty="0" smtClean="0"/>
              <a:t>Trade Policy (IATP)</a:t>
            </a:r>
          </a:p>
          <a:p>
            <a:pPr algn="ctr"/>
            <a:endParaRPr lang="en-US" sz="2000" dirty="0" smtClean="0"/>
          </a:p>
          <a:p>
            <a:pPr algn="ctr"/>
            <a:r>
              <a:rPr lang="en-US" sz="2000" dirty="0" smtClean="0"/>
              <a:t>Tufts University’s</a:t>
            </a:r>
          </a:p>
          <a:p>
            <a:pPr algn="ctr"/>
            <a:r>
              <a:rPr lang="en-US" sz="2000" dirty="0" smtClean="0"/>
              <a:t>Global Development and Environment Institute (GDAE)</a:t>
            </a:r>
            <a:endParaRPr lang="en-US" sz="2000" dirty="0"/>
          </a:p>
        </p:txBody>
      </p:sp>
      <p:graphicFrame>
        <p:nvGraphicFramePr>
          <p:cNvPr id="435202" name="Object 2"/>
          <p:cNvGraphicFramePr>
            <a:graphicFrameLocks noChangeAspect="1"/>
          </p:cNvGraphicFramePr>
          <p:nvPr/>
        </p:nvGraphicFramePr>
        <p:xfrm>
          <a:off x="152400" y="142875"/>
          <a:ext cx="4495800" cy="5818188"/>
        </p:xfrm>
        <a:graphic>
          <a:graphicData uri="http://schemas.openxmlformats.org/presentationml/2006/ole">
            <p:oleObj spid="_x0000_s435202" name="Acrobat Document" r:id="rId4" imgW="7772400" imgH="10074240" progId="AcroExch.Document.7">
              <p:link updateAutomatic="1"/>
            </p:oleObj>
          </a:graphicData>
        </a:graphic>
      </p:graphicFrame>
      <p:sp>
        <p:nvSpPr>
          <p:cNvPr id="5" name="TextBox 4"/>
          <p:cNvSpPr txBox="1"/>
          <p:nvPr/>
        </p:nvSpPr>
        <p:spPr>
          <a:xfrm>
            <a:off x="0" y="6096000"/>
            <a:ext cx="5486400" cy="523220"/>
          </a:xfrm>
          <a:prstGeom prst="rect">
            <a:avLst/>
          </a:prstGeom>
          <a:noFill/>
        </p:spPr>
        <p:txBody>
          <a:bodyPr wrap="square" rtlCol="0">
            <a:spAutoFit/>
          </a:bodyPr>
          <a:lstStyle/>
          <a:p>
            <a:r>
              <a:rPr lang="en-US" sz="1400" dirty="0" smtClean="0"/>
              <a:t>                                          Available at:</a:t>
            </a:r>
          </a:p>
          <a:p>
            <a:r>
              <a:rPr lang="en-US" sz="1400" dirty="0" smtClean="0"/>
              <a:t>http://www.ase.tufts.edu/gdae/policy_research/resolving_food_crisis.html</a:t>
            </a:r>
            <a:endParaRPr lang="en-US" sz="14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0210" name="Rectangle 2"/>
          <p:cNvSpPr>
            <a:spLocks noGrp="1" noChangeArrowheads="1"/>
          </p:cNvSpPr>
          <p:nvPr>
            <p:ph type="title"/>
          </p:nvPr>
        </p:nvSpPr>
        <p:spPr>
          <a:xfrm>
            <a:off x="685800" y="2209800"/>
            <a:ext cx="7848600" cy="685800"/>
          </a:xfrm>
        </p:spPr>
        <p:txBody>
          <a:bodyPr/>
          <a:lstStyle/>
          <a:p>
            <a:r>
              <a:rPr lang="en-US" sz="3200" b="1" dirty="0" smtClean="0"/>
              <a:t>Thank you.</a:t>
            </a:r>
            <a:endParaRPr lang="en-US" sz="3200" b="1" dirty="0"/>
          </a:p>
        </p:txBody>
      </p:sp>
      <p:sp>
        <p:nvSpPr>
          <p:cNvPr id="350211" name="Rectangle 3"/>
          <p:cNvSpPr>
            <a:spLocks noGrp="1" noChangeArrowheads="1"/>
          </p:cNvSpPr>
          <p:nvPr>
            <p:ph type="body" idx="1"/>
          </p:nvPr>
        </p:nvSpPr>
        <p:spPr>
          <a:xfrm>
            <a:off x="685800" y="1066800"/>
            <a:ext cx="7772400" cy="5486400"/>
          </a:xfrm>
        </p:spPr>
        <p:txBody>
          <a:bodyPr/>
          <a:lstStyle/>
          <a:p>
            <a:pPr marL="609600" indent="-609600"/>
            <a:endParaRPr lang="en-US" sz="2400" dirty="0"/>
          </a:p>
          <a:p>
            <a:pPr marL="990600" lvl="1" indent="-533400">
              <a:buFontTx/>
              <a:buChar char="•"/>
            </a:pPr>
            <a:endParaRPr lang="en-US" sz="2400" dirty="0"/>
          </a:p>
          <a:p>
            <a:pPr marL="609600" indent="-609600"/>
            <a:endParaRPr lang="en-US" sz="28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1538" name="Rectangle 2"/>
          <p:cNvSpPr>
            <a:spLocks noGrp="1" noChangeArrowheads="1"/>
          </p:cNvSpPr>
          <p:nvPr>
            <p:ph type="title"/>
          </p:nvPr>
        </p:nvSpPr>
        <p:spPr>
          <a:xfrm>
            <a:off x="609600" y="0"/>
            <a:ext cx="7772400" cy="762000"/>
          </a:xfrm>
        </p:spPr>
        <p:txBody>
          <a:bodyPr/>
          <a:lstStyle/>
          <a:p>
            <a:r>
              <a:rPr lang="en-US" sz="3600" b="1" dirty="0" smtClean="0"/>
              <a:t>Funding: Progress, but not enough</a:t>
            </a:r>
            <a:endParaRPr lang="en-US" sz="3600" b="1" dirty="0"/>
          </a:p>
        </p:txBody>
      </p:sp>
      <p:sp>
        <p:nvSpPr>
          <p:cNvPr id="321539" name="Rectangle 3"/>
          <p:cNvSpPr>
            <a:spLocks noGrp="1" noChangeArrowheads="1"/>
          </p:cNvSpPr>
          <p:nvPr>
            <p:ph type="body" idx="1"/>
          </p:nvPr>
        </p:nvSpPr>
        <p:spPr>
          <a:xfrm>
            <a:off x="609600" y="762000"/>
            <a:ext cx="8001000" cy="5791200"/>
          </a:xfrm>
        </p:spPr>
        <p:txBody>
          <a:bodyPr/>
          <a:lstStyle/>
          <a:p>
            <a:r>
              <a:rPr lang="en-US" sz="2800" dirty="0" smtClean="0"/>
              <a:t>Encouraging signs:</a:t>
            </a:r>
          </a:p>
          <a:p>
            <a:pPr>
              <a:buFontTx/>
              <a:buChar char="•"/>
            </a:pPr>
            <a:r>
              <a:rPr lang="en-US" sz="2400" dirty="0" smtClean="0"/>
              <a:t>Growing commitment to Agric and Rural Development</a:t>
            </a:r>
          </a:p>
          <a:p>
            <a:pPr>
              <a:buFontTx/>
              <a:buChar char="•"/>
            </a:pPr>
            <a:r>
              <a:rPr lang="en-US" sz="2400" dirty="0" smtClean="0"/>
              <a:t>Recognition that smallholders and women are important</a:t>
            </a:r>
          </a:p>
          <a:p>
            <a:pPr>
              <a:buFontTx/>
              <a:buChar char="•"/>
            </a:pPr>
            <a:r>
              <a:rPr lang="en-US" sz="2400" dirty="0" smtClean="0"/>
              <a:t>Respect for “country-led programs”, less top-down, e.g. CAADP, GAFSP</a:t>
            </a:r>
          </a:p>
          <a:p>
            <a:pPr>
              <a:buFontTx/>
              <a:buChar char="•"/>
            </a:pPr>
            <a:r>
              <a:rPr lang="en-US" sz="2400" dirty="0" smtClean="0"/>
              <a:t>Acceptance of strong state role in agric development</a:t>
            </a:r>
          </a:p>
          <a:p>
            <a:pPr>
              <a:buFontTx/>
              <a:buChar char="•"/>
            </a:pPr>
            <a:r>
              <a:rPr lang="en-US" sz="2400" dirty="0" smtClean="0"/>
              <a:t>Acknowledgment of resource constraints, climate change</a:t>
            </a:r>
            <a:endParaRPr lang="en-US" sz="2400" dirty="0"/>
          </a:p>
          <a:p>
            <a:r>
              <a:rPr lang="en-US" sz="2800" dirty="0" smtClean="0"/>
              <a:t>But problematic policies persist:</a:t>
            </a:r>
          </a:p>
          <a:p>
            <a:pPr>
              <a:buFontTx/>
              <a:buChar char="•"/>
            </a:pPr>
            <a:r>
              <a:rPr lang="en-US" sz="2400" dirty="0" smtClean="0"/>
              <a:t>Heavy reliance on market-based solutions</a:t>
            </a:r>
          </a:p>
          <a:p>
            <a:pPr>
              <a:buFontTx/>
              <a:buChar char="•"/>
            </a:pPr>
            <a:r>
              <a:rPr lang="en-US" sz="2400" dirty="0" smtClean="0"/>
              <a:t>Bias toward external technologies, high-input agriculture; </a:t>
            </a:r>
          </a:p>
          <a:p>
            <a:pPr>
              <a:buFontTx/>
              <a:buChar char="•"/>
            </a:pPr>
            <a:r>
              <a:rPr lang="en-US" sz="2400" dirty="0" smtClean="0"/>
              <a:t>Limited priority to domestic food production</a:t>
            </a:r>
          </a:p>
          <a:p>
            <a:pPr>
              <a:buFontTx/>
              <a:buChar char="•"/>
            </a:pPr>
            <a:r>
              <a:rPr lang="en-US" sz="2400" dirty="0" smtClean="0"/>
              <a:t>Little concrete action on climate change, esp. adaptation</a:t>
            </a:r>
          </a:p>
          <a:p>
            <a:pPr>
              <a:buFontTx/>
              <a:buChar char="•"/>
            </a:pPr>
            <a:r>
              <a:rPr lang="en-US" sz="2400" dirty="0" smtClean="0"/>
              <a:t>Continued support for </a:t>
            </a:r>
            <a:r>
              <a:rPr lang="en-US" sz="2400" dirty="0" err="1" smtClean="0"/>
              <a:t>biofuels</a:t>
            </a:r>
            <a:r>
              <a:rPr lang="en-US" sz="2400" dirty="0" smtClean="0"/>
              <a:t> </a:t>
            </a:r>
            <a:r>
              <a:rPr lang="en-US" sz="2400" dirty="0" smtClean="0"/>
              <a:t>expansion</a:t>
            </a:r>
            <a:endParaRPr lang="en-US" sz="2400" dirty="0"/>
          </a:p>
          <a:p>
            <a:endParaRPr lang="en-US" sz="2800" dirty="0">
              <a:solidFill>
                <a:schemeClr val="accent2"/>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0210" name="Rectangle 2"/>
          <p:cNvSpPr>
            <a:spLocks noGrp="1" noChangeArrowheads="1"/>
          </p:cNvSpPr>
          <p:nvPr>
            <p:ph type="title"/>
          </p:nvPr>
        </p:nvSpPr>
        <p:spPr>
          <a:xfrm>
            <a:off x="685800" y="228600"/>
            <a:ext cx="7848600" cy="685800"/>
          </a:xfrm>
        </p:spPr>
        <p:txBody>
          <a:bodyPr/>
          <a:lstStyle/>
          <a:p>
            <a:r>
              <a:rPr lang="en-US" sz="3200" b="1" dirty="0" smtClean="0"/>
              <a:t>Weaknesses in Global Response to Crisis</a:t>
            </a:r>
            <a:endParaRPr lang="en-US" sz="3200" b="1" dirty="0"/>
          </a:p>
        </p:txBody>
      </p:sp>
      <p:sp>
        <p:nvSpPr>
          <p:cNvPr id="350211" name="Rectangle 3"/>
          <p:cNvSpPr>
            <a:spLocks noGrp="1" noChangeArrowheads="1"/>
          </p:cNvSpPr>
          <p:nvPr>
            <p:ph type="body" idx="1"/>
          </p:nvPr>
        </p:nvSpPr>
        <p:spPr>
          <a:xfrm>
            <a:off x="685800" y="1066800"/>
            <a:ext cx="7772400" cy="5486400"/>
          </a:xfrm>
        </p:spPr>
        <p:txBody>
          <a:bodyPr/>
          <a:lstStyle/>
          <a:p>
            <a:r>
              <a:rPr lang="en-US" sz="2600" dirty="0" smtClean="0"/>
              <a:t>Need more decisive action on key issues:</a:t>
            </a:r>
          </a:p>
          <a:p>
            <a:pPr>
              <a:buFont typeface="Arial" pitchFamily="34" charset="0"/>
              <a:buChar char="•"/>
            </a:pPr>
            <a:r>
              <a:rPr lang="en-US" sz="2600" dirty="0" smtClean="0"/>
              <a:t>Funding </a:t>
            </a:r>
            <a:r>
              <a:rPr lang="en-US" sz="2600" dirty="0" smtClean="0"/>
              <a:t>for </a:t>
            </a:r>
            <a:r>
              <a:rPr lang="en-US" sz="2600" dirty="0" smtClean="0"/>
              <a:t>Agri. Rural Development</a:t>
            </a:r>
            <a:endParaRPr lang="en-US" sz="2600" dirty="0" smtClean="0"/>
          </a:p>
          <a:p>
            <a:pPr>
              <a:buFont typeface="Arial" pitchFamily="34" charset="0"/>
              <a:buChar char="•"/>
            </a:pPr>
            <a:r>
              <a:rPr lang="en-US" sz="2600" dirty="0" smtClean="0"/>
              <a:t>Curbing </a:t>
            </a:r>
            <a:r>
              <a:rPr lang="en-US" sz="2600" dirty="0" smtClean="0"/>
              <a:t>Food Price Increases and Reducing Volatility </a:t>
            </a:r>
          </a:p>
          <a:p>
            <a:pPr>
              <a:buFont typeface="Arial" pitchFamily="34" charset="0"/>
              <a:buChar char="•"/>
            </a:pPr>
            <a:r>
              <a:rPr lang="en-US" sz="2600" dirty="0" smtClean="0"/>
              <a:t>Reducing the Impact of Energy Crops on Food Prices </a:t>
            </a:r>
          </a:p>
          <a:p>
            <a:pPr>
              <a:buFont typeface="Arial" pitchFamily="34" charset="0"/>
              <a:buChar char="•"/>
            </a:pPr>
            <a:r>
              <a:rPr lang="en-US" sz="2600" dirty="0" smtClean="0"/>
              <a:t> </a:t>
            </a:r>
            <a:r>
              <a:rPr lang="en-US" sz="2600" dirty="0" smtClean="0"/>
              <a:t>Stopping “Land </a:t>
            </a:r>
            <a:r>
              <a:rPr lang="en-US" sz="2600" dirty="0" smtClean="0"/>
              <a:t>Grabs” and </a:t>
            </a:r>
            <a:r>
              <a:rPr lang="en-US" sz="2600" dirty="0" smtClean="0"/>
              <a:t>Promoting “Responsible </a:t>
            </a:r>
            <a:r>
              <a:rPr lang="en-US" sz="2600" dirty="0" smtClean="0"/>
              <a:t>Agricultural </a:t>
            </a:r>
            <a:r>
              <a:rPr lang="en-US" sz="2600" dirty="0" smtClean="0"/>
              <a:t>Investment”</a:t>
            </a:r>
            <a:endParaRPr lang="en-US" sz="2600" dirty="0" smtClean="0"/>
          </a:p>
          <a:p>
            <a:pPr>
              <a:buFont typeface="Arial" pitchFamily="34" charset="0"/>
              <a:buChar char="•"/>
            </a:pPr>
            <a:r>
              <a:rPr lang="en-US" sz="2600" dirty="0" smtClean="0"/>
              <a:t>Promoting </a:t>
            </a:r>
            <a:r>
              <a:rPr lang="en-US" sz="2600" dirty="0" smtClean="0"/>
              <a:t>a Transition to Agro-Ecology </a:t>
            </a:r>
          </a:p>
          <a:p>
            <a:pPr>
              <a:buFont typeface="Arial" pitchFamily="34" charset="0"/>
              <a:buChar char="•"/>
            </a:pPr>
            <a:r>
              <a:rPr lang="en-US" sz="2600" dirty="0" smtClean="0"/>
              <a:t>Addressing Climate </a:t>
            </a:r>
            <a:r>
              <a:rPr lang="en-US" sz="2600" dirty="0" smtClean="0"/>
              <a:t>Change and Agriculture </a:t>
            </a:r>
          </a:p>
          <a:p>
            <a:pPr>
              <a:buFont typeface="Arial" pitchFamily="34" charset="0"/>
              <a:buChar char="•"/>
            </a:pPr>
            <a:r>
              <a:rPr lang="en-US" sz="2600" dirty="0" smtClean="0"/>
              <a:t>New policies on Trade </a:t>
            </a:r>
            <a:r>
              <a:rPr lang="en-US" sz="2600" dirty="0" smtClean="0"/>
              <a:t>and Food </a:t>
            </a:r>
          </a:p>
          <a:p>
            <a:pPr>
              <a:buFont typeface="Arial" pitchFamily="34" charset="0"/>
              <a:buChar char="•"/>
            </a:pPr>
            <a:r>
              <a:rPr lang="en-US" sz="2600" dirty="0" smtClean="0"/>
              <a:t>Addressing Market </a:t>
            </a:r>
            <a:r>
              <a:rPr lang="en-US" sz="2600" dirty="0" smtClean="0"/>
              <a:t>Power in the Food System </a:t>
            </a:r>
          </a:p>
          <a:p>
            <a:pPr marL="990600" lvl="1" indent="-533400">
              <a:buFontTx/>
              <a:buChar char="•"/>
            </a:pPr>
            <a:endParaRPr lang="en-US" sz="2400" dirty="0"/>
          </a:p>
          <a:p>
            <a:pPr marL="609600" indent="-609600"/>
            <a:endParaRPr lang="en-US" sz="28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1538" name="Rectangle 2"/>
          <p:cNvSpPr>
            <a:spLocks noGrp="1" noChangeArrowheads="1"/>
          </p:cNvSpPr>
          <p:nvPr>
            <p:ph type="title"/>
          </p:nvPr>
        </p:nvSpPr>
        <p:spPr>
          <a:xfrm>
            <a:off x="609600" y="0"/>
            <a:ext cx="7772400" cy="762000"/>
          </a:xfrm>
        </p:spPr>
        <p:txBody>
          <a:bodyPr/>
          <a:lstStyle/>
          <a:p>
            <a:r>
              <a:rPr lang="en-US" sz="3600" b="1" dirty="0" smtClean="0"/>
              <a:t>Drivers of Price Increases, Volatility</a:t>
            </a:r>
            <a:endParaRPr lang="en-US" sz="3600" b="1" dirty="0"/>
          </a:p>
        </p:txBody>
      </p:sp>
      <p:sp>
        <p:nvSpPr>
          <p:cNvPr id="321539" name="Rectangle 3"/>
          <p:cNvSpPr>
            <a:spLocks noGrp="1" noChangeArrowheads="1"/>
          </p:cNvSpPr>
          <p:nvPr>
            <p:ph type="body" idx="1"/>
          </p:nvPr>
        </p:nvSpPr>
        <p:spPr>
          <a:xfrm>
            <a:off x="838200" y="762000"/>
            <a:ext cx="7772400" cy="5791200"/>
          </a:xfrm>
        </p:spPr>
        <p:txBody>
          <a:bodyPr/>
          <a:lstStyle/>
          <a:p>
            <a:r>
              <a:rPr lang="en-US" sz="2800" dirty="0" smtClean="0"/>
              <a:t>Short-term causes:</a:t>
            </a:r>
          </a:p>
          <a:p>
            <a:pPr>
              <a:buFontTx/>
              <a:buChar char="•"/>
            </a:pPr>
            <a:r>
              <a:rPr lang="en-US" sz="2400" dirty="0" smtClean="0"/>
              <a:t>Low inventories of key food crops</a:t>
            </a:r>
            <a:endParaRPr lang="en-US" sz="2400" dirty="0"/>
          </a:p>
          <a:p>
            <a:pPr>
              <a:buFontTx/>
              <a:buChar char="•"/>
            </a:pPr>
            <a:r>
              <a:rPr lang="en-US" sz="2400" dirty="0" smtClean="0"/>
              <a:t>Export restrictions, border measures during crisis</a:t>
            </a:r>
            <a:endParaRPr lang="en-US" sz="2400" dirty="0"/>
          </a:p>
          <a:p>
            <a:pPr>
              <a:buFontTx/>
              <a:buChar char="•"/>
            </a:pPr>
            <a:r>
              <a:rPr lang="en-US" sz="2400" dirty="0" smtClean="0"/>
              <a:t>Weather, possibly due to climate change</a:t>
            </a:r>
          </a:p>
          <a:p>
            <a:pPr>
              <a:buFontTx/>
              <a:buChar char="•"/>
            </a:pPr>
            <a:r>
              <a:rPr lang="en-US" sz="2400" dirty="0" smtClean="0"/>
              <a:t>Depreciation of the dollar</a:t>
            </a:r>
          </a:p>
          <a:p>
            <a:pPr>
              <a:buFontTx/>
              <a:buChar char="•"/>
            </a:pPr>
            <a:r>
              <a:rPr lang="en-US" sz="2400" b="1" dirty="0" smtClean="0"/>
              <a:t>Financial speculation in commodities markets</a:t>
            </a:r>
            <a:endParaRPr lang="en-US" sz="2400" b="1" dirty="0"/>
          </a:p>
          <a:p>
            <a:r>
              <a:rPr lang="en-US" sz="2800" dirty="0" smtClean="0"/>
              <a:t>Long-term causes</a:t>
            </a:r>
          </a:p>
          <a:p>
            <a:pPr>
              <a:buFontTx/>
              <a:buChar char="•"/>
            </a:pPr>
            <a:r>
              <a:rPr lang="en-US" sz="2400" b="1" dirty="0" smtClean="0"/>
              <a:t>Expansion of crop and land use for </a:t>
            </a:r>
            <a:r>
              <a:rPr lang="en-US" sz="2400" b="1" dirty="0" err="1" smtClean="0"/>
              <a:t>biofuels</a:t>
            </a:r>
            <a:endParaRPr lang="en-US" sz="2400" b="1" dirty="0" smtClean="0"/>
          </a:p>
          <a:p>
            <a:pPr>
              <a:buFontTx/>
              <a:buChar char="•"/>
            </a:pPr>
            <a:r>
              <a:rPr lang="en-US" sz="2400" b="1" dirty="0" smtClean="0"/>
              <a:t>Decline in food-producing capacity; import dependency</a:t>
            </a:r>
          </a:p>
          <a:p>
            <a:pPr>
              <a:buFontTx/>
              <a:buChar char="•"/>
            </a:pPr>
            <a:r>
              <a:rPr lang="en-US" sz="2400" dirty="0" smtClean="0"/>
              <a:t>Growth of meat-based diets in large developing countries</a:t>
            </a:r>
          </a:p>
          <a:p>
            <a:pPr>
              <a:buFontTx/>
              <a:buChar char="•"/>
            </a:pPr>
            <a:r>
              <a:rPr lang="en-US" sz="2400" dirty="0" smtClean="0"/>
              <a:t>Slowing yield growth for key food crops</a:t>
            </a:r>
          </a:p>
          <a:p>
            <a:pPr>
              <a:buFontTx/>
              <a:buChar char="•"/>
            </a:pPr>
            <a:r>
              <a:rPr lang="en-US" sz="2400" dirty="0" smtClean="0"/>
              <a:t>Reductions in publicly funded R&amp;D</a:t>
            </a:r>
          </a:p>
          <a:p>
            <a:pPr>
              <a:buFontTx/>
              <a:buChar char="•"/>
            </a:pPr>
            <a:r>
              <a:rPr lang="en-US" sz="2400" dirty="0" smtClean="0"/>
              <a:t>Climate change</a:t>
            </a:r>
          </a:p>
          <a:p>
            <a:pPr>
              <a:buFontTx/>
              <a:buChar char="•"/>
            </a:pPr>
            <a:endParaRPr lang="en-US" sz="2400" dirty="0"/>
          </a:p>
          <a:p>
            <a:endParaRPr lang="en-US" sz="2800" dirty="0">
              <a:solidFill>
                <a:schemeClr val="accent2"/>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0210" name="Rectangle 2"/>
          <p:cNvSpPr>
            <a:spLocks noGrp="1" noChangeArrowheads="1"/>
          </p:cNvSpPr>
          <p:nvPr>
            <p:ph type="title"/>
          </p:nvPr>
        </p:nvSpPr>
        <p:spPr>
          <a:xfrm>
            <a:off x="685800" y="228600"/>
            <a:ext cx="7848600" cy="685800"/>
          </a:xfrm>
        </p:spPr>
        <p:txBody>
          <a:bodyPr/>
          <a:lstStyle/>
          <a:p>
            <a:r>
              <a:rPr lang="en-US" sz="3200" b="1" dirty="0" smtClean="0"/>
              <a:t>World Bank: Land Acquisitions</a:t>
            </a:r>
            <a:endParaRPr lang="en-US" sz="3200" b="1" dirty="0"/>
          </a:p>
        </p:txBody>
      </p:sp>
      <p:sp>
        <p:nvSpPr>
          <p:cNvPr id="350211" name="Rectangle 3"/>
          <p:cNvSpPr>
            <a:spLocks noGrp="1" noChangeArrowheads="1"/>
          </p:cNvSpPr>
          <p:nvPr>
            <p:ph type="body" idx="1"/>
          </p:nvPr>
        </p:nvSpPr>
        <p:spPr>
          <a:xfrm>
            <a:off x="685800" y="1066800"/>
            <a:ext cx="7772400" cy="5486400"/>
          </a:xfrm>
        </p:spPr>
        <p:txBody>
          <a:bodyPr/>
          <a:lstStyle/>
          <a:p>
            <a:pPr marL="609600" indent="-609600"/>
            <a:endParaRPr lang="en-US" sz="2400" dirty="0"/>
          </a:p>
          <a:p>
            <a:pPr marL="990600" lvl="1" indent="-533400">
              <a:buFontTx/>
              <a:buChar char="•"/>
            </a:pPr>
            <a:endParaRPr lang="en-US" sz="2400" dirty="0"/>
          </a:p>
          <a:p>
            <a:pPr marL="609600" indent="-609600"/>
            <a:endParaRPr lang="en-US" sz="2800" dirty="0"/>
          </a:p>
        </p:txBody>
      </p:sp>
      <p:pic>
        <p:nvPicPr>
          <p:cNvPr id="434178" name="Picture 2"/>
          <p:cNvPicPr>
            <a:picLocks noChangeAspect="1" noChangeArrowheads="1"/>
          </p:cNvPicPr>
          <p:nvPr/>
        </p:nvPicPr>
        <p:blipFill>
          <a:blip r:embed="rId3" cstate="print"/>
          <a:srcRect/>
          <a:stretch>
            <a:fillRect/>
          </a:stretch>
        </p:blipFill>
        <p:spPr bwMode="auto">
          <a:xfrm>
            <a:off x="842963" y="1273175"/>
            <a:ext cx="7458075" cy="43148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3"/>
          <p:cNvSpPr>
            <a:spLocks noGrp="1"/>
          </p:cNvSpPr>
          <p:nvPr>
            <p:ph type="title"/>
          </p:nvPr>
        </p:nvSpPr>
        <p:spPr>
          <a:xfrm>
            <a:off x="457200" y="381000"/>
            <a:ext cx="8229600" cy="1143000"/>
          </a:xfrm>
        </p:spPr>
        <p:txBody>
          <a:bodyPr/>
          <a:lstStyle/>
          <a:p>
            <a:r>
              <a:rPr lang="en-US" sz="2800" b="1" smtClean="0"/>
              <a:t>Figure 1.  Forestry and Agriculture as a Percent of Total Greenhouse Gas Emissions</a:t>
            </a:r>
            <a:r>
              <a:rPr lang="en-US" sz="3200" smtClean="0"/>
              <a:t/>
            </a:r>
            <a:br>
              <a:rPr lang="en-US" sz="3200" smtClean="0"/>
            </a:br>
            <a:endParaRPr lang="en-US" sz="3200" smtClean="0"/>
          </a:p>
        </p:txBody>
      </p:sp>
      <p:graphicFrame>
        <p:nvGraphicFramePr>
          <p:cNvPr id="5" name="Chart 4"/>
          <p:cNvGraphicFramePr/>
          <p:nvPr/>
        </p:nvGraphicFramePr>
        <p:xfrm>
          <a:off x="457200" y="1600200"/>
          <a:ext cx="7934325" cy="4572000"/>
        </p:xfrm>
        <a:graphic>
          <a:graphicData uri="http://schemas.openxmlformats.org/drawingml/2006/chart">
            <c:chart xmlns:c="http://schemas.openxmlformats.org/drawingml/2006/chart" xmlns:r="http://schemas.openxmlformats.org/officeDocument/2006/relationships" r:id="rId2"/>
          </a:graphicData>
        </a:graphic>
      </p:graphicFrame>
      <p:sp>
        <p:nvSpPr>
          <p:cNvPr id="3076" name="TextBox 5"/>
          <p:cNvSpPr txBox="1">
            <a:spLocks noChangeArrowheads="1"/>
          </p:cNvSpPr>
          <p:nvPr/>
        </p:nvSpPr>
        <p:spPr bwMode="auto">
          <a:xfrm>
            <a:off x="196850" y="6202363"/>
            <a:ext cx="5862638" cy="276225"/>
          </a:xfrm>
          <a:prstGeom prst="rect">
            <a:avLst/>
          </a:prstGeom>
          <a:noFill/>
          <a:ln w="9525">
            <a:noFill/>
            <a:miter lim="800000"/>
            <a:headEnd/>
            <a:tailEnd/>
          </a:ln>
        </p:spPr>
        <p:txBody>
          <a:bodyPr wrap="none">
            <a:spAutoFit/>
          </a:bodyPr>
          <a:lstStyle/>
          <a:p>
            <a:r>
              <a:rPr lang="en-US" sz="1200">
                <a:latin typeface="Calibri" pitchFamily="34" charset="0"/>
              </a:rPr>
              <a:t>Source: Figure adapted from UN Framework Convention on Climate Change , UNFCCC 2007</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sz="2800" b="1" smtClean="0"/>
              <a:t>Figure 19.  Global GHG Mitigation Potential from Agriculture</a:t>
            </a:r>
            <a:endParaRPr lang="en-US" sz="2800" smtClean="0"/>
          </a:p>
        </p:txBody>
      </p:sp>
      <p:graphicFrame>
        <p:nvGraphicFramePr>
          <p:cNvPr id="3" name="Chart 2"/>
          <p:cNvGraphicFramePr/>
          <p:nvPr/>
        </p:nvGraphicFramePr>
        <p:xfrm>
          <a:off x="609600" y="1295400"/>
          <a:ext cx="7848600" cy="4711700"/>
        </p:xfrm>
        <a:graphic>
          <a:graphicData uri="http://schemas.openxmlformats.org/drawingml/2006/chart">
            <c:chart xmlns:c="http://schemas.openxmlformats.org/drawingml/2006/chart" xmlns:r="http://schemas.openxmlformats.org/officeDocument/2006/relationships" r:id="rId2"/>
          </a:graphicData>
        </a:graphic>
      </p:graphicFrame>
      <p:sp>
        <p:nvSpPr>
          <p:cNvPr id="28676" name="Rectangle 1"/>
          <p:cNvSpPr>
            <a:spLocks noChangeArrowheads="1"/>
          </p:cNvSpPr>
          <p:nvPr/>
        </p:nvSpPr>
        <p:spPr bwMode="auto">
          <a:xfrm>
            <a:off x="1524000" y="5876925"/>
            <a:ext cx="6934200" cy="2000250"/>
          </a:xfrm>
          <a:prstGeom prst="rect">
            <a:avLst/>
          </a:prstGeom>
          <a:noFill/>
          <a:ln w="9525">
            <a:noFill/>
            <a:miter lim="800000"/>
            <a:headEnd/>
            <a:tailEnd/>
          </a:ln>
        </p:spPr>
        <p:txBody>
          <a:bodyPr anchor="ctr">
            <a:spAutoFit/>
          </a:bodyPr>
          <a:lstStyle/>
          <a:p>
            <a:endParaRPr lang="en-US" sz="1200">
              <a:latin typeface="Times New Roman" pitchFamily="18" charset="0"/>
              <a:ea typeface="Calibri" pitchFamily="34" charset="0"/>
              <a:cs typeface="Times New Roman" pitchFamily="18" charset="0"/>
            </a:endParaRPr>
          </a:p>
          <a:p>
            <a:r>
              <a:rPr lang="en-US" sz="1200">
                <a:latin typeface="Times New Roman" pitchFamily="18" charset="0"/>
                <a:ea typeface="Calibri" pitchFamily="34" charset="0"/>
                <a:cs typeface="Times New Roman" pitchFamily="18" charset="0"/>
              </a:rPr>
              <a:t>Source:  Adapted from Metz et al. 2007a  and  Smith et al. 2008, available at </a:t>
            </a:r>
          </a:p>
          <a:p>
            <a:r>
              <a:rPr lang="en-US" sz="1200">
                <a:latin typeface="Palatino Linotype" pitchFamily="18" charset="0"/>
                <a:ea typeface="Calibri" pitchFamily="34" charset="0"/>
                <a:hlinkClick r:id="rId3"/>
              </a:rPr>
              <a:t>http://www.ipcc.ch/graphics/ar4-wg3/jpg/fig-8-4.jpg</a:t>
            </a:r>
            <a:r>
              <a:rPr lang="en-US" sz="1200">
                <a:latin typeface="Palatino Linotype" pitchFamily="18" charset="0"/>
                <a:ea typeface="Calibri" pitchFamily="34" charset="0"/>
              </a:rPr>
              <a:t> </a:t>
            </a:r>
            <a:endParaRPr lang="en-US" sz="1200"/>
          </a:p>
          <a:p>
            <a:r>
              <a:rPr lang="en-US" sz="1600">
                <a:latin typeface="Times New Roman" pitchFamily="18" charset="0"/>
                <a:cs typeface="Calibri" pitchFamily="34" charset="0"/>
              </a:rPr>
              <a:t> </a:t>
            </a:r>
            <a:endParaRPr lang="en-US" sz="2000"/>
          </a:p>
          <a:p>
            <a:pPr eaLnBrk="0" hangingPunct="0"/>
            <a:r>
              <a:rPr lang="en-US" sz="3600"/>
              <a:t/>
            </a:r>
            <a:br>
              <a:rPr lang="en-US" sz="3600"/>
            </a:br>
            <a:endParaRPr lang="en-US" sz="360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0210" name="Rectangle 2"/>
          <p:cNvSpPr>
            <a:spLocks noGrp="1" noChangeArrowheads="1"/>
          </p:cNvSpPr>
          <p:nvPr>
            <p:ph type="title"/>
          </p:nvPr>
        </p:nvSpPr>
        <p:spPr>
          <a:xfrm>
            <a:off x="685800" y="228600"/>
            <a:ext cx="7848600" cy="685800"/>
          </a:xfrm>
        </p:spPr>
        <p:txBody>
          <a:bodyPr/>
          <a:lstStyle/>
          <a:p>
            <a:endParaRPr lang="en-US" sz="3200" b="1" dirty="0"/>
          </a:p>
        </p:txBody>
      </p:sp>
      <p:sp>
        <p:nvSpPr>
          <p:cNvPr id="350211" name="Rectangle 3"/>
          <p:cNvSpPr>
            <a:spLocks noGrp="1" noChangeArrowheads="1"/>
          </p:cNvSpPr>
          <p:nvPr>
            <p:ph type="body" idx="1"/>
          </p:nvPr>
        </p:nvSpPr>
        <p:spPr>
          <a:xfrm>
            <a:off x="685800" y="1066800"/>
            <a:ext cx="7772400" cy="5486400"/>
          </a:xfrm>
        </p:spPr>
        <p:txBody>
          <a:bodyPr/>
          <a:lstStyle/>
          <a:p>
            <a:pPr marL="609600" indent="-609600"/>
            <a:endParaRPr lang="en-US" sz="2400" dirty="0"/>
          </a:p>
          <a:p>
            <a:pPr marL="990600" lvl="1" indent="-533400">
              <a:buFontTx/>
              <a:buChar char="•"/>
            </a:pPr>
            <a:endParaRPr lang="en-US" sz="2400" dirty="0"/>
          </a:p>
          <a:p>
            <a:pPr marL="609600" indent="-609600"/>
            <a:endParaRPr lang="en-US" sz="2800" dirty="0"/>
          </a:p>
        </p:txBody>
      </p:sp>
      <p:pic>
        <p:nvPicPr>
          <p:cNvPr id="424962" name="Picture 2"/>
          <p:cNvPicPr>
            <a:picLocks noChangeAspect="1" noChangeArrowheads="1"/>
          </p:cNvPicPr>
          <p:nvPr/>
        </p:nvPicPr>
        <p:blipFill>
          <a:blip r:embed="rId3" cstate="print"/>
          <a:srcRect/>
          <a:stretch>
            <a:fillRect/>
          </a:stretch>
        </p:blipFill>
        <p:spPr bwMode="auto">
          <a:xfrm>
            <a:off x="0" y="1066800"/>
            <a:ext cx="9174417" cy="5181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0210" name="Rectangle 2"/>
          <p:cNvSpPr>
            <a:spLocks noGrp="1" noChangeArrowheads="1"/>
          </p:cNvSpPr>
          <p:nvPr>
            <p:ph type="title"/>
          </p:nvPr>
        </p:nvSpPr>
        <p:spPr>
          <a:xfrm>
            <a:off x="685800" y="228600"/>
            <a:ext cx="7848600" cy="685800"/>
          </a:xfrm>
        </p:spPr>
        <p:txBody>
          <a:bodyPr/>
          <a:lstStyle/>
          <a:p>
            <a:endParaRPr lang="en-US" sz="3200" b="1" dirty="0"/>
          </a:p>
        </p:txBody>
      </p:sp>
      <p:sp>
        <p:nvSpPr>
          <p:cNvPr id="350211" name="Rectangle 3"/>
          <p:cNvSpPr>
            <a:spLocks noGrp="1" noChangeArrowheads="1"/>
          </p:cNvSpPr>
          <p:nvPr>
            <p:ph type="body" idx="1"/>
          </p:nvPr>
        </p:nvSpPr>
        <p:spPr>
          <a:xfrm>
            <a:off x="685800" y="1066800"/>
            <a:ext cx="7772400" cy="5486400"/>
          </a:xfrm>
        </p:spPr>
        <p:txBody>
          <a:bodyPr/>
          <a:lstStyle/>
          <a:p>
            <a:pPr marL="609600" indent="-609600"/>
            <a:endParaRPr lang="en-US" sz="2400" dirty="0"/>
          </a:p>
          <a:p>
            <a:pPr marL="990600" lvl="1" indent="-533400">
              <a:buFontTx/>
              <a:buChar char="•"/>
            </a:pPr>
            <a:endParaRPr lang="en-US" sz="2400" dirty="0"/>
          </a:p>
          <a:p>
            <a:pPr marL="609600" indent="-609600"/>
            <a:endParaRPr lang="en-US" sz="2800" dirty="0"/>
          </a:p>
        </p:txBody>
      </p:sp>
      <p:pic>
        <p:nvPicPr>
          <p:cNvPr id="427010" name="Picture 2"/>
          <p:cNvPicPr>
            <a:picLocks noChangeAspect="1" noChangeArrowheads="1"/>
          </p:cNvPicPr>
          <p:nvPr/>
        </p:nvPicPr>
        <p:blipFill>
          <a:blip r:embed="rId3" cstate="print"/>
          <a:srcRect/>
          <a:stretch>
            <a:fillRect/>
          </a:stretch>
        </p:blipFill>
        <p:spPr bwMode="auto">
          <a:xfrm>
            <a:off x="0" y="609600"/>
            <a:ext cx="8793962" cy="5867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0210" name="Rectangle 2"/>
          <p:cNvSpPr>
            <a:spLocks noGrp="1" noChangeArrowheads="1"/>
          </p:cNvSpPr>
          <p:nvPr>
            <p:ph type="title"/>
          </p:nvPr>
        </p:nvSpPr>
        <p:spPr>
          <a:xfrm>
            <a:off x="685800" y="228600"/>
            <a:ext cx="7848600" cy="685800"/>
          </a:xfrm>
        </p:spPr>
        <p:txBody>
          <a:bodyPr/>
          <a:lstStyle/>
          <a:p>
            <a:r>
              <a:rPr lang="en-US" sz="3200" b="1" dirty="0" smtClean="0"/>
              <a:t>Assessing Global Policy Reforms Since 2007</a:t>
            </a:r>
            <a:endParaRPr lang="en-US" sz="3200" b="1" dirty="0"/>
          </a:p>
        </p:txBody>
      </p:sp>
      <p:sp>
        <p:nvSpPr>
          <p:cNvPr id="350211" name="Rectangle 3"/>
          <p:cNvSpPr>
            <a:spLocks noGrp="1" noChangeArrowheads="1"/>
          </p:cNvSpPr>
          <p:nvPr>
            <p:ph type="body" idx="1"/>
          </p:nvPr>
        </p:nvSpPr>
        <p:spPr>
          <a:xfrm>
            <a:off x="685800" y="1066800"/>
            <a:ext cx="7772400" cy="5486400"/>
          </a:xfrm>
        </p:spPr>
        <p:txBody>
          <a:bodyPr/>
          <a:lstStyle/>
          <a:p>
            <a:pPr marL="609600" indent="-609600">
              <a:buFontTx/>
              <a:buChar char="•"/>
            </a:pPr>
            <a:r>
              <a:rPr lang="en-US" sz="2800" dirty="0" smtClean="0"/>
              <a:t>Research question: What has truly changed in policy and practice since 2007 price spikes?</a:t>
            </a:r>
            <a:endParaRPr lang="en-US" sz="2800" dirty="0"/>
          </a:p>
          <a:p>
            <a:pPr marL="609600" indent="-609600">
              <a:buFontTx/>
              <a:buChar char="•"/>
            </a:pPr>
            <a:r>
              <a:rPr lang="en-US" sz="2800" dirty="0" smtClean="0"/>
              <a:t>Assessed progress in five institutions:</a:t>
            </a:r>
            <a:endParaRPr lang="en-US" sz="2800" dirty="0"/>
          </a:p>
          <a:p>
            <a:pPr marL="990600" lvl="1" indent="-533400">
              <a:buFontTx/>
              <a:buChar char="•"/>
            </a:pPr>
            <a:r>
              <a:rPr lang="en-US" sz="2400" dirty="0" smtClean="0"/>
              <a:t>International Donors</a:t>
            </a:r>
            <a:endParaRPr lang="en-US" sz="2400" dirty="0"/>
          </a:p>
          <a:p>
            <a:pPr marL="990600" lvl="1" indent="-533400">
              <a:buFontTx/>
              <a:buChar char="•"/>
            </a:pPr>
            <a:r>
              <a:rPr lang="en-US" sz="2400" dirty="0" smtClean="0"/>
              <a:t>World Bank and Multilateral Development Banks</a:t>
            </a:r>
          </a:p>
          <a:p>
            <a:pPr marL="990600" lvl="1" indent="-533400">
              <a:buFontTx/>
              <a:buChar char="•"/>
            </a:pPr>
            <a:r>
              <a:rPr lang="en-US" sz="2400" dirty="0" smtClean="0"/>
              <a:t>United Nations (FAO, Committee on Food Security)</a:t>
            </a:r>
          </a:p>
          <a:p>
            <a:pPr marL="990600" lvl="1" indent="-533400">
              <a:buFontTx/>
              <a:buChar char="•"/>
            </a:pPr>
            <a:r>
              <a:rPr lang="en-US" sz="2400" dirty="0" smtClean="0"/>
              <a:t>G-20 Countries</a:t>
            </a:r>
          </a:p>
          <a:p>
            <a:pPr marL="990600" lvl="1" indent="-533400">
              <a:buFontTx/>
              <a:buChar char="•"/>
            </a:pPr>
            <a:r>
              <a:rPr lang="en-US" sz="2400" dirty="0" smtClean="0"/>
              <a:t>UN Special </a:t>
            </a:r>
            <a:r>
              <a:rPr lang="en-US" sz="2400" dirty="0" err="1" smtClean="0"/>
              <a:t>Rapporteur</a:t>
            </a:r>
            <a:r>
              <a:rPr lang="en-US" sz="2400" dirty="0" smtClean="0"/>
              <a:t> on the Right to Food</a:t>
            </a:r>
          </a:p>
          <a:p>
            <a:pPr marL="590550" indent="-533400">
              <a:buFontTx/>
              <a:buChar char="•"/>
            </a:pPr>
            <a:r>
              <a:rPr lang="en-US" sz="2800" dirty="0" smtClean="0"/>
              <a:t>Main conclusions:</a:t>
            </a:r>
          </a:p>
          <a:p>
            <a:pPr marL="990600" lvl="1" indent="-533400">
              <a:buFontTx/>
              <a:buChar char="•"/>
            </a:pPr>
            <a:r>
              <a:rPr lang="en-US" sz="2400" dirty="0" smtClean="0"/>
              <a:t>Significant progress in funding, priorities, but…</a:t>
            </a:r>
          </a:p>
          <a:p>
            <a:pPr marL="990600" lvl="1" indent="-533400">
              <a:buFontTx/>
              <a:buChar char="•"/>
            </a:pPr>
            <a:r>
              <a:rPr lang="en-US" sz="2400" dirty="0" smtClean="0"/>
              <a:t>Key reforms still urgently needed</a:t>
            </a:r>
          </a:p>
          <a:p>
            <a:pPr marL="990600" lvl="1" indent="-533400">
              <a:buFontTx/>
              <a:buChar char="•"/>
            </a:pPr>
            <a:r>
              <a:rPr lang="en-US" sz="2400" dirty="0" smtClean="0"/>
              <a:t>Underlying causes of food crisis not yet addressed</a:t>
            </a:r>
            <a:endParaRPr lang="en-US" sz="2400" dirty="0"/>
          </a:p>
          <a:p>
            <a:pPr marL="990600" lvl="1" indent="-533400">
              <a:buFontTx/>
              <a:buChar char="•"/>
            </a:pPr>
            <a:endParaRPr lang="en-US" sz="2400" dirty="0"/>
          </a:p>
          <a:p>
            <a:pPr marL="609600" indent="-609600"/>
            <a:endParaRPr lang="en-US" sz="28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0210" name="Rectangle 2"/>
          <p:cNvSpPr>
            <a:spLocks noGrp="1" noChangeArrowheads="1"/>
          </p:cNvSpPr>
          <p:nvPr>
            <p:ph type="title"/>
          </p:nvPr>
        </p:nvSpPr>
        <p:spPr>
          <a:xfrm>
            <a:off x="685800" y="228600"/>
            <a:ext cx="7848600" cy="685800"/>
          </a:xfrm>
        </p:spPr>
        <p:txBody>
          <a:bodyPr/>
          <a:lstStyle/>
          <a:p>
            <a:endParaRPr lang="en-US" sz="3200" b="1" dirty="0"/>
          </a:p>
        </p:txBody>
      </p:sp>
      <p:sp>
        <p:nvSpPr>
          <p:cNvPr id="350211" name="Rectangle 3"/>
          <p:cNvSpPr>
            <a:spLocks noGrp="1" noChangeArrowheads="1"/>
          </p:cNvSpPr>
          <p:nvPr>
            <p:ph type="body" idx="1"/>
          </p:nvPr>
        </p:nvSpPr>
        <p:spPr>
          <a:xfrm>
            <a:off x="685800" y="1066800"/>
            <a:ext cx="7772400" cy="5486400"/>
          </a:xfrm>
        </p:spPr>
        <p:txBody>
          <a:bodyPr/>
          <a:lstStyle/>
          <a:p>
            <a:pPr marL="609600" indent="-609600"/>
            <a:endParaRPr lang="en-US" sz="2400" dirty="0"/>
          </a:p>
          <a:p>
            <a:pPr marL="990600" lvl="1" indent="-533400">
              <a:buFontTx/>
              <a:buChar char="•"/>
            </a:pPr>
            <a:endParaRPr lang="en-US" sz="2400" dirty="0"/>
          </a:p>
          <a:p>
            <a:pPr marL="609600" indent="-609600"/>
            <a:endParaRPr lang="en-US" sz="2800" dirty="0"/>
          </a:p>
        </p:txBody>
      </p:sp>
      <p:pic>
        <p:nvPicPr>
          <p:cNvPr id="419842" name="Picture 2"/>
          <p:cNvPicPr>
            <a:picLocks noChangeAspect="1" noChangeArrowheads="1"/>
          </p:cNvPicPr>
          <p:nvPr/>
        </p:nvPicPr>
        <p:blipFill>
          <a:blip r:embed="rId3" cstate="print"/>
          <a:srcRect/>
          <a:stretch>
            <a:fillRect/>
          </a:stretch>
        </p:blipFill>
        <p:spPr bwMode="auto">
          <a:xfrm>
            <a:off x="0" y="304800"/>
            <a:ext cx="8991600" cy="605588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0210" name="Rectangle 2"/>
          <p:cNvSpPr>
            <a:spLocks noGrp="1" noChangeArrowheads="1"/>
          </p:cNvSpPr>
          <p:nvPr>
            <p:ph type="title"/>
          </p:nvPr>
        </p:nvSpPr>
        <p:spPr>
          <a:xfrm>
            <a:off x="685800" y="228600"/>
            <a:ext cx="7848600" cy="685800"/>
          </a:xfrm>
        </p:spPr>
        <p:txBody>
          <a:bodyPr/>
          <a:lstStyle/>
          <a:p>
            <a:r>
              <a:rPr lang="en-US" sz="3200" b="1" dirty="0" smtClean="0"/>
              <a:t>LDC’s Soaring Food Import Bills</a:t>
            </a:r>
            <a:endParaRPr lang="en-US" sz="3200" b="1" dirty="0"/>
          </a:p>
        </p:txBody>
      </p:sp>
      <p:sp>
        <p:nvSpPr>
          <p:cNvPr id="350211" name="Rectangle 3"/>
          <p:cNvSpPr>
            <a:spLocks noGrp="1" noChangeArrowheads="1"/>
          </p:cNvSpPr>
          <p:nvPr>
            <p:ph type="body" idx="1"/>
          </p:nvPr>
        </p:nvSpPr>
        <p:spPr>
          <a:xfrm>
            <a:off x="685800" y="1066800"/>
            <a:ext cx="7772400" cy="5486400"/>
          </a:xfrm>
        </p:spPr>
        <p:txBody>
          <a:bodyPr/>
          <a:lstStyle/>
          <a:p>
            <a:pPr marL="609600" indent="-609600"/>
            <a:endParaRPr lang="en-US" sz="2400" dirty="0"/>
          </a:p>
          <a:p>
            <a:pPr marL="990600" lvl="1" indent="-533400">
              <a:buFontTx/>
              <a:buChar char="•"/>
            </a:pPr>
            <a:endParaRPr lang="en-US" sz="2400" dirty="0"/>
          </a:p>
          <a:p>
            <a:pPr marL="609600" indent="-609600"/>
            <a:endParaRPr lang="en-US" sz="2800" dirty="0"/>
          </a:p>
        </p:txBody>
      </p:sp>
      <p:pic>
        <p:nvPicPr>
          <p:cNvPr id="417794" name="Picture 2"/>
          <p:cNvPicPr>
            <a:picLocks noChangeAspect="1" noChangeArrowheads="1"/>
          </p:cNvPicPr>
          <p:nvPr/>
        </p:nvPicPr>
        <p:blipFill>
          <a:blip r:embed="rId3" cstate="print"/>
          <a:srcRect/>
          <a:stretch>
            <a:fillRect/>
          </a:stretch>
        </p:blipFill>
        <p:spPr bwMode="auto">
          <a:xfrm>
            <a:off x="228600" y="914400"/>
            <a:ext cx="8686800" cy="56301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0210" name="Rectangle 2"/>
          <p:cNvSpPr>
            <a:spLocks noGrp="1" noChangeArrowheads="1"/>
          </p:cNvSpPr>
          <p:nvPr>
            <p:ph type="title"/>
          </p:nvPr>
        </p:nvSpPr>
        <p:spPr>
          <a:xfrm>
            <a:off x="685800" y="228600"/>
            <a:ext cx="7848600" cy="685800"/>
          </a:xfrm>
        </p:spPr>
        <p:txBody>
          <a:bodyPr/>
          <a:lstStyle/>
          <a:p>
            <a:endParaRPr lang="en-US" sz="3200" b="1" dirty="0"/>
          </a:p>
        </p:txBody>
      </p:sp>
      <p:sp>
        <p:nvSpPr>
          <p:cNvPr id="350211" name="Rectangle 3"/>
          <p:cNvSpPr>
            <a:spLocks noGrp="1" noChangeArrowheads="1"/>
          </p:cNvSpPr>
          <p:nvPr>
            <p:ph type="body" idx="1"/>
          </p:nvPr>
        </p:nvSpPr>
        <p:spPr>
          <a:xfrm>
            <a:off x="685800" y="1066800"/>
            <a:ext cx="7772400" cy="5486400"/>
          </a:xfrm>
        </p:spPr>
        <p:txBody>
          <a:bodyPr/>
          <a:lstStyle/>
          <a:p>
            <a:pPr marL="609600" indent="-609600"/>
            <a:endParaRPr lang="en-US" sz="2400" dirty="0"/>
          </a:p>
          <a:p>
            <a:pPr marL="990600" lvl="1" indent="-533400">
              <a:buFontTx/>
              <a:buChar char="•"/>
            </a:pPr>
            <a:endParaRPr lang="en-US" sz="2400" dirty="0"/>
          </a:p>
          <a:p>
            <a:pPr marL="609600" indent="-609600"/>
            <a:endParaRPr lang="en-US" sz="2800" dirty="0"/>
          </a:p>
        </p:txBody>
      </p:sp>
      <p:pic>
        <p:nvPicPr>
          <p:cNvPr id="432130" name="Picture 2"/>
          <p:cNvPicPr>
            <a:picLocks noChangeAspect="1" noChangeArrowheads="1"/>
          </p:cNvPicPr>
          <p:nvPr/>
        </p:nvPicPr>
        <p:blipFill>
          <a:blip r:embed="rId3" cstate="print"/>
          <a:srcRect/>
          <a:stretch>
            <a:fillRect/>
          </a:stretch>
        </p:blipFill>
        <p:spPr bwMode="auto">
          <a:xfrm>
            <a:off x="304800" y="133350"/>
            <a:ext cx="8382000" cy="646569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0210" name="Rectangle 2"/>
          <p:cNvSpPr>
            <a:spLocks noGrp="1" noChangeArrowheads="1"/>
          </p:cNvSpPr>
          <p:nvPr>
            <p:ph type="title"/>
          </p:nvPr>
        </p:nvSpPr>
        <p:spPr>
          <a:xfrm>
            <a:off x="457200" y="228600"/>
            <a:ext cx="8305800" cy="685800"/>
          </a:xfrm>
        </p:spPr>
        <p:txBody>
          <a:bodyPr/>
          <a:lstStyle/>
          <a:p>
            <a:r>
              <a:rPr lang="en-US" sz="3200" b="1" dirty="0" smtClean="0"/>
              <a:t>Growing Donor Commitments to Agriculture</a:t>
            </a:r>
            <a:endParaRPr lang="en-US" sz="3200" b="1" dirty="0"/>
          </a:p>
        </p:txBody>
      </p:sp>
      <p:sp>
        <p:nvSpPr>
          <p:cNvPr id="350211" name="Rectangle 3"/>
          <p:cNvSpPr>
            <a:spLocks noGrp="1" noChangeArrowheads="1"/>
          </p:cNvSpPr>
          <p:nvPr>
            <p:ph type="body" idx="1"/>
          </p:nvPr>
        </p:nvSpPr>
        <p:spPr>
          <a:xfrm>
            <a:off x="685800" y="1066800"/>
            <a:ext cx="7772400" cy="5486400"/>
          </a:xfrm>
        </p:spPr>
        <p:txBody>
          <a:bodyPr/>
          <a:lstStyle/>
          <a:p>
            <a:pPr marL="609600" indent="-609600"/>
            <a:endParaRPr lang="en-US" sz="2400" dirty="0"/>
          </a:p>
          <a:p>
            <a:pPr marL="990600" lvl="1" indent="-533400">
              <a:buFontTx/>
              <a:buChar char="•"/>
            </a:pPr>
            <a:endParaRPr lang="en-US" sz="2400" dirty="0"/>
          </a:p>
          <a:p>
            <a:pPr marL="609600" indent="-609600"/>
            <a:endParaRPr lang="en-US" sz="2800" dirty="0"/>
          </a:p>
        </p:txBody>
      </p:sp>
      <p:pic>
        <p:nvPicPr>
          <p:cNvPr id="420866" name="Picture 2"/>
          <p:cNvPicPr>
            <a:picLocks noChangeAspect="1" noChangeArrowheads="1"/>
          </p:cNvPicPr>
          <p:nvPr/>
        </p:nvPicPr>
        <p:blipFill>
          <a:blip r:embed="rId3" cstate="print"/>
          <a:srcRect/>
          <a:stretch>
            <a:fillRect/>
          </a:stretch>
        </p:blipFill>
        <p:spPr bwMode="auto">
          <a:xfrm>
            <a:off x="0" y="990600"/>
            <a:ext cx="9144000" cy="5486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0210" name="Rectangle 2"/>
          <p:cNvSpPr>
            <a:spLocks noGrp="1" noChangeArrowheads="1"/>
          </p:cNvSpPr>
          <p:nvPr>
            <p:ph type="title"/>
          </p:nvPr>
        </p:nvSpPr>
        <p:spPr>
          <a:xfrm>
            <a:off x="685800" y="228600"/>
            <a:ext cx="7848600" cy="685800"/>
          </a:xfrm>
        </p:spPr>
        <p:txBody>
          <a:bodyPr/>
          <a:lstStyle/>
          <a:p>
            <a:endParaRPr lang="en-US" sz="3200" b="1" dirty="0"/>
          </a:p>
        </p:txBody>
      </p:sp>
      <p:sp>
        <p:nvSpPr>
          <p:cNvPr id="350211" name="Rectangle 3"/>
          <p:cNvSpPr>
            <a:spLocks noGrp="1" noChangeArrowheads="1"/>
          </p:cNvSpPr>
          <p:nvPr>
            <p:ph type="body" idx="1"/>
          </p:nvPr>
        </p:nvSpPr>
        <p:spPr>
          <a:xfrm>
            <a:off x="685800" y="1066800"/>
            <a:ext cx="7772400" cy="5486400"/>
          </a:xfrm>
        </p:spPr>
        <p:txBody>
          <a:bodyPr/>
          <a:lstStyle/>
          <a:p>
            <a:pPr marL="609600" indent="-609600"/>
            <a:endParaRPr lang="en-US" sz="2400" dirty="0"/>
          </a:p>
          <a:p>
            <a:pPr marL="990600" lvl="1" indent="-533400">
              <a:buFontTx/>
              <a:buChar char="•"/>
            </a:pPr>
            <a:endParaRPr lang="en-US" sz="2400" dirty="0"/>
          </a:p>
          <a:p>
            <a:pPr marL="609600" indent="-609600"/>
            <a:endParaRPr lang="en-US" sz="2800" dirty="0"/>
          </a:p>
        </p:txBody>
      </p:sp>
      <p:pic>
        <p:nvPicPr>
          <p:cNvPr id="422914" name="Picture 2"/>
          <p:cNvPicPr>
            <a:picLocks noChangeAspect="1" noChangeArrowheads="1"/>
          </p:cNvPicPr>
          <p:nvPr/>
        </p:nvPicPr>
        <p:blipFill>
          <a:blip r:embed="rId3" cstate="print"/>
          <a:srcRect/>
          <a:stretch>
            <a:fillRect/>
          </a:stretch>
        </p:blipFill>
        <p:spPr bwMode="auto">
          <a:xfrm>
            <a:off x="990600" y="152400"/>
            <a:ext cx="6705600" cy="648257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0210" name="Rectangle 2"/>
          <p:cNvSpPr>
            <a:spLocks noGrp="1" noChangeArrowheads="1"/>
          </p:cNvSpPr>
          <p:nvPr>
            <p:ph type="title"/>
          </p:nvPr>
        </p:nvSpPr>
        <p:spPr>
          <a:xfrm>
            <a:off x="685800" y="228600"/>
            <a:ext cx="7848600" cy="685800"/>
          </a:xfrm>
        </p:spPr>
        <p:txBody>
          <a:bodyPr/>
          <a:lstStyle/>
          <a:p>
            <a:endParaRPr lang="en-US" sz="3200" b="1" dirty="0"/>
          </a:p>
        </p:txBody>
      </p:sp>
      <p:sp>
        <p:nvSpPr>
          <p:cNvPr id="350211" name="Rectangle 3"/>
          <p:cNvSpPr>
            <a:spLocks noGrp="1" noChangeArrowheads="1"/>
          </p:cNvSpPr>
          <p:nvPr>
            <p:ph type="body" idx="1"/>
          </p:nvPr>
        </p:nvSpPr>
        <p:spPr>
          <a:xfrm>
            <a:off x="685800" y="1066800"/>
            <a:ext cx="7772400" cy="5486400"/>
          </a:xfrm>
        </p:spPr>
        <p:txBody>
          <a:bodyPr/>
          <a:lstStyle/>
          <a:p>
            <a:pPr marL="609600" indent="-609600"/>
            <a:endParaRPr lang="en-US" sz="2400" dirty="0"/>
          </a:p>
          <a:p>
            <a:pPr marL="990600" lvl="1" indent="-533400">
              <a:buFontTx/>
              <a:buChar char="•"/>
            </a:pPr>
            <a:endParaRPr lang="en-US" sz="2400" dirty="0"/>
          </a:p>
          <a:p>
            <a:pPr marL="609600" indent="-609600"/>
            <a:endParaRPr lang="en-US" sz="2800" dirty="0"/>
          </a:p>
        </p:txBody>
      </p:sp>
      <p:pic>
        <p:nvPicPr>
          <p:cNvPr id="421890" name="Picture 2"/>
          <p:cNvPicPr>
            <a:picLocks noChangeAspect="1" noChangeArrowheads="1"/>
          </p:cNvPicPr>
          <p:nvPr/>
        </p:nvPicPr>
        <p:blipFill>
          <a:blip r:embed="rId3" cstate="print"/>
          <a:srcRect/>
          <a:stretch>
            <a:fillRect/>
          </a:stretch>
        </p:blipFill>
        <p:spPr bwMode="auto">
          <a:xfrm>
            <a:off x="0" y="152400"/>
            <a:ext cx="9097911" cy="4800600"/>
          </a:xfrm>
          <a:prstGeom prst="rect">
            <a:avLst/>
          </a:prstGeom>
          <a:noFill/>
          <a:ln w="9525">
            <a:noFill/>
            <a:miter lim="800000"/>
            <a:headEnd/>
            <a:tailEnd/>
          </a:ln>
          <a:effectLst/>
        </p:spPr>
      </p:pic>
      <p:sp>
        <p:nvSpPr>
          <p:cNvPr id="5" name="TextBox 4"/>
          <p:cNvSpPr txBox="1"/>
          <p:nvPr/>
        </p:nvSpPr>
        <p:spPr>
          <a:xfrm>
            <a:off x="381000" y="5257800"/>
            <a:ext cx="8458200" cy="1323439"/>
          </a:xfrm>
          <a:prstGeom prst="rect">
            <a:avLst/>
          </a:prstGeom>
          <a:noFill/>
        </p:spPr>
        <p:txBody>
          <a:bodyPr wrap="square" rtlCol="0">
            <a:spAutoFit/>
          </a:bodyPr>
          <a:lstStyle/>
          <a:p>
            <a:r>
              <a:rPr lang="en-US" sz="2000" b="1" dirty="0" smtClean="0"/>
              <a:t>Some new wine, in mostly old bottles:</a:t>
            </a:r>
          </a:p>
          <a:p>
            <a:pPr>
              <a:buFont typeface="Arial" pitchFamily="34" charset="0"/>
              <a:buChar char="•"/>
            </a:pPr>
            <a:r>
              <a:rPr lang="en-US" sz="2000" b="1" dirty="0" smtClean="0"/>
              <a:t> </a:t>
            </a:r>
            <a:r>
              <a:rPr lang="en-US" sz="2000" dirty="0" smtClean="0"/>
              <a:t>Only $6.1 b of $22 b L’Aquila pledges represent new money, over three years</a:t>
            </a:r>
          </a:p>
          <a:p>
            <a:pPr>
              <a:buFont typeface="Arial" pitchFamily="34" charset="0"/>
              <a:buChar char="•"/>
            </a:pPr>
            <a:r>
              <a:rPr lang="en-US" sz="2000" dirty="0" smtClean="0"/>
              <a:t> Barely returns to levels of early 1990s</a:t>
            </a:r>
          </a:p>
          <a:p>
            <a:pPr>
              <a:buFont typeface="Arial" pitchFamily="34" charset="0"/>
              <a:buChar char="•"/>
            </a:pPr>
            <a:r>
              <a:rPr lang="en-US" sz="2000" dirty="0" smtClean="0"/>
              <a:t> Austerity budgets threaten even those gains</a:t>
            </a:r>
            <a:endParaRPr lang="en-US" sz="20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8336</TotalTime>
  <Words>926</Words>
  <Application>Microsoft Office PowerPoint</Application>
  <PresentationFormat>On-screen Show (4:3)</PresentationFormat>
  <Paragraphs>174</Paragraphs>
  <Slides>28</Slides>
  <Notes>26</Notes>
  <HiddenSlides>0</HiddenSlides>
  <MMClips>0</MMClips>
  <ScaleCrop>false</ScaleCrop>
  <HeadingPairs>
    <vt:vector size="6" baseType="variant">
      <vt:variant>
        <vt:lpstr>Theme</vt:lpstr>
      </vt:variant>
      <vt:variant>
        <vt:i4>1</vt:i4>
      </vt:variant>
      <vt:variant>
        <vt:lpstr>Links</vt:lpstr>
      </vt:variant>
      <vt:variant>
        <vt:i4>1</vt:i4>
      </vt:variant>
      <vt:variant>
        <vt:lpstr>Slide Titles</vt:lpstr>
      </vt:variant>
      <vt:variant>
        <vt:i4>28</vt:i4>
      </vt:variant>
    </vt:vector>
  </HeadingPairs>
  <TitlesOfParts>
    <vt:vector size="30" baseType="lpstr">
      <vt:lpstr>Default Design</vt:lpstr>
      <vt:lpstr>\\titan\ase-gdae$\Research\_Tim\Food Crisis\MappingGovernance\Outreach\ResolvingFoodCrisisCoverJan2012.pdf</vt:lpstr>
      <vt:lpstr>Resolving the Food Crisis: Assessing Global Policy Reforms Since 2007</vt:lpstr>
      <vt:lpstr>Slide 2</vt:lpstr>
      <vt:lpstr>Assessing Global Policy Reforms Since 2007</vt:lpstr>
      <vt:lpstr>Slide 4</vt:lpstr>
      <vt:lpstr>LDC’s Soaring Food Import Bills</vt:lpstr>
      <vt:lpstr>Slide 6</vt:lpstr>
      <vt:lpstr>Growing Donor Commitments to Agriculture</vt:lpstr>
      <vt:lpstr>Slide 8</vt:lpstr>
      <vt:lpstr>Slide 9</vt:lpstr>
      <vt:lpstr>Slide 10</vt:lpstr>
      <vt:lpstr>.</vt:lpstr>
      <vt:lpstr>Financial Speculation Fuels Market Distortions</vt:lpstr>
      <vt:lpstr>Three Priorities for Urgent Action</vt:lpstr>
      <vt:lpstr>Slide 14</vt:lpstr>
      <vt:lpstr>Three Priorities for Urgent Action</vt:lpstr>
      <vt:lpstr>New England Complex Systems Institute</vt:lpstr>
      <vt:lpstr>Three Priorities for Urgent Action</vt:lpstr>
      <vt:lpstr>Let Developing Countries Lead</vt:lpstr>
      <vt:lpstr>UN Special Rapporteur on the Right to Food</vt:lpstr>
      <vt:lpstr>Thank you.</vt:lpstr>
      <vt:lpstr>Funding: Progress, but not enough</vt:lpstr>
      <vt:lpstr>Weaknesses in Global Response to Crisis</vt:lpstr>
      <vt:lpstr>Drivers of Price Increases, Volatility</vt:lpstr>
      <vt:lpstr>World Bank: Land Acquisitions</vt:lpstr>
      <vt:lpstr>Figure 1.  Forestry and Agriculture as a Percent of Total Greenhouse Gas Emissions </vt:lpstr>
      <vt:lpstr>Figure 19.  Global GHG Mitigation Potential from Agriculture</vt:lpstr>
      <vt:lpstr>Slide 27</vt:lpstr>
      <vt:lpstr>Slide 28</vt:lpstr>
    </vt:vector>
  </TitlesOfParts>
  <Company>Tufts University GDAE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Impacts of Changes in US-Mexico Corn Trade Under NAFTA</dc:title>
  <dc:creator>Frank Ackerman</dc:creator>
  <cp:lastModifiedBy>gdaerandp</cp:lastModifiedBy>
  <cp:revision>289</cp:revision>
  <dcterms:created xsi:type="dcterms:W3CDTF">2001-12-24T18:15:44Z</dcterms:created>
  <dcterms:modified xsi:type="dcterms:W3CDTF">2012-01-25T02:30:20Z</dcterms:modified>
</cp:coreProperties>
</file>