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8" r:id="rId2"/>
    <p:sldId id="487" r:id="rId3"/>
    <p:sldId id="534" r:id="rId4"/>
    <p:sldId id="492" r:id="rId5"/>
    <p:sldId id="505" r:id="rId6"/>
    <p:sldId id="558" r:id="rId7"/>
    <p:sldId id="557" r:id="rId8"/>
    <p:sldId id="559" r:id="rId9"/>
    <p:sldId id="548" r:id="rId10"/>
    <p:sldId id="547" r:id="rId11"/>
    <p:sldId id="555" r:id="rId12"/>
    <p:sldId id="535" r:id="rId13"/>
    <p:sldId id="536" r:id="rId14"/>
    <p:sldId id="538" r:id="rId15"/>
    <p:sldId id="550" r:id="rId16"/>
    <p:sldId id="544" r:id="rId17"/>
    <p:sldId id="519" r:id="rId18"/>
    <p:sldId id="543" r:id="rId19"/>
    <p:sldId id="506" r:id="rId20"/>
    <p:sldId id="528" r:id="rId21"/>
    <p:sldId id="510" r:id="rId22"/>
    <p:sldId id="552" r:id="rId23"/>
    <p:sldId id="542" r:id="rId24"/>
    <p:sldId id="524" r:id="rId25"/>
    <p:sldId id="525" r:id="rId26"/>
    <p:sldId id="526" r:id="rId27"/>
    <p:sldId id="520" r:id="rId28"/>
    <p:sldId id="521" r:id="rId2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3300"/>
    <a:srgbClr val="CC0000"/>
    <a:srgbClr val="FF9933"/>
    <a:srgbClr val="3366FF"/>
    <a:srgbClr val="FF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4660" autoAdjust="0"/>
  </p:normalViewPr>
  <p:slideViewPr>
    <p:cSldViewPr>
      <p:cViewPr varScale="1">
        <p:scale>
          <a:sx n="73" d="100"/>
          <a:sy n="73" d="100"/>
        </p:scale>
        <p:origin x="-1290"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18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titan\ase-gdae$\Theory%20&amp;%20Ed\REDD%20Module\All%20Graph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ona\Desktop\New%20Microsoft%20Office%20Excel%20Workshee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pieChart>
        <c:varyColors val="1"/>
        <c:ser>
          <c:idx val="0"/>
          <c:order val="0"/>
          <c:explosion val="6"/>
          <c:dPt>
            <c:idx val="2"/>
            <c:spPr>
              <a:ln w="19050">
                <a:noFill/>
              </a:ln>
            </c:spPr>
          </c:dPt>
          <c:dPt>
            <c:idx val="3"/>
            <c:spPr>
              <a:ln w="19050">
                <a:noFill/>
              </a:ln>
            </c:spPr>
          </c:dPt>
          <c:dLbls>
            <c:dLbl>
              <c:idx val="5"/>
              <c:layout>
                <c:manualLayout>
                  <c:x val="-7.2537394763370913E-2"/>
                  <c:y val="6.2837873421162163E-2"/>
                </c:manualLayout>
              </c:layout>
              <c:dLblPos val="bestFit"/>
              <c:showCatName val="1"/>
              <c:showPercent val="1"/>
            </c:dLbl>
            <c:dLbl>
              <c:idx val="6"/>
              <c:layout>
                <c:manualLayout>
                  <c:x val="-9.3356155618407752E-2"/>
                  <c:y val="-2.3049100870606062E-2"/>
                </c:manualLayout>
              </c:layout>
              <c:dLblPos val="bestFit"/>
              <c:showCatName val="1"/>
              <c:showPercent val="1"/>
            </c:dLbl>
            <c:dLbl>
              <c:idx val="7"/>
              <c:layout>
                <c:manualLayout>
                  <c:x val="0.15106200586295537"/>
                  <c:y val="-6.637950818145945E-4"/>
                </c:manualLayout>
              </c:layout>
              <c:dLblPos val="bestFit"/>
              <c:showCatName val="1"/>
              <c:showPercent val="1"/>
            </c:dLbl>
            <c:dLblPos val="bestFit"/>
            <c:showCatName val="1"/>
            <c:showPercent val="1"/>
            <c:showLeaderLines val="1"/>
            <c:leaderLines>
              <c:spPr>
                <a:ln>
                  <a:solidFill>
                    <a:schemeClr val="tx1">
                      <a:alpha val="66000"/>
                    </a:schemeClr>
                  </a:solidFill>
                  <a:headEnd type="none"/>
                </a:ln>
              </c:spPr>
            </c:leaderLines>
          </c:dLbls>
          <c:cat>
            <c:strRef>
              <c:f>'Figure 1'!$C$6:$C$13</c:f>
              <c:strCache>
                <c:ptCount val="8"/>
                <c:pt idx="0">
                  <c:v>Power Supply</c:v>
                </c:pt>
                <c:pt idx="1">
                  <c:v>Industry</c:v>
                </c:pt>
                <c:pt idx="2">
                  <c:v>Forestry</c:v>
                </c:pt>
                <c:pt idx="3">
                  <c:v>Agriculture</c:v>
                </c:pt>
                <c:pt idx="4">
                  <c:v>Transport</c:v>
                </c:pt>
                <c:pt idx="5">
                  <c:v>Building</c:v>
                </c:pt>
                <c:pt idx="6">
                  <c:v>Fossil fuel supply</c:v>
                </c:pt>
                <c:pt idx="7">
                  <c:v>Waste </c:v>
                </c:pt>
              </c:strCache>
            </c:strRef>
          </c:cat>
          <c:val>
            <c:numRef>
              <c:f>'Figure 1'!$D$6:$D$13</c:f>
              <c:numCache>
                <c:formatCode>0.0%</c:formatCode>
                <c:ptCount val="8"/>
                <c:pt idx="0">
                  <c:v>0.21000000000000021</c:v>
                </c:pt>
                <c:pt idx="1">
                  <c:v>0.19000000000000072</c:v>
                </c:pt>
                <c:pt idx="2">
                  <c:v>0.17</c:v>
                </c:pt>
                <c:pt idx="3">
                  <c:v>0.14000000000000001</c:v>
                </c:pt>
                <c:pt idx="4">
                  <c:v>0.13</c:v>
                </c:pt>
                <c:pt idx="5">
                  <c:v>8.0000000000000224E-2</c:v>
                </c:pt>
                <c:pt idx="6">
                  <c:v>5.0000000000000114E-2</c:v>
                </c:pt>
                <c:pt idx="7">
                  <c:v>3.0000000000000297E-2</c:v>
                </c:pt>
              </c:numCache>
            </c:numRef>
          </c:val>
        </c:ser>
        <c:dLbls>
          <c:showPercent val="1"/>
        </c:dLbls>
        <c:firstSliceAng val="0"/>
      </c:pieChart>
    </c:plotArea>
    <c:legend>
      <c:legendPos val="r"/>
      <c:layout/>
      <c:overlay val="1"/>
    </c:legend>
    <c:plotVisOnly val="1"/>
    <c:dispBlanksAs val="zero"/>
  </c:chart>
  <c:spPr>
    <a:ln>
      <a:noFill/>
    </a:ln>
  </c:spPr>
  <c:txPr>
    <a:bodyPr/>
    <a:lstStyle/>
    <a:p>
      <a:pPr>
        <a:defRPr sz="14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stacked"/>
        <c:ser>
          <c:idx val="0"/>
          <c:order val="0"/>
          <c:tx>
            <c:strRef>
              <c:f>Sheet1!$D$4</c:f>
              <c:strCache>
                <c:ptCount val="1"/>
                <c:pt idx="0">
                  <c:v>CO2</c:v>
                </c:pt>
              </c:strCache>
            </c:strRef>
          </c:tx>
          <c:spPr>
            <a:solidFill>
              <a:srgbClr val="C00000"/>
            </a:solidFill>
          </c:spPr>
          <c:cat>
            <c:strRef>
              <c:f>Sheet1!$C$5:$C$14</c:f>
              <c:strCache>
                <c:ptCount val="10"/>
                <c:pt idx="0">
                  <c:v>Cropland management</c:v>
                </c:pt>
                <c:pt idx="1">
                  <c:v>Grazing land management</c:v>
                </c:pt>
                <c:pt idx="2">
                  <c:v>Restore cultivated organic soils</c:v>
                </c:pt>
                <c:pt idx="3">
                  <c:v>Restore degraded lands</c:v>
                </c:pt>
                <c:pt idx="4">
                  <c:v>Rice management</c:v>
                </c:pt>
                <c:pt idx="5">
                  <c:v>Livestock</c:v>
                </c:pt>
                <c:pt idx="6">
                  <c:v>Bioenergy (soils component)</c:v>
                </c:pt>
                <c:pt idx="7">
                  <c:v>Water managemet</c:v>
                </c:pt>
                <c:pt idx="8">
                  <c:v>Setaside, LUC &amp; agroforestry</c:v>
                </c:pt>
                <c:pt idx="9">
                  <c:v>Manure management</c:v>
                </c:pt>
              </c:strCache>
            </c:strRef>
          </c:cat>
          <c:val>
            <c:numRef>
              <c:f>Sheet1!$D$5:$D$14</c:f>
              <c:numCache>
                <c:formatCode>General</c:formatCode>
                <c:ptCount val="10"/>
                <c:pt idx="0">
                  <c:v>1450</c:v>
                </c:pt>
                <c:pt idx="1">
                  <c:v>1470</c:v>
                </c:pt>
                <c:pt idx="2">
                  <c:v>1380</c:v>
                </c:pt>
                <c:pt idx="3">
                  <c:v>650</c:v>
                </c:pt>
                <c:pt idx="4">
                  <c:v>0</c:v>
                </c:pt>
                <c:pt idx="5">
                  <c:v>0</c:v>
                </c:pt>
                <c:pt idx="6">
                  <c:v>200</c:v>
                </c:pt>
                <c:pt idx="7">
                  <c:v>50</c:v>
                </c:pt>
                <c:pt idx="8">
                  <c:v>20</c:v>
                </c:pt>
                <c:pt idx="9">
                  <c:v>0</c:v>
                </c:pt>
              </c:numCache>
            </c:numRef>
          </c:val>
        </c:ser>
        <c:ser>
          <c:idx val="1"/>
          <c:order val="1"/>
          <c:tx>
            <c:strRef>
              <c:f>Sheet1!$E$4</c:f>
              <c:strCache>
                <c:ptCount val="1"/>
                <c:pt idx="0">
                  <c:v>CH4</c:v>
                </c:pt>
              </c:strCache>
            </c:strRef>
          </c:tx>
          <c:spPr>
            <a:solidFill>
              <a:srgbClr val="00B0F0"/>
            </a:solidFill>
          </c:spPr>
          <c:cat>
            <c:strRef>
              <c:f>Sheet1!$C$5:$C$14</c:f>
              <c:strCache>
                <c:ptCount val="10"/>
                <c:pt idx="0">
                  <c:v>Cropland management</c:v>
                </c:pt>
                <c:pt idx="1">
                  <c:v>Grazing land management</c:v>
                </c:pt>
                <c:pt idx="2">
                  <c:v>Restore cultivated organic soils</c:v>
                </c:pt>
                <c:pt idx="3">
                  <c:v>Restore degraded lands</c:v>
                </c:pt>
                <c:pt idx="4">
                  <c:v>Rice management</c:v>
                </c:pt>
                <c:pt idx="5">
                  <c:v>Livestock</c:v>
                </c:pt>
                <c:pt idx="6">
                  <c:v>Bioenergy (soils component)</c:v>
                </c:pt>
                <c:pt idx="7">
                  <c:v>Water managemet</c:v>
                </c:pt>
                <c:pt idx="8">
                  <c:v>Setaside, LUC &amp; agroforestry</c:v>
                </c:pt>
                <c:pt idx="9">
                  <c:v>Manure management</c:v>
                </c:pt>
              </c:strCache>
            </c:strRef>
          </c:cat>
          <c:val>
            <c:numRef>
              <c:f>Sheet1!$E$5:$E$14</c:f>
              <c:numCache>
                <c:formatCode>General</c:formatCode>
                <c:ptCount val="10"/>
                <c:pt idx="0">
                  <c:v>0</c:v>
                </c:pt>
                <c:pt idx="1">
                  <c:v>0</c:v>
                </c:pt>
                <c:pt idx="2">
                  <c:v>-40</c:v>
                </c:pt>
                <c:pt idx="3">
                  <c:v>20</c:v>
                </c:pt>
                <c:pt idx="4">
                  <c:v>230</c:v>
                </c:pt>
                <c:pt idx="5">
                  <c:v>220</c:v>
                </c:pt>
                <c:pt idx="6">
                  <c:v>0</c:v>
                </c:pt>
                <c:pt idx="7">
                  <c:v>0</c:v>
                </c:pt>
                <c:pt idx="8">
                  <c:v>0</c:v>
                </c:pt>
                <c:pt idx="9">
                  <c:v>30</c:v>
                </c:pt>
              </c:numCache>
            </c:numRef>
          </c:val>
        </c:ser>
        <c:ser>
          <c:idx val="2"/>
          <c:order val="2"/>
          <c:tx>
            <c:strRef>
              <c:f>Sheet1!$F$4</c:f>
              <c:strCache>
                <c:ptCount val="1"/>
                <c:pt idx="0">
                  <c:v>N2O</c:v>
                </c:pt>
              </c:strCache>
            </c:strRef>
          </c:tx>
          <c:spPr>
            <a:solidFill>
              <a:srgbClr val="FFC000"/>
            </a:solidFill>
          </c:spPr>
          <c:cat>
            <c:strRef>
              <c:f>Sheet1!$C$5:$C$14</c:f>
              <c:strCache>
                <c:ptCount val="10"/>
                <c:pt idx="0">
                  <c:v>Cropland management</c:v>
                </c:pt>
                <c:pt idx="1">
                  <c:v>Grazing land management</c:v>
                </c:pt>
                <c:pt idx="2">
                  <c:v>Restore cultivated organic soils</c:v>
                </c:pt>
                <c:pt idx="3">
                  <c:v>Restore degraded lands</c:v>
                </c:pt>
                <c:pt idx="4">
                  <c:v>Rice management</c:v>
                </c:pt>
                <c:pt idx="5">
                  <c:v>Livestock</c:v>
                </c:pt>
                <c:pt idx="6">
                  <c:v>Bioenergy (soils component)</c:v>
                </c:pt>
                <c:pt idx="7">
                  <c:v>Water managemet</c:v>
                </c:pt>
                <c:pt idx="8">
                  <c:v>Setaside, LUC &amp; agroforestry</c:v>
                </c:pt>
                <c:pt idx="9">
                  <c:v>Manure management</c:v>
                </c:pt>
              </c:strCache>
            </c:strRef>
          </c:cat>
          <c:val>
            <c:numRef>
              <c:f>Sheet1!$F$5:$F$14</c:f>
              <c:numCache>
                <c:formatCode>General</c:formatCode>
                <c:ptCount val="10"/>
                <c:pt idx="0">
                  <c:v>60</c:v>
                </c:pt>
                <c:pt idx="1">
                  <c:v>0</c:v>
                </c:pt>
                <c:pt idx="2">
                  <c:v>0</c:v>
                </c:pt>
                <c:pt idx="3">
                  <c:v>0</c:v>
                </c:pt>
                <c:pt idx="4">
                  <c:v>0</c:v>
                </c:pt>
                <c:pt idx="5">
                  <c:v>0</c:v>
                </c:pt>
                <c:pt idx="6">
                  <c:v>0</c:v>
                </c:pt>
                <c:pt idx="7">
                  <c:v>0</c:v>
                </c:pt>
                <c:pt idx="8">
                  <c:v>20</c:v>
                </c:pt>
                <c:pt idx="9">
                  <c:v>0</c:v>
                </c:pt>
              </c:numCache>
            </c:numRef>
          </c:val>
        </c:ser>
        <c:overlap val="100"/>
        <c:axId val="58929920"/>
        <c:axId val="58931456"/>
      </c:barChart>
      <c:catAx>
        <c:axId val="58929920"/>
        <c:scaling>
          <c:orientation val="minMax"/>
        </c:scaling>
        <c:axPos val="b"/>
        <c:tickLblPos val="nextTo"/>
        <c:crossAx val="58931456"/>
        <c:crosses val="autoZero"/>
        <c:auto val="1"/>
        <c:lblAlgn val="ctr"/>
        <c:lblOffset val="300"/>
      </c:catAx>
      <c:valAx>
        <c:axId val="58931456"/>
        <c:scaling>
          <c:orientation val="minMax"/>
        </c:scaling>
        <c:axPos val="l"/>
        <c:title>
          <c:tx>
            <c:rich>
              <a:bodyPr rot="-5400000" vert="horz"/>
              <a:lstStyle/>
              <a:p>
                <a:pPr>
                  <a:defRPr/>
                </a:pPr>
                <a:r>
                  <a:rPr lang="en-US"/>
                  <a:t>GHG Emission Potential- Mt CO2-eq/yr</a:t>
                </a:r>
              </a:p>
            </c:rich>
          </c:tx>
          <c:layout/>
        </c:title>
        <c:numFmt formatCode="General" sourceLinked="1"/>
        <c:tickLblPos val="nextTo"/>
        <c:crossAx val="58929920"/>
        <c:crosses val="autoZero"/>
        <c:crossBetween val="between"/>
      </c:valAx>
    </c:plotArea>
    <c:legend>
      <c:legendPos val="r"/>
      <c:layout/>
    </c:legend>
    <c:plotVisOnly val="1"/>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7373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7373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7373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4F89F32E-8861-479A-8746-4D531E5B7B5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9830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983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1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9831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1DD6F1C5-EEE3-46CE-A8FF-FD9D246C5C5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44AF8-A555-4F43-A927-8F172C4541A5}" type="slidenum">
              <a:rPr lang="en-US"/>
              <a:pPr/>
              <a:t>1</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10</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F3DE4-54C0-4802-9A83-3BA268FABE19}" type="slidenum">
              <a:rPr lang="en-US"/>
              <a:pPr/>
              <a:t>11</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12</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13</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14</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15</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16</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17</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18</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19</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20</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21</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22</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F3DE4-54C0-4802-9A83-3BA268FABE19}" type="slidenum">
              <a:rPr lang="en-US"/>
              <a:pPr/>
              <a:t>23</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24</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27</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28</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3</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4</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5</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F3DE4-54C0-4802-9A83-3BA268FABE19}" type="slidenum">
              <a:rPr lang="en-US"/>
              <a:pPr/>
              <a:t>6</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7</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8</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9</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434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77724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maize colors"/>
          <p:cNvPicPr>
            <a:picLocks noChangeAspect="1" noChangeArrowheads="1"/>
          </p:cNvPicPr>
          <p:nvPr userDrawn="1"/>
        </p:nvPicPr>
        <p:blipFill>
          <a:blip r:embed="rId15" cstate="print">
            <a:lum bright="76000" contrast="-76000"/>
          </a:blip>
          <a:srcRect l="1286" r="10286" b="5510"/>
          <a:stretch>
            <a:fillRect/>
          </a:stretch>
        </p:blipFill>
        <p:spPr bwMode="auto">
          <a:xfrm>
            <a:off x="-28575" y="-4763"/>
            <a:ext cx="9172575" cy="6862763"/>
          </a:xfrm>
          <a:prstGeom prst="rect">
            <a:avLst/>
          </a:prstGeom>
          <a:noFill/>
          <a:ln w="38100">
            <a:solidFill>
              <a:schemeClr val="tx1"/>
            </a:solidFill>
            <a:miter lim="800000"/>
            <a:headEnd/>
            <a:tailEnd/>
          </a:ln>
        </p:spPr>
      </p:pic>
      <p:sp>
        <p:nvSpPr>
          <p:cNvPr id="102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US" smtClean="0"/>
          </a:p>
        </p:txBody>
      </p:sp>
      <p:sp>
        <p:nvSpPr>
          <p:cNvPr id="1034" name="Text Box 10"/>
          <p:cNvSpPr txBox="1">
            <a:spLocks noChangeArrowheads="1"/>
          </p:cNvSpPr>
          <p:nvPr userDrawn="1"/>
        </p:nvSpPr>
        <p:spPr bwMode="auto">
          <a:xfrm>
            <a:off x="457200" y="6553200"/>
            <a:ext cx="8686800" cy="473075"/>
          </a:xfrm>
          <a:prstGeom prst="rect">
            <a:avLst/>
          </a:prstGeom>
          <a:noFill/>
          <a:ln w="9525">
            <a:noFill/>
            <a:miter lim="800000"/>
            <a:headEnd/>
            <a:tailEnd/>
          </a:ln>
          <a:effectLst/>
        </p:spPr>
        <p:txBody>
          <a:bodyPr>
            <a:spAutoFit/>
          </a:bodyPr>
          <a:lstStyle/>
          <a:p>
            <a:pPr algn="r">
              <a:spcBef>
                <a:spcPct val="50000"/>
              </a:spcBef>
            </a:pPr>
            <a:r>
              <a:rPr lang="en-US" sz="1000" i="1">
                <a:cs typeface="Times New Roman" pitchFamily="18" charset="0"/>
              </a:rPr>
              <a:t>©</a:t>
            </a:r>
            <a:r>
              <a:rPr lang="en-US" sz="1000" i="1"/>
              <a:t> Global Development and Environment Institute, Tufts University</a:t>
            </a:r>
            <a:endParaRPr lang="en-US" sz="1000"/>
          </a:p>
          <a:p>
            <a:pPr>
              <a:spcBef>
                <a:spcPct val="50000"/>
              </a:spcBef>
            </a:pPr>
            <a:endParaRPr lang="en-US" sz="1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uiExpand="1" build="p" bldLvl="3" autoUpdateAnimBg="0">
        <p:tmplLst>
          <p:tmpl lvl="1">
            <p:tnLst>
              <p:par>
                <p:cTn presetID="1" presetClass="entr" presetSubtype="0" fill="hold" nodeType="clickEffect" nodePh="1">
                  <p:stCondLst>
                    <p:cond delay="0"/>
                  </p:stCondLst>
                  <p:endCondLst>
                    <p:cond evt="begin" delay="0"/>
                  </p:endCondLst>
                  <p:childTnLst>
                    <p:set>
                      <p:cBhvr>
                        <p:cTn dur="1" fill="hold">
                          <p:stCondLst>
                            <p:cond delay="499"/>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file:///\\titan\ase-gdae$\Research\_Tim\Food%20Crisis\MappingGovernance\Outreach\ResolvingFoodCrisisCoverJan2012.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ipcc.ch/graphics/ar4-wg3/jpg/fig-8-4.jpg" TargetMode="Externa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8" name="Picture 4" descr="maize colors"/>
          <p:cNvPicPr>
            <a:picLocks noChangeAspect="1" noChangeArrowheads="1"/>
          </p:cNvPicPr>
          <p:nvPr/>
        </p:nvPicPr>
        <p:blipFill>
          <a:blip r:embed="rId3" cstate="print"/>
          <a:srcRect l="1286" r="10286" b="5510"/>
          <a:stretch>
            <a:fillRect/>
          </a:stretch>
        </p:blipFill>
        <p:spPr bwMode="auto">
          <a:xfrm>
            <a:off x="0" y="0"/>
            <a:ext cx="9172575" cy="6862763"/>
          </a:xfrm>
          <a:prstGeom prst="rect">
            <a:avLst/>
          </a:prstGeom>
          <a:noFill/>
          <a:ln w="38100">
            <a:solidFill>
              <a:schemeClr val="tx1"/>
            </a:solidFill>
            <a:miter lim="800000"/>
            <a:headEnd/>
            <a:tailEnd/>
          </a:ln>
        </p:spPr>
      </p:pic>
      <p:sp>
        <p:nvSpPr>
          <p:cNvPr id="62466" name="Rectangle 2"/>
          <p:cNvSpPr>
            <a:spLocks noGrp="1" noChangeArrowheads="1"/>
          </p:cNvSpPr>
          <p:nvPr>
            <p:ph type="ctrTitle"/>
          </p:nvPr>
        </p:nvSpPr>
        <p:spPr>
          <a:xfrm>
            <a:off x="0" y="1447800"/>
            <a:ext cx="9144000" cy="1143000"/>
          </a:xfrm>
        </p:spPr>
        <p:txBody>
          <a:bodyPr/>
          <a:lstStyle/>
          <a:p>
            <a:r>
              <a:rPr lang="en-US" b="1" dirty="0" smtClean="0"/>
              <a:t>Resolving the Food Crisis:</a:t>
            </a:r>
            <a:r>
              <a:rPr lang="en-US" sz="4800" b="1" dirty="0"/>
              <a:t/>
            </a:r>
            <a:br>
              <a:rPr lang="en-US" sz="4800" b="1" dirty="0"/>
            </a:br>
            <a:r>
              <a:rPr lang="en-US" sz="3600" b="1" dirty="0" smtClean="0"/>
              <a:t>Assessing Global Policy Reforms Since 2007</a:t>
            </a:r>
            <a:endParaRPr lang="en-US" sz="3600" b="1" dirty="0"/>
          </a:p>
        </p:txBody>
      </p:sp>
      <p:sp>
        <p:nvSpPr>
          <p:cNvPr id="62469" name="Rectangle 5"/>
          <p:cNvSpPr>
            <a:spLocks noGrp="1" noChangeArrowheads="1"/>
          </p:cNvSpPr>
          <p:nvPr>
            <p:ph type="subTitle" idx="1"/>
          </p:nvPr>
        </p:nvSpPr>
        <p:spPr>
          <a:xfrm>
            <a:off x="533400" y="3886200"/>
            <a:ext cx="8077200" cy="2209800"/>
          </a:xfrm>
        </p:spPr>
        <p:txBody>
          <a:bodyPr/>
          <a:lstStyle/>
          <a:p>
            <a:pPr>
              <a:lnSpc>
                <a:spcPct val="90000"/>
              </a:lnSpc>
            </a:pPr>
            <a:r>
              <a:rPr lang="en-US" sz="2800"/>
              <a:t>Timothy A. Wise</a:t>
            </a:r>
            <a:br>
              <a:rPr lang="en-US" sz="2800"/>
            </a:br>
            <a:r>
              <a:rPr lang="en-US" sz="2800"/>
              <a:t>Global Development and Environment Institute</a:t>
            </a:r>
            <a:br>
              <a:rPr lang="en-US" sz="2800"/>
            </a:br>
            <a:r>
              <a:rPr lang="en-US" sz="2800"/>
              <a:t>Tufts University</a:t>
            </a:r>
          </a:p>
          <a:p>
            <a:pPr>
              <a:lnSpc>
                <a:spcPct val="90000"/>
              </a:lnSpc>
            </a:pPr>
            <a:r>
              <a:rPr lang="en-US" sz="2800"/>
              <a:t/>
            </a:r>
            <a:br>
              <a:rPr lang="en-US" sz="2800"/>
            </a:b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62468"/>
                                        </p:tgtEl>
                                        <p:attrNameLst>
                                          <p:attrName>style.visibility</p:attrName>
                                        </p:attrNameLst>
                                      </p:cBhvr>
                                      <p:to>
                                        <p:strVal val="visible"/>
                                      </p:to>
                                    </p:set>
                                  </p:childTnLst>
                                  <p:subTnLst>
                                    <p:set>
                                      <p:cBhvr override="childStyle">
                                        <p:cTn dur="1" fill="hold" display="0" masterRel="nextClick" afterEffect="1"/>
                                        <p:tgtEl>
                                          <p:spTgt spid="6246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246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9" grpId="0" uiExpand="1" build="p" bldLvl="3"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1890" name="Picture 2"/>
          <p:cNvPicPr>
            <a:picLocks noChangeAspect="1" noChangeArrowheads="1"/>
          </p:cNvPicPr>
          <p:nvPr/>
        </p:nvPicPr>
        <p:blipFill>
          <a:blip r:embed="rId3" cstate="print"/>
          <a:srcRect/>
          <a:stretch>
            <a:fillRect/>
          </a:stretch>
        </p:blipFill>
        <p:spPr bwMode="auto">
          <a:xfrm>
            <a:off x="0" y="152400"/>
            <a:ext cx="9097911" cy="4800600"/>
          </a:xfrm>
          <a:prstGeom prst="rect">
            <a:avLst/>
          </a:prstGeom>
          <a:noFill/>
          <a:ln w="9525">
            <a:noFill/>
            <a:miter lim="800000"/>
            <a:headEnd/>
            <a:tailEnd/>
          </a:ln>
          <a:effectLst/>
        </p:spPr>
      </p:pic>
      <p:sp>
        <p:nvSpPr>
          <p:cNvPr id="5" name="TextBox 4"/>
          <p:cNvSpPr txBox="1"/>
          <p:nvPr/>
        </p:nvSpPr>
        <p:spPr>
          <a:xfrm>
            <a:off x="381000" y="5257800"/>
            <a:ext cx="8458200" cy="1323439"/>
          </a:xfrm>
          <a:prstGeom prst="rect">
            <a:avLst/>
          </a:prstGeom>
          <a:noFill/>
        </p:spPr>
        <p:txBody>
          <a:bodyPr wrap="square" rtlCol="0">
            <a:spAutoFit/>
          </a:bodyPr>
          <a:lstStyle/>
          <a:p>
            <a:r>
              <a:rPr lang="en-US" sz="2000" b="1" dirty="0" smtClean="0"/>
              <a:t>Some new wine, in mostly old bottles:</a:t>
            </a:r>
          </a:p>
          <a:p>
            <a:pPr>
              <a:buFont typeface="Arial" pitchFamily="34" charset="0"/>
              <a:buChar char="•"/>
            </a:pPr>
            <a:r>
              <a:rPr lang="en-US" sz="2000" b="1" dirty="0" smtClean="0"/>
              <a:t> </a:t>
            </a:r>
            <a:r>
              <a:rPr lang="en-US" sz="2000" dirty="0" smtClean="0"/>
              <a:t>Only $6.1 b of $22 b L’Aquila pledges represent new money, over three years</a:t>
            </a:r>
          </a:p>
          <a:p>
            <a:pPr>
              <a:buFont typeface="Arial" pitchFamily="34" charset="0"/>
              <a:buChar char="•"/>
            </a:pPr>
            <a:r>
              <a:rPr lang="en-US" sz="2000" dirty="0" smtClean="0"/>
              <a:t> Barely returns to levels of early 1990s</a:t>
            </a:r>
          </a:p>
          <a:p>
            <a:pPr>
              <a:buFont typeface="Arial" pitchFamily="34" charset="0"/>
              <a:buChar char="•"/>
            </a:pPr>
            <a:r>
              <a:rPr lang="en-US" sz="2000" dirty="0" smtClean="0"/>
              <a:t> Austerity budgets threaten even those gains</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09600" y="0"/>
            <a:ext cx="7772400" cy="762000"/>
          </a:xfrm>
        </p:spPr>
        <p:txBody>
          <a:bodyPr/>
          <a:lstStyle/>
          <a:p>
            <a:r>
              <a:rPr lang="en-US" sz="3600" b="1" dirty="0" smtClean="0"/>
              <a:t>Progress</a:t>
            </a:r>
            <a:r>
              <a:rPr lang="en-US" sz="3600" b="1" dirty="0" smtClean="0"/>
              <a:t>, but </a:t>
            </a:r>
            <a:r>
              <a:rPr lang="en-US" sz="3600" b="1" dirty="0" smtClean="0"/>
              <a:t>inadequate to crisis</a:t>
            </a:r>
            <a:endParaRPr lang="en-US" sz="3600" b="1" dirty="0"/>
          </a:p>
        </p:txBody>
      </p:sp>
      <p:sp>
        <p:nvSpPr>
          <p:cNvPr id="321539" name="Rectangle 3"/>
          <p:cNvSpPr>
            <a:spLocks noGrp="1" noChangeArrowheads="1"/>
          </p:cNvSpPr>
          <p:nvPr>
            <p:ph type="body" idx="1"/>
          </p:nvPr>
        </p:nvSpPr>
        <p:spPr>
          <a:xfrm>
            <a:off x="609600" y="762000"/>
            <a:ext cx="8001000" cy="5791200"/>
          </a:xfrm>
        </p:spPr>
        <p:txBody>
          <a:bodyPr/>
          <a:lstStyle/>
          <a:p>
            <a:r>
              <a:rPr lang="en-US" sz="2800" dirty="0" smtClean="0"/>
              <a:t>Encouraging signs:</a:t>
            </a:r>
          </a:p>
          <a:p>
            <a:pPr>
              <a:buFontTx/>
              <a:buChar char="•"/>
            </a:pPr>
            <a:r>
              <a:rPr lang="en-US" sz="2400" dirty="0" smtClean="0"/>
              <a:t>Growing commitment to Agric and Rural Development</a:t>
            </a:r>
          </a:p>
          <a:p>
            <a:pPr>
              <a:buFontTx/>
              <a:buChar char="•"/>
            </a:pPr>
            <a:r>
              <a:rPr lang="en-US" sz="2400" dirty="0" smtClean="0"/>
              <a:t>Recognition that smallholders and women are important</a:t>
            </a:r>
          </a:p>
          <a:p>
            <a:pPr>
              <a:buFontTx/>
              <a:buChar char="•"/>
            </a:pPr>
            <a:r>
              <a:rPr lang="en-US" sz="2400" dirty="0" smtClean="0"/>
              <a:t>Respect for “country-led programs”, less top-down, e.g. CAADP, GAFSP</a:t>
            </a:r>
          </a:p>
          <a:p>
            <a:pPr>
              <a:buFontTx/>
              <a:buChar char="•"/>
            </a:pPr>
            <a:r>
              <a:rPr lang="en-US" sz="2400" dirty="0" smtClean="0"/>
              <a:t>Acceptance of strong state role in agric development</a:t>
            </a:r>
          </a:p>
          <a:p>
            <a:pPr>
              <a:buFontTx/>
              <a:buChar char="•"/>
            </a:pPr>
            <a:r>
              <a:rPr lang="en-US" sz="2400" dirty="0" smtClean="0"/>
              <a:t>Acknowledgment of resource constraints, climate change</a:t>
            </a:r>
            <a:endParaRPr lang="en-US" sz="2400" dirty="0"/>
          </a:p>
          <a:p>
            <a:r>
              <a:rPr lang="en-US" sz="2800" dirty="0" smtClean="0"/>
              <a:t>But problematic policies persist:</a:t>
            </a:r>
          </a:p>
          <a:p>
            <a:pPr>
              <a:buFontTx/>
              <a:buChar char="•"/>
            </a:pPr>
            <a:r>
              <a:rPr lang="en-US" sz="2400" dirty="0" smtClean="0"/>
              <a:t>Heavy reliance on market-based </a:t>
            </a:r>
            <a:r>
              <a:rPr lang="en-US" sz="2400" dirty="0" smtClean="0"/>
              <a:t>solutions</a:t>
            </a:r>
          </a:p>
          <a:p>
            <a:pPr>
              <a:buFontTx/>
              <a:buChar char="•"/>
            </a:pPr>
            <a:r>
              <a:rPr lang="en-US" sz="2400" dirty="0" smtClean="0"/>
              <a:t>Bias toward private capital, “public-private partnerships”</a:t>
            </a:r>
            <a:endParaRPr lang="en-US" sz="2400" dirty="0" smtClean="0"/>
          </a:p>
          <a:p>
            <a:pPr>
              <a:buFontTx/>
              <a:buChar char="•"/>
            </a:pPr>
            <a:r>
              <a:rPr lang="en-US" sz="2400" dirty="0" smtClean="0"/>
              <a:t>Bias toward external technologies, high-input agriculture; </a:t>
            </a:r>
          </a:p>
          <a:p>
            <a:pPr>
              <a:buFontTx/>
              <a:buChar char="•"/>
            </a:pPr>
            <a:r>
              <a:rPr lang="en-US" sz="2400" dirty="0" smtClean="0"/>
              <a:t>Limited priority to domestic food production</a:t>
            </a:r>
          </a:p>
          <a:p>
            <a:pPr>
              <a:buFontTx/>
              <a:buChar char="•"/>
            </a:pPr>
            <a:r>
              <a:rPr lang="en-US" sz="2400" dirty="0" smtClean="0"/>
              <a:t>Little concrete action on climate change, esp. </a:t>
            </a:r>
            <a:r>
              <a:rPr lang="en-US" sz="2400" dirty="0" smtClean="0"/>
              <a:t>adaptation</a:t>
            </a:r>
            <a:endParaRPr lang="en-US" sz="2400" dirty="0"/>
          </a:p>
          <a:p>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31106" name="Picture 2"/>
          <p:cNvPicPr>
            <a:picLocks noChangeAspect="1" noChangeArrowheads="1"/>
          </p:cNvPicPr>
          <p:nvPr/>
        </p:nvPicPr>
        <p:blipFill>
          <a:blip r:embed="rId3" cstate="print"/>
          <a:srcRect/>
          <a:stretch>
            <a:fillRect/>
          </a:stretch>
        </p:blipFill>
        <p:spPr bwMode="auto">
          <a:xfrm>
            <a:off x="76200" y="263525"/>
            <a:ext cx="7162800" cy="6334125"/>
          </a:xfrm>
          <a:prstGeom prst="rect">
            <a:avLst/>
          </a:prstGeom>
          <a:noFill/>
          <a:ln w="9525">
            <a:noFill/>
            <a:miter lim="800000"/>
            <a:headEnd/>
            <a:tailEnd/>
          </a:ln>
          <a:effectLst/>
        </p:spPr>
      </p:pic>
      <p:sp>
        <p:nvSpPr>
          <p:cNvPr id="5" name="TextBox 4"/>
          <p:cNvSpPr txBox="1"/>
          <p:nvPr/>
        </p:nvSpPr>
        <p:spPr>
          <a:xfrm>
            <a:off x="7239000" y="533400"/>
            <a:ext cx="1905000" cy="2985433"/>
          </a:xfrm>
          <a:prstGeom prst="rect">
            <a:avLst/>
          </a:prstGeom>
          <a:noFill/>
        </p:spPr>
        <p:txBody>
          <a:bodyPr wrap="square" rtlCol="0">
            <a:spAutoFit/>
          </a:bodyPr>
          <a:lstStyle/>
          <a:p>
            <a:r>
              <a:rPr lang="en-US" b="1" dirty="0" smtClean="0"/>
              <a:t>Structural Changes:</a:t>
            </a:r>
            <a:endParaRPr lang="en-US" dirty="0" smtClean="0"/>
          </a:p>
          <a:p>
            <a:endParaRPr lang="en-US" sz="2000" b="1" dirty="0" smtClean="0"/>
          </a:p>
          <a:p>
            <a:r>
              <a:rPr lang="en-US" sz="2000" dirty="0" smtClean="0"/>
              <a:t>Integration of:</a:t>
            </a:r>
          </a:p>
          <a:p>
            <a:pPr>
              <a:buFont typeface="Arial" pitchFamily="34" charset="0"/>
              <a:buChar char="•"/>
            </a:pPr>
            <a:r>
              <a:rPr lang="en-US" sz="2000" dirty="0" smtClean="0"/>
              <a:t> food</a:t>
            </a:r>
          </a:p>
          <a:p>
            <a:pPr>
              <a:buFont typeface="Arial" pitchFamily="34" charset="0"/>
              <a:buChar char="•"/>
            </a:pPr>
            <a:r>
              <a:rPr lang="en-US" sz="2000" dirty="0" smtClean="0"/>
              <a:t> fuel</a:t>
            </a:r>
          </a:p>
          <a:p>
            <a:pPr>
              <a:buFont typeface="Arial" pitchFamily="34" charset="0"/>
              <a:buChar char="•"/>
            </a:pPr>
            <a:r>
              <a:rPr lang="en-US" sz="2000" dirty="0" smtClean="0"/>
              <a:t> finance</a:t>
            </a:r>
          </a:p>
          <a:p>
            <a:pPr>
              <a:buFont typeface="Arial" pitchFamily="34" charset="0"/>
              <a:buChar char="•"/>
            </a:pP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5986" name="Picture 2"/>
          <p:cNvPicPr>
            <a:picLocks noChangeAspect="1" noChangeArrowheads="1"/>
          </p:cNvPicPr>
          <p:nvPr/>
        </p:nvPicPr>
        <p:blipFill>
          <a:blip r:embed="rId3" cstate="print"/>
          <a:srcRect/>
          <a:stretch>
            <a:fillRect/>
          </a:stretch>
        </p:blipFill>
        <p:spPr bwMode="auto">
          <a:xfrm>
            <a:off x="0" y="0"/>
            <a:ext cx="9144000" cy="66633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2800" b="1" dirty="0" smtClean="0"/>
              <a:t>Financial Speculation Fuels Market Distortions</a:t>
            </a:r>
            <a:endParaRPr lang="en-US" sz="28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9058" name="Picture 2"/>
          <p:cNvPicPr>
            <a:picLocks noChangeAspect="1" noChangeArrowheads="1"/>
          </p:cNvPicPr>
          <p:nvPr/>
        </p:nvPicPr>
        <p:blipFill>
          <a:blip r:embed="rId3" cstate="print"/>
          <a:srcRect/>
          <a:stretch>
            <a:fillRect/>
          </a:stretch>
        </p:blipFill>
        <p:spPr bwMode="auto">
          <a:xfrm>
            <a:off x="0" y="1219200"/>
            <a:ext cx="9183414"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Three Priorities for Urgent Action</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buAutoNum type="arabicPeriod"/>
            </a:pPr>
            <a:r>
              <a:rPr lang="en-US" sz="2400" dirty="0" smtClean="0"/>
              <a:t>Slow </a:t>
            </a:r>
            <a:r>
              <a:rPr lang="en-US" sz="2400" dirty="0" err="1" smtClean="0"/>
              <a:t>biofuel</a:t>
            </a:r>
            <a:r>
              <a:rPr lang="en-US" sz="2400" dirty="0" smtClean="0"/>
              <a:t> expansion, especially in crops that contribute to underlying rise in demand, e.g. corn ethanol.</a:t>
            </a:r>
          </a:p>
          <a:p>
            <a:pPr marL="1009650" lvl="1" indent="-609600">
              <a:buAutoNum type="arabicPeriod"/>
            </a:pPr>
            <a:endParaRPr lang="en-US" sz="20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Three Priorities for Urgent Action</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buAutoNum type="arabicPeriod"/>
            </a:pPr>
            <a:r>
              <a:rPr lang="en-US" sz="2400" dirty="0" smtClean="0"/>
              <a:t>Slow </a:t>
            </a:r>
            <a:r>
              <a:rPr lang="en-US" sz="2400" dirty="0" err="1" smtClean="0"/>
              <a:t>biofuel</a:t>
            </a:r>
            <a:r>
              <a:rPr lang="en-US" sz="2400" dirty="0" smtClean="0"/>
              <a:t> expansion, especially in crops that contribute to underlying rise in demand, e.g. corn ethanol.</a:t>
            </a:r>
          </a:p>
          <a:p>
            <a:pPr marL="609600" indent="-609600">
              <a:buAutoNum type="arabicPeriod"/>
            </a:pPr>
            <a:r>
              <a:rPr lang="en-US" sz="2400" dirty="0" smtClean="0"/>
              <a:t>Address volatility:</a:t>
            </a:r>
          </a:p>
          <a:p>
            <a:pPr marL="1009650" lvl="1" indent="-609600">
              <a:buAutoNum type="arabicPeriod"/>
            </a:pPr>
            <a:r>
              <a:rPr lang="en-US" sz="2000" dirty="0" smtClean="0"/>
              <a:t>Strong regulations to limit financial speculation – market transparency, position limits, margins, and more</a:t>
            </a:r>
          </a:p>
          <a:p>
            <a:pPr marL="1009650" lvl="1" indent="-609600">
              <a:buAutoNum type="arabicPeriod"/>
            </a:pPr>
            <a:r>
              <a:rPr lang="en-US" sz="2000" dirty="0" smtClean="0"/>
              <a:t>Active development of publicly held food reserves, not just for emergency humanitarian uses, but as buffer stocks.</a:t>
            </a:r>
          </a:p>
          <a:p>
            <a:pPr marL="1009650" lvl="1" indent="-609600">
              <a:buAutoNum type="arabicPeriod"/>
            </a:pPr>
            <a:endParaRPr lang="en-US" sz="20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0"/>
            <a:ext cx="7848600" cy="457200"/>
          </a:xfrm>
        </p:spPr>
        <p:txBody>
          <a:bodyPr/>
          <a:lstStyle/>
          <a:p>
            <a:r>
              <a:rPr lang="en-US" sz="2800" b="1" dirty="0" smtClean="0"/>
              <a:t>New England Complex Systems Institute</a:t>
            </a:r>
            <a:endParaRPr lang="en-US" sz="28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3938" name="Picture 2"/>
          <p:cNvPicPr>
            <a:picLocks noChangeAspect="1" noChangeArrowheads="1"/>
          </p:cNvPicPr>
          <p:nvPr/>
        </p:nvPicPr>
        <p:blipFill>
          <a:blip r:embed="rId3" cstate="print"/>
          <a:srcRect/>
          <a:stretch>
            <a:fillRect/>
          </a:stretch>
        </p:blipFill>
        <p:spPr bwMode="auto">
          <a:xfrm>
            <a:off x="533400" y="483178"/>
            <a:ext cx="8001000" cy="6146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Three Priorities for Urgent Action</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buAutoNum type="arabicPeriod"/>
            </a:pPr>
            <a:r>
              <a:rPr lang="en-US" sz="2400" dirty="0" smtClean="0"/>
              <a:t>Slow </a:t>
            </a:r>
            <a:r>
              <a:rPr lang="en-US" sz="2400" dirty="0" err="1" smtClean="0"/>
              <a:t>biofuel</a:t>
            </a:r>
            <a:r>
              <a:rPr lang="en-US" sz="2400" dirty="0" smtClean="0"/>
              <a:t> expansion, especially in crops that contribute to underlying rise in demand, e.g. corn ethanol.</a:t>
            </a:r>
          </a:p>
          <a:p>
            <a:pPr marL="609600" indent="-609600">
              <a:buAutoNum type="arabicPeriod"/>
            </a:pPr>
            <a:r>
              <a:rPr lang="en-US" sz="2400" dirty="0" smtClean="0"/>
              <a:t>Address volatility:</a:t>
            </a:r>
          </a:p>
          <a:p>
            <a:pPr marL="1009650" lvl="1" indent="-609600">
              <a:buAutoNum type="arabicPeriod"/>
            </a:pPr>
            <a:r>
              <a:rPr lang="en-US" sz="2000" dirty="0" smtClean="0"/>
              <a:t>Strong regulations to limit financial speculation – market transparency, position limits, margins, and more</a:t>
            </a:r>
          </a:p>
          <a:p>
            <a:pPr marL="1009650" lvl="1" indent="-609600">
              <a:buAutoNum type="arabicPeriod"/>
            </a:pPr>
            <a:r>
              <a:rPr lang="en-US" sz="2000" dirty="0" smtClean="0"/>
              <a:t>Active development of publicly held food reserves, not just for emergency humanitarian uses, but as buffer stocks.</a:t>
            </a:r>
          </a:p>
          <a:p>
            <a:pPr marL="609600" indent="-609600">
              <a:buAutoNum type="arabicPeriod"/>
            </a:pPr>
            <a:r>
              <a:rPr lang="en-US" sz="2400" dirty="0" smtClean="0"/>
              <a:t>Moratoria on “land grabs:”</a:t>
            </a:r>
          </a:p>
          <a:p>
            <a:pPr marL="1009650" lvl="1" indent="-609600">
              <a:buAutoNum type="arabicPeriod"/>
            </a:pPr>
            <a:r>
              <a:rPr lang="en-US" sz="2000" dirty="0" smtClean="0"/>
              <a:t>227 million hectares since 2001</a:t>
            </a:r>
          </a:p>
          <a:p>
            <a:pPr marL="1009650" lvl="1" indent="-609600">
              <a:buAutoNum type="arabicPeriod"/>
            </a:pPr>
            <a:r>
              <a:rPr lang="en-US" sz="2000" dirty="0" smtClean="0"/>
              <a:t>$91 billion in 2008 alone, dwarfing ODA to agriculture</a:t>
            </a:r>
          </a:p>
          <a:p>
            <a:pPr marL="1009650" lvl="1" indent="-609600">
              <a:buAutoNum type="arabicPeriod"/>
            </a:pPr>
            <a:r>
              <a:rPr lang="en-US" sz="2000" dirty="0" smtClean="0"/>
              <a:t>“development in reverse” – land banking, displacement</a:t>
            </a:r>
          </a:p>
          <a:p>
            <a:pPr marL="1009650" lvl="1" indent="-609600">
              <a:buAutoNum type="arabicPeriod"/>
            </a:pPr>
            <a:r>
              <a:rPr lang="en-US" sz="2000" dirty="0" smtClean="0"/>
              <a:t>Guidelines for “responsible agricultural investment” too little and much too late to address urgency of problem</a:t>
            </a:r>
          </a:p>
          <a:p>
            <a:pPr marL="1009650" lvl="1" indent="-609600">
              <a:buAutoNum type="arabicPeriod"/>
            </a:pPr>
            <a:endParaRPr lang="en-US" sz="20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Policy Space for </a:t>
            </a:r>
            <a:r>
              <a:rPr lang="en-US" sz="3200" b="1" dirty="0" smtClean="0"/>
              <a:t>Developing </a:t>
            </a:r>
            <a:r>
              <a:rPr lang="en-US" sz="3200" b="1" dirty="0" smtClean="0"/>
              <a:t>Countries</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sp>
        <p:nvSpPr>
          <p:cNvPr id="4" name="Rectangle 3"/>
          <p:cNvSpPr/>
          <p:nvPr/>
        </p:nvSpPr>
        <p:spPr>
          <a:xfrm>
            <a:off x="533400" y="1066800"/>
            <a:ext cx="8001000" cy="5262979"/>
          </a:xfrm>
          <a:prstGeom prst="rect">
            <a:avLst/>
          </a:prstGeom>
        </p:spPr>
        <p:txBody>
          <a:bodyPr wrap="square">
            <a:spAutoFit/>
          </a:bodyPr>
          <a:lstStyle/>
          <a:p>
            <a:r>
              <a:rPr lang="en-US" sz="2800" b="1" dirty="0" smtClean="0"/>
              <a:t>African Union response to G-20:</a:t>
            </a:r>
          </a:p>
          <a:p>
            <a:endParaRPr lang="en-US" sz="2800" dirty="0" smtClean="0"/>
          </a:p>
          <a:p>
            <a:r>
              <a:rPr lang="en-US" sz="2800" dirty="0" smtClean="0"/>
              <a:t>“African countries are not looking forward to depending continuously on external supplies that will remain uncertain in prices and quantities. Actually, our ultimate and unquestionable ambition is to develop our agriculture and markets…. In our opinion, we must rely on our own production to meet our food needs. </a:t>
            </a:r>
            <a:r>
              <a:rPr lang="en-US" sz="2800" b="1" dirty="0" smtClean="0"/>
              <a:t>In fact, importation is not Africa’s goal</a:t>
            </a:r>
            <a:r>
              <a:rPr lang="en-US" sz="2800" dirty="0" smtClean="0"/>
              <a:t>.”</a:t>
            </a:r>
          </a:p>
          <a:p>
            <a:endParaRPr lang="en-US" sz="2800" dirty="0" smtClean="0"/>
          </a:p>
          <a:p>
            <a:r>
              <a:rPr lang="en-US" sz="2800" dirty="0" smtClean="0"/>
              <a:t>Challenge to developing countries: Taking advantage of the policy space.</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4724400" y="304800"/>
            <a:ext cx="4038600" cy="5715000"/>
          </a:xfrm>
        </p:spPr>
        <p:txBody>
          <a:bodyPr/>
          <a:lstStyle/>
          <a:p>
            <a:pPr algn="ctr"/>
            <a:r>
              <a:rPr lang="en-US" sz="3600" b="1" dirty="0" smtClean="0"/>
              <a:t>Policy Report</a:t>
            </a:r>
          </a:p>
          <a:p>
            <a:pPr algn="ctr"/>
            <a:r>
              <a:rPr lang="en-US" sz="2400" dirty="0" smtClean="0"/>
              <a:t>by</a:t>
            </a:r>
          </a:p>
          <a:p>
            <a:pPr algn="ctr"/>
            <a:r>
              <a:rPr lang="en-US" sz="2400" dirty="0" smtClean="0"/>
              <a:t>Timothy A. Wise</a:t>
            </a:r>
          </a:p>
          <a:p>
            <a:pPr algn="ctr"/>
            <a:r>
              <a:rPr lang="en-US" sz="2400" dirty="0" smtClean="0"/>
              <a:t>Sophia Murphy</a:t>
            </a:r>
          </a:p>
          <a:p>
            <a:pPr algn="ctr"/>
            <a:r>
              <a:rPr lang="en-US" sz="2400" dirty="0" smtClean="0"/>
              <a:t>January 2012</a:t>
            </a:r>
          </a:p>
          <a:p>
            <a:pPr algn="ctr"/>
            <a:endParaRPr lang="en-US" sz="2400" dirty="0" smtClean="0"/>
          </a:p>
          <a:p>
            <a:pPr algn="ctr"/>
            <a:r>
              <a:rPr lang="en-US" sz="2000" dirty="0" smtClean="0"/>
              <a:t>Published by:</a:t>
            </a:r>
          </a:p>
          <a:p>
            <a:pPr algn="ctr"/>
            <a:r>
              <a:rPr lang="en-US" sz="2000" dirty="0" smtClean="0"/>
              <a:t>Institute for Agriculture and </a:t>
            </a:r>
          </a:p>
          <a:p>
            <a:pPr algn="ctr"/>
            <a:r>
              <a:rPr lang="en-US" sz="2000" dirty="0" smtClean="0"/>
              <a:t>Trade Policy (IATP)</a:t>
            </a:r>
          </a:p>
          <a:p>
            <a:pPr algn="ctr"/>
            <a:endParaRPr lang="en-US" sz="2000" dirty="0" smtClean="0"/>
          </a:p>
          <a:p>
            <a:pPr algn="ctr"/>
            <a:r>
              <a:rPr lang="en-US" sz="2000" dirty="0" smtClean="0"/>
              <a:t>Tufts University’s</a:t>
            </a:r>
          </a:p>
          <a:p>
            <a:pPr algn="ctr"/>
            <a:r>
              <a:rPr lang="en-US" sz="2000" dirty="0" smtClean="0"/>
              <a:t>Global Development and Environment Institute (GDAE)</a:t>
            </a:r>
            <a:endParaRPr lang="en-US" sz="2000" dirty="0"/>
          </a:p>
        </p:txBody>
      </p:sp>
      <p:graphicFrame>
        <p:nvGraphicFramePr>
          <p:cNvPr id="435202" name="Object 2"/>
          <p:cNvGraphicFramePr>
            <a:graphicFrameLocks noChangeAspect="1"/>
          </p:cNvGraphicFramePr>
          <p:nvPr/>
        </p:nvGraphicFramePr>
        <p:xfrm>
          <a:off x="152400" y="142875"/>
          <a:ext cx="4495800" cy="5818188"/>
        </p:xfrm>
        <a:graphic>
          <a:graphicData uri="http://schemas.openxmlformats.org/presentationml/2006/ole">
            <p:oleObj spid="_x0000_s435202" name="Acrobat Document" r:id="rId4" imgW="7772400" imgH="10074240" progId="AcroExch.Document.7">
              <p:link updateAutomatic="1"/>
            </p:oleObj>
          </a:graphicData>
        </a:graphic>
      </p:graphicFrame>
      <p:sp>
        <p:nvSpPr>
          <p:cNvPr id="5" name="TextBox 4"/>
          <p:cNvSpPr txBox="1"/>
          <p:nvPr/>
        </p:nvSpPr>
        <p:spPr>
          <a:xfrm>
            <a:off x="0" y="6096000"/>
            <a:ext cx="5486400" cy="523220"/>
          </a:xfrm>
          <a:prstGeom prst="rect">
            <a:avLst/>
          </a:prstGeom>
          <a:noFill/>
        </p:spPr>
        <p:txBody>
          <a:bodyPr wrap="square" rtlCol="0">
            <a:spAutoFit/>
          </a:bodyPr>
          <a:lstStyle/>
          <a:p>
            <a:r>
              <a:rPr lang="en-US" sz="1400" dirty="0" smtClean="0"/>
              <a:t>                                          Available at:</a:t>
            </a:r>
          </a:p>
          <a:p>
            <a:r>
              <a:rPr lang="en-US" sz="1400" dirty="0" smtClean="0"/>
              <a:t>http://www.ase.tufts.edu/gdae/policy_research/resolving_food_crisis.html</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533400" y="228600"/>
            <a:ext cx="8001000" cy="685800"/>
          </a:xfrm>
        </p:spPr>
        <p:txBody>
          <a:bodyPr/>
          <a:lstStyle/>
          <a:p>
            <a:r>
              <a:rPr lang="en-US" sz="3200" b="1" dirty="0" smtClean="0"/>
              <a:t>UN Special </a:t>
            </a:r>
            <a:r>
              <a:rPr lang="en-US" sz="3200" b="1" dirty="0" err="1" smtClean="0"/>
              <a:t>Rapporteur</a:t>
            </a:r>
            <a:r>
              <a:rPr lang="en-US" sz="3200" b="1" dirty="0" smtClean="0"/>
              <a:t> on the Right to Food</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r>
              <a:rPr lang="en-US" sz="2400" dirty="0" smtClean="0"/>
              <a:t>Olivier de </a:t>
            </a:r>
            <a:r>
              <a:rPr lang="en-US" sz="2400" dirty="0" err="1" smtClean="0"/>
              <a:t>Schutter’s</a:t>
            </a:r>
            <a:r>
              <a:rPr lang="en-US" sz="2400" dirty="0" smtClean="0"/>
              <a:t> priorities for policy-makers:</a:t>
            </a:r>
          </a:p>
          <a:p>
            <a:endParaRPr lang="en-US" sz="2400" dirty="0" smtClean="0"/>
          </a:p>
          <a:p>
            <a:pPr marL="457200" lvl="0" indent="-457200">
              <a:buFont typeface="+mj-lt"/>
              <a:buAutoNum type="arabicPeriod"/>
            </a:pPr>
            <a:r>
              <a:rPr lang="en-US" sz="2400" dirty="0" smtClean="0"/>
              <a:t>Support countries’ ability to feed themselves.</a:t>
            </a:r>
          </a:p>
          <a:p>
            <a:pPr marL="457200" lvl="0" indent="-457200">
              <a:buFont typeface="+mj-lt"/>
              <a:buAutoNum type="arabicPeriod"/>
            </a:pPr>
            <a:r>
              <a:rPr lang="en-US" sz="2400" dirty="0" smtClean="0"/>
              <a:t>Establish food reserves.</a:t>
            </a:r>
          </a:p>
          <a:p>
            <a:pPr marL="457200" lvl="0" indent="-457200">
              <a:buFont typeface="+mj-lt"/>
              <a:buAutoNum type="arabicPeriod"/>
            </a:pPr>
            <a:r>
              <a:rPr lang="en-US" sz="2400" dirty="0" smtClean="0"/>
              <a:t>Regulate financial speculation.</a:t>
            </a:r>
          </a:p>
          <a:p>
            <a:pPr marL="457200" lvl="0" indent="-457200">
              <a:buFont typeface="+mj-lt"/>
              <a:buAutoNum type="arabicPeriod"/>
            </a:pPr>
            <a:r>
              <a:rPr lang="en-US" sz="2400" dirty="0" smtClean="0"/>
              <a:t>Ensure national social safety nets against declining export revenues and rising food import bills.</a:t>
            </a:r>
          </a:p>
          <a:p>
            <a:pPr marL="457200" lvl="0" indent="-457200">
              <a:buFont typeface="+mj-lt"/>
              <a:buAutoNum type="arabicPeriod"/>
            </a:pPr>
            <a:r>
              <a:rPr lang="en-US" sz="2400" dirty="0" smtClean="0"/>
              <a:t>Support farmers’ organizations.</a:t>
            </a:r>
          </a:p>
          <a:p>
            <a:pPr marL="457200" lvl="0" indent="-457200">
              <a:buFont typeface="+mj-lt"/>
              <a:buAutoNum type="arabicPeriod"/>
            </a:pPr>
            <a:r>
              <a:rPr lang="en-US" sz="2400" dirty="0" smtClean="0"/>
              <a:t>Protect access to land, putting a moratorium on large-scale foreign land purchases.</a:t>
            </a:r>
          </a:p>
          <a:p>
            <a:pPr marL="457200" lvl="0" indent="-457200">
              <a:buFont typeface="+mj-lt"/>
              <a:buAutoNum type="arabicPeriod"/>
            </a:pPr>
            <a:r>
              <a:rPr lang="en-US" sz="2400" dirty="0" smtClean="0"/>
              <a:t>Promote the transition to environmentally sustainable agriculture.</a:t>
            </a:r>
          </a:p>
          <a:p>
            <a:pPr marL="457200" lvl="0" indent="-457200">
              <a:buFont typeface="+mj-lt"/>
              <a:buAutoNum type="arabicPeriod"/>
            </a:pPr>
            <a:r>
              <a:rPr lang="en-US" sz="2400" dirty="0" smtClean="0"/>
              <a:t>Defend the human right to food.</a:t>
            </a:r>
          </a:p>
          <a:p>
            <a:pPr marL="609600" indent="-609600"/>
            <a:endParaRPr lang="en-US" sz="24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09800"/>
            <a:ext cx="7848600" cy="685800"/>
          </a:xfrm>
        </p:spPr>
        <p:txBody>
          <a:bodyPr/>
          <a:lstStyle/>
          <a:p>
            <a:r>
              <a:rPr lang="en-US" sz="3200" b="1" dirty="0" smtClean="0"/>
              <a:t>Thank you.</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Weaknesses in Global Response to Crisis</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r>
              <a:rPr lang="en-US" sz="2600" dirty="0" smtClean="0"/>
              <a:t>Need more decisive action on key issues:</a:t>
            </a:r>
          </a:p>
          <a:p>
            <a:pPr>
              <a:buFont typeface="Arial" pitchFamily="34" charset="0"/>
              <a:buChar char="•"/>
            </a:pPr>
            <a:r>
              <a:rPr lang="en-US" sz="2600" dirty="0" smtClean="0"/>
              <a:t>Funding for Agri. Rural Development</a:t>
            </a:r>
          </a:p>
          <a:p>
            <a:pPr>
              <a:buFont typeface="Arial" pitchFamily="34" charset="0"/>
              <a:buChar char="•"/>
            </a:pPr>
            <a:r>
              <a:rPr lang="en-US" sz="2600" dirty="0" smtClean="0"/>
              <a:t>Curbing Food Price Increases and Reducing Volatility </a:t>
            </a:r>
          </a:p>
          <a:p>
            <a:pPr>
              <a:buFont typeface="Arial" pitchFamily="34" charset="0"/>
              <a:buChar char="•"/>
            </a:pPr>
            <a:r>
              <a:rPr lang="en-US" sz="2600" dirty="0" smtClean="0"/>
              <a:t>Reducing the Impact of Energy Crops on Food Prices </a:t>
            </a:r>
          </a:p>
          <a:p>
            <a:pPr>
              <a:buFont typeface="Arial" pitchFamily="34" charset="0"/>
              <a:buChar char="•"/>
            </a:pPr>
            <a:r>
              <a:rPr lang="en-US" sz="2600" dirty="0" smtClean="0"/>
              <a:t> Stopping “Land Grabs” and Promoting “Responsible Agricultural Investment”</a:t>
            </a:r>
          </a:p>
          <a:p>
            <a:pPr>
              <a:buFont typeface="Arial" pitchFamily="34" charset="0"/>
              <a:buChar char="•"/>
            </a:pPr>
            <a:r>
              <a:rPr lang="en-US" sz="2600" dirty="0" smtClean="0"/>
              <a:t>Promoting a Transition to Agro-Ecology </a:t>
            </a:r>
          </a:p>
          <a:p>
            <a:pPr>
              <a:buFont typeface="Arial" pitchFamily="34" charset="0"/>
              <a:buChar char="•"/>
            </a:pPr>
            <a:r>
              <a:rPr lang="en-US" sz="2600" dirty="0" smtClean="0"/>
              <a:t>Addressing Climate Change and Agriculture </a:t>
            </a:r>
          </a:p>
          <a:p>
            <a:pPr>
              <a:buFont typeface="Arial" pitchFamily="34" charset="0"/>
              <a:buChar char="•"/>
            </a:pPr>
            <a:r>
              <a:rPr lang="en-US" sz="2600" dirty="0" smtClean="0"/>
              <a:t>New policies on Trade and Food </a:t>
            </a:r>
          </a:p>
          <a:p>
            <a:pPr>
              <a:buFont typeface="Arial" pitchFamily="34" charset="0"/>
              <a:buChar char="•"/>
            </a:pPr>
            <a:r>
              <a:rPr lang="en-US" sz="2600" dirty="0" smtClean="0"/>
              <a:t>Addressing Market Power in the Food System </a:t>
            </a:r>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09600" y="0"/>
            <a:ext cx="7772400" cy="762000"/>
          </a:xfrm>
        </p:spPr>
        <p:txBody>
          <a:bodyPr/>
          <a:lstStyle/>
          <a:p>
            <a:r>
              <a:rPr lang="en-US" sz="3600" b="1" dirty="0" smtClean="0"/>
              <a:t>Drivers of Price Increases, Volatility</a:t>
            </a:r>
            <a:endParaRPr lang="en-US" sz="3600" b="1" dirty="0"/>
          </a:p>
        </p:txBody>
      </p:sp>
      <p:sp>
        <p:nvSpPr>
          <p:cNvPr id="321539" name="Rectangle 3"/>
          <p:cNvSpPr>
            <a:spLocks noGrp="1" noChangeArrowheads="1"/>
          </p:cNvSpPr>
          <p:nvPr>
            <p:ph type="body" idx="1"/>
          </p:nvPr>
        </p:nvSpPr>
        <p:spPr>
          <a:xfrm>
            <a:off x="838200" y="762000"/>
            <a:ext cx="7772400" cy="5791200"/>
          </a:xfrm>
        </p:spPr>
        <p:txBody>
          <a:bodyPr/>
          <a:lstStyle/>
          <a:p>
            <a:r>
              <a:rPr lang="en-US" sz="2800" dirty="0" smtClean="0"/>
              <a:t>Short-term causes:</a:t>
            </a:r>
          </a:p>
          <a:p>
            <a:pPr>
              <a:buFontTx/>
              <a:buChar char="•"/>
            </a:pPr>
            <a:r>
              <a:rPr lang="en-US" sz="2400" dirty="0" smtClean="0"/>
              <a:t>Low inventories of key food crops</a:t>
            </a:r>
            <a:endParaRPr lang="en-US" sz="2400" dirty="0"/>
          </a:p>
          <a:p>
            <a:pPr>
              <a:buFontTx/>
              <a:buChar char="•"/>
            </a:pPr>
            <a:r>
              <a:rPr lang="en-US" sz="2400" dirty="0" smtClean="0"/>
              <a:t>Export restrictions, border measures during crisis</a:t>
            </a:r>
            <a:endParaRPr lang="en-US" sz="2400" dirty="0"/>
          </a:p>
          <a:p>
            <a:pPr>
              <a:buFontTx/>
              <a:buChar char="•"/>
            </a:pPr>
            <a:r>
              <a:rPr lang="en-US" sz="2400" dirty="0" smtClean="0"/>
              <a:t>Weather, possibly due to climate change</a:t>
            </a:r>
          </a:p>
          <a:p>
            <a:pPr>
              <a:buFontTx/>
              <a:buChar char="•"/>
            </a:pPr>
            <a:r>
              <a:rPr lang="en-US" sz="2400" dirty="0" smtClean="0"/>
              <a:t>Depreciation of the dollar</a:t>
            </a:r>
          </a:p>
          <a:p>
            <a:pPr>
              <a:buFontTx/>
              <a:buChar char="•"/>
            </a:pPr>
            <a:r>
              <a:rPr lang="en-US" sz="2400" b="1" dirty="0" smtClean="0"/>
              <a:t>Financial speculation in commodities markets</a:t>
            </a:r>
            <a:endParaRPr lang="en-US" sz="2400" b="1" dirty="0"/>
          </a:p>
          <a:p>
            <a:r>
              <a:rPr lang="en-US" sz="2800" dirty="0" smtClean="0"/>
              <a:t>Long-term causes</a:t>
            </a:r>
          </a:p>
          <a:p>
            <a:pPr>
              <a:buFontTx/>
              <a:buChar char="•"/>
            </a:pPr>
            <a:r>
              <a:rPr lang="en-US" sz="2400" b="1" dirty="0" smtClean="0"/>
              <a:t>Expansion of crop and land use for </a:t>
            </a:r>
            <a:r>
              <a:rPr lang="en-US" sz="2400" b="1" dirty="0" err="1" smtClean="0"/>
              <a:t>biofuels</a:t>
            </a:r>
            <a:endParaRPr lang="en-US" sz="2400" b="1" dirty="0" smtClean="0"/>
          </a:p>
          <a:p>
            <a:pPr>
              <a:buFontTx/>
              <a:buChar char="•"/>
            </a:pPr>
            <a:r>
              <a:rPr lang="en-US" sz="2400" b="1" dirty="0" smtClean="0"/>
              <a:t>Decline in food-producing capacity; import dependency</a:t>
            </a:r>
          </a:p>
          <a:p>
            <a:pPr>
              <a:buFontTx/>
              <a:buChar char="•"/>
            </a:pPr>
            <a:r>
              <a:rPr lang="en-US" sz="2400" dirty="0" smtClean="0"/>
              <a:t>Growth of meat-based diets in large developing countries</a:t>
            </a:r>
          </a:p>
          <a:p>
            <a:pPr>
              <a:buFontTx/>
              <a:buChar char="•"/>
            </a:pPr>
            <a:r>
              <a:rPr lang="en-US" sz="2400" dirty="0" smtClean="0"/>
              <a:t>Slowing yield growth for key food crops</a:t>
            </a:r>
          </a:p>
          <a:p>
            <a:pPr>
              <a:buFontTx/>
              <a:buChar char="•"/>
            </a:pPr>
            <a:r>
              <a:rPr lang="en-US" sz="2400" dirty="0" smtClean="0"/>
              <a:t>Reductions in publicly funded R&amp;D</a:t>
            </a:r>
          </a:p>
          <a:p>
            <a:pPr>
              <a:buFontTx/>
              <a:buChar char="•"/>
            </a:pPr>
            <a:r>
              <a:rPr lang="en-US" sz="2400" dirty="0" smtClean="0"/>
              <a:t>Climate change</a:t>
            </a:r>
          </a:p>
          <a:p>
            <a:pPr>
              <a:buFontTx/>
              <a:buChar char="•"/>
            </a:pPr>
            <a:endParaRPr lang="en-US" sz="2400" dirty="0"/>
          </a:p>
          <a:p>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World Bank: Land Acquisitions</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34178" name="Picture 2"/>
          <p:cNvPicPr>
            <a:picLocks noChangeAspect="1" noChangeArrowheads="1"/>
          </p:cNvPicPr>
          <p:nvPr/>
        </p:nvPicPr>
        <p:blipFill>
          <a:blip r:embed="rId3" cstate="print"/>
          <a:srcRect/>
          <a:stretch>
            <a:fillRect/>
          </a:stretch>
        </p:blipFill>
        <p:spPr bwMode="auto">
          <a:xfrm>
            <a:off x="842963" y="1273175"/>
            <a:ext cx="7458075" cy="431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457200" y="381000"/>
            <a:ext cx="8229600" cy="1143000"/>
          </a:xfrm>
        </p:spPr>
        <p:txBody>
          <a:bodyPr/>
          <a:lstStyle/>
          <a:p>
            <a:r>
              <a:rPr lang="en-US" sz="2800" b="1" smtClean="0"/>
              <a:t>Figure 1.  Forestry and Agriculture as a Percent of Total Greenhouse Gas Emissions</a:t>
            </a:r>
            <a:r>
              <a:rPr lang="en-US" sz="3200" smtClean="0"/>
              <a:t/>
            </a:r>
            <a:br>
              <a:rPr lang="en-US" sz="3200" smtClean="0"/>
            </a:br>
            <a:endParaRPr lang="en-US" sz="3200" smtClean="0"/>
          </a:p>
        </p:txBody>
      </p:sp>
      <p:graphicFrame>
        <p:nvGraphicFramePr>
          <p:cNvPr id="5" name="Chart 4"/>
          <p:cNvGraphicFramePr/>
          <p:nvPr/>
        </p:nvGraphicFramePr>
        <p:xfrm>
          <a:off x="457200" y="1600200"/>
          <a:ext cx="7934325"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076" name="TextBox 5"/>
          <p:cNvSpPr txBox="1">
            <a:spLocks noChangeArrowheads="1"/>
          </p:cNvSpPr>
          <p:nvPr/>
        </p:nvSpPr>
        <p:spPr bwMode="auto">
          <a:xfrm>
            <a:off x="196850" y="6202363"/>
            <a:ext cx="5862638" cy="276225"/>
          </a:xfrm>
          <a:prstGeom prst="rect">
            <a:avLst/>
          </a:prstGeom>
          <a:noFill/>
          <a:ln w="9525">
            <a:noFill/>
            <a:miter lim="800000"/>
            <a:headEnd/>
            <a:tailEnd/>
          </a:ln>
        </p:spPr>
        <p:txBody>
          <a:bodyPr wrap="none">
            <a:spAutoFit/>
          </a:bodyPr>
          <a:lstStyle/>
          <a:p>
            <a:r>
              <a:rPr lang="en-US" sz="1200">
                <a:latin typeface="Calibri" pitchFamily="34" charset="0"/>
              </a:rPr>
              <a:t>Source: Figure adapted from UN Framework Convention on Climate Change , UNFCCC 2007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800" b="1" smtClean="0"/>
              <a:t>Figure 19.  Global GHG Mitigation Potential from Agriculture</a:t>
            </a:r>
            <a:endParaRPr lang="en-US" sz="2800" smtClean="0"/>
          </a:p>
        </p:txBody>
      </p:sp>
      <p:graphicFrame>
        <p:nvGraphicFramePr>
          <p:cNvPr id="3" name="Chart 2"/>
          <p:cNvGraphicFramePr/>
          <p:nvPr/>
        </p:nvGraphicFramePr>
        <p:xfrm>
          <a:off x="609600" y="1295400"/>
          <a:ext cx="7848600" cy="4711700"/>
        </p:xfrm>
        <a:graphic>
          <a:graphicData uri="http://schemas.openxmlformats.org/drawingml/2006/chart">
            <c:chart xmlns:c="http://schemas.openxmlformats.org/drawingml/2006/chart" xmlns:r="http://schemas.openxmlformats.org/officeDocument/2006/relationships" r:id="rId2"/>
          </a:graphicData>
        </a:graphic>
      </p:graphicFrame>
      <p:sp>
        <p:nvSpPr>
          <p:cNvPr id="28676" name="Rectangle 1"/>
          <p:cNvSpPr>
            <a:spLocks noChangeArrowheads="1"/>
          </p:cNvSpPr>
          <p:nvPr/>
        </p:nvSpPr>
        <p:spPr bwMode="auto">
          <a:xfrm>
            <a:off x="1524000" y="5876925"/>
            <a:ext cx="6934200" cy="2000250"/>
          </a:xfrm>
          <a:prstGeom prst="rect">
            <a:avLst/>
          </a:prstGeom>
          <a:noFill/>
          <a:ln w="9525">
            <a:noFill/>
            <a:miter lim="800000"/>
            <a:headEnd/>
            <a:tailEnd/>
          </a:ln>
        </p:spPr>
        <p:txBody>
          <a:bodyPr anchor="ctr">
            <a:spAutoFit/>
          </a:bodyPr>
          <a:lstStyle/>
          <a:p>
            <a:endParaRPr lang="en-US" sz="1200">
              <a:latin typeface="Times New Roman" pitchFamily="18" charset="0"/>
              <a:ea typeface="Calibri" pitchFamily="34" charset="0"/>
              <a:cs typeface="Times New Roman" pitchFamily="18" charset="0"/>
            </a:endParaRPr>
          </a:p>
          <a:p>
            <a:r>
              <a:rPr lang="en-US" sz="1200">
                <a:latin typeface="Times New Roman" pitchFamily="18" charset="0"/>
                <a:ea typeface="Calibri" pitchFamily="34" charset="0"/>
                <a:cs typeface="Times New Roman" pitchFamily="18" charset="0"/>
              </a:rPr>
              <a:t>Source:  Adapted from Metz et al. 2007a  and  Smith et al. 2008, available at </a:t>
            </a:r>
          </a:p>
          <a:p>
            <a:r>
              <a:rPr lang="en-US" sz="1200">
                <a:latin typeface="Palatino Linotype" pitchFamily="18" charset="0"/>
                <a:ea typeface="Calibri" pitchFamily="34" charset="0"/>
                <a:hlinkClick r:id="rId3"/>
              </a:rPr>
              <a:t>http://www.ipcc.ch/graphics/ar4-wg3/jpg/fig-8-4.jpg</a:t>
            </a:r>
            <a:r>
              <a:rPr lang="en-US" sz="1200">
                <a:latin typeface="Palatino Linotype" pitchFamily="18" charset="0"/>
                <a:ea typeface="Calibri" pitchFamily="34" charset="0"/>
              </a:rPr>
              <a:t> </a:t>
            </a:r>
            <a:endParaRPr lang="en-US" sz="1200"/>
          </a:p>
          <a:p>
            <a:r>
              <a:rPr lang="en-US" sz="1600">
                <a:latin typeface="Times New Roman" pitchFamily="18" charset="0"/>
                <a:cs typeface="Calibri" pitchFamily="34" charset="0"/>
              </a:rPr>
              <a:t> </a:t>
            </a:r>
            <a:endParaRPr lang="en-US" sz="2000"/>
          </a:p>
          <a:p>
            <a:pPr eaLnBrk="0" hangingPunct="0"/>
            <a:r>
              <a:rPr lang="en-US" sz="3600"/>
              <a:t/>
            </a:r>
            <a:br>
              <a:rPr lang="en-US" sz="3600"/>
            </a:br>
            <a:endParaRPr lang="en-US" sz="36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4962" name="Picture 2"/>
          <p:cNvPicPr>
            <a:picLocks noChangeAspect="1" noChangeArrowheads="1"/>
          </p:cNvPicPr>
          <p:nvPr/>
        </p:nvPicPr>
        <p:blipFill>
          <a:blip r:embed="rId3" cstate="print"/>
          <a:srcRect/>
          <a:stretch>
            <a:fillRect/>
          </a:stretch>
        </p:blipFill>
        <p:spPr bwMode="auto">
          <a:xfrm>
            <a:off x="0" y="1066800"/>
            <a:ext cx="9174417"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7010" name="Picture 2"/>
          <p:cNvPicPr>
            <a:picLocks noChangeAspect="1" noChangeArrowheads="1"/>
          </p:cNvPicPr>
          <p:nvPr/>
        </p:nvPicPr>
        <p:blipFill>
          <a:blip r:embed="rId3" cstate="print"/>
          <a:srcRect/>
          <a:stretch>
            <a:fillRect/>
          </a:stretch>
        </p:blipFill>
        <p:spPr bwMode="auto">
          <a:xfrm>
            <a:off x="0" y="609600"/>
            <a:ext cx="8793962"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Assessing Global Policy Reforms Since 2007</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buFontTx/>
              <a:buChar char="•"/>
            </a:pPr>
            <a:r>
              <a:rPr lang="en-US" sz="2800" dirty="0" smtClean="0"/>
              <a:t>Research question: What has truly changed in policy and practice since 2007 price spikes?</a:t>
            </a:r>
            <a:endParaRPr lang="en-US" sz="2800" dirty="0"/>
          </a:p>
          <a:p>
            <a:pPr marL="609600" indent="-609600">
              <a:buFontTx/>
              <a:buChar char="•"/>
            </a:pPr>
            <a:r>
              <a:rPr lang="en-US" sz="2800" dirty="0" smtClean="0"/>
              <a:t>Assessed progress in five institutions:</a:t>
            </a:r>
            <a:endParaRPr lang="en-US" sz="2800" dirty="0"/>
          </a:p>
          <a:p>
            <a:pPr marL="990600" lvl="1" indent="-533400">
              <a:buFontTx/>
              <a:buChar char="•"/>
            </a:pPr>
            <a:r>
              <a:rPr lang="en-US" sz="2400" dirty="0" smtClean="0"/>
              <a:t>International Donors</a:t>
            </a:r>
            <a:endParaRPr lang="en-US" sz="2400" dirty="0"/>
          </a:p>
          <a:p>
            <a:pPr marL="990600" lvl="1" indent="-533400">
              <a:buFontTx/>
              <a:buChar char="•"/>
            </a:pPr>
            <a:r>
              <a:rPr lang="en-US" sz="2400" dirty="0" smtClean="0"/>
              <a:t>World Bank and Multilateral Development Banks</a:t>
            </a:r>
          </a:p>
          <a:p>
            <a:pPr marL="990600" lvl="1" indent="-533400">
              <a:buFontTx/>
              <a:buChar char="•"/>
            </a:pPr>
            <a:r>
              <a:rPr lang="en-US" sz="2400" dirty="0" smtClean="0"/>
              <a:t>United Nations (FAO, Committee on Food Security)</a:t>
            </a:r>
          </a:p>
          <a:p>
            <a:pPr marL="990600" lvl="1" indent="-533400">
              <a:buFontTx/>
              <a:buChar char="•"/>
            </a:pPr>
            <a:r>
              <a:rPr lang="en-US" sz="2400" dirty="0" smtClean="0"/>
              <a:t>G-20 Countries</a:t>
            </a:r>
          </a:p>
          <a:p>
            <a:pPr marL="990600" lvl="1" indent="-533400">
              <a:buFontTx/>
              <a:buChar char="•"/>
            </a:pPr>
            <a:r>
              <a:rPr lang="en-US" sz="2400" dirty="0" smtClean="0"/>
              <a:t>UN Special </a:t>
            </a:r>
            <a:r>
              <a:rPr lang="en-US" sz="2400" dirty="0" err="1" smtClean="0"/>
              <a:t>Rapporteur</a:t>
            </a:r>
            <a:r>
              <a:rPr lang="en-US" sz="2400" dirty="0" smtClean="0"/>
              <a:t> on the Right to Food</a:t>
            </a:r>
          </a:p>
          <a:p>
            <a:pPr marL="590550" indent="-533400">
              <a:buFontTx/>
              <a:buChar char="•"/>
            </a:pPr>
            <a:r>
              <a:rPr lang="en-US" sz="2800" dirty="0" smtClean="0"/>
              <a:t>Main conclusions:</a:t>
            </a:r>
          </a:p>
          <a:p>
            <a:pPr marL="990600" lvl="1" indent="-533400">
              <a:buFontTx/>
              <a:buChar char="•"/>
            </a:pPr>
            <a:r>
              <a:rPr lang="en-US" sz="2400" dirty="0" smtClean="0"/>
              <a:t>Progress </a:t>
            </a:r>
            <a:r>
              <a:rPr lang="en-US" sz="2400" dirty="0" smtClean="0"/>
              <a:t>in funding, </a:t>
            </a:r>
            <a:r>
              <a:rPr lang="en-US" sz="2400" dirty="0" smtClean="0"/>
              <a:t>some policy priorities</a:t>
            </a:r>
            <a:r>
              <a:rPr lang="en-US" sz="2400" dirty="0" smtClean="0"/>
              <a:t>, but…</a:t>
            </a:r>
          </a:p>
          <a:p>
            <a:pPr marL="990600" lvl="1" indent="-533400">
              <a:buFontTx/>
              <a:buChar char="•"/>
            </a:pPr>
            <a:r>
              <a:rPr lang="en-US" sz="2400" dirty="0" smtClean="0"/>
              <a:t>Key reforms still urgently needed</a:t>
            </a:r>
          </a:p>
          <a:p>
            <a:pPr marL="990600" lvl="1" indent="-533400">
              <a:buFontTx/>
              <a:buChar char="•"/>
            </a:pPr>
            <a:r>
              <a:rPr lang="en-US" sz="2400" dirty="0" smtClean="0"/>
              <a:t>Underlying causes of food crisis not yet addressed</a:t>
            </a:r>
            <a:endParaRPr lang="en-US" sz="24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19842" name="Picture 2"/>
          <p:cNvPicPr>
            <a:picLocks noChangeAspect="1" noChangeArrowheads="1"/>
          </p:cNvPicPr>
          <p:nvPr/>
        </p:nvPicPr>
        <p:blipFill>
          <a:blip r:embed="rId3" cstate="print"/>
          <a:srcRect/>
          <a:stretch>
            <a:fillRect/>
          </a:stretch>
        </p:blipFill>
        <p:spPr bwMode="auto">
          <a:xfrm>
            <a:off x="0" y="304800"/>
            <a:ext cx="8991600" cy="60558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32130" name="Picture 2"/>
          <p:cNvPicPr>
            <a:picLocks noChangeAspect="1" noChangeArrowheads="1"/>
          </p:cNvPicPr>
          <p:nvPr/>
        </p:nvPicPr>
        <p:blipFill>
          <a:blip r:embed="rId3" cstate="print"/>
          <a:srcRect/>
          <a:stretch>
            <a:fillRect/>
          </a:stretch>
        </p:blipFill>
        <p:spPr bwMode="auto">
          <a:xfrm>
            <a:off x="304800" y="133350"/>
            <a:ext cx="8382000" cy="64656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09600" y="228600"/>
            <a:ext cx="8001000" cy="762000"/>
          </a:xfrm>
        </p:spPr>
        <p:txBody>
          <a:bodyPr/>
          <a:lstStyle/>
          <a:p>
            <a:r>
              <a:rPr lang="en-US" sz="3600" b="1" dirty="0" smtClean="0"/>
              <a:t>Challenged </a:t>
            </a:r>
            <a:r>
              <a:rPr lang="en-US" sz="3600" b="1" dirty="0" smtClean="0"/>
              <a:t>Neoliberal </a:t>
            </a:r>
            <a:r>
              <a:rPr lang="en-US" sz="3600" b="1" dirty="0" smtClean="0"/>
              <a:t>Assumptions</a:t>
            </a:r>
            <a:endParaRPr lang="en-US" sz="3600" b="1" dirty="0"/>
          </a:p>
        </p:txBody>
      </p:sp>
      <p:sp>
        <p:nvSpPr>
          <p:cNvPr id="321539" name="Rectangle 3"/>
          <p:cNvSpPr>
            <a:spLocks noGrp="1" noChangeArrowheads="1"/>
          </p:cNvSpPr>
          <p:nvPr>
            <p:ph type="body" idx="1"/>
          </p:nvPr>
        </p:nvSpPr>
        <p:spPr>
          <a:xfrm>
            <a:off x="838200" y="1295400"/>
            <a:ext cx="7772400" cy="5257800"/>
          </a:xfrm>
        </p:spPr>
        <p:txBody>
          <a:bodyPr/>
          <a:lstStyle/>
          <a:p>
            <a:pPr>
              <a:buFontTx/>
              <a:buChar char="•"/>
            </a:pPr>
            <a:r>
              <a:rPr lang="en-US" sz="2800" dirty="0" smtClean="0"/>
              <a:t>Even </a:t>
            </a:r>
            <a:r>
              <a:rPr lang="en-US" sz="2800" dirty="0" smtClean="0"/>
              <a:t>with growing global population, we have the land and technology to feed everyone.</a:t>
            </a:r>
          </a:p>
          <a:p>
            <a:pPr>
              <a:buFontTx/>
              <a:buChar char="•"/>
            </a:pPr>
            <a:r>
              <a:rPr lang="en-US" sz="2800" dirty="0" smtClean="0"/>
              <a:t>The market will allocate resources most efficiently.</a:t>
            </a:r>
          </a:p>
          <a:p>
            <a:pPr>
              <a:buFontTx/>
              <a:buChar char="•"/>
            </a:pPr>
            <a:r>
              <a:rPr lang="en-US" sz="2800" dirty="0" smtClean="0"/>
              <a:t>State involvement will only distort those market efficiencies.</a:t>
            </a:r>
          </a:p>
          <a:p>
            <a:pPr>
              <a:buFontTx/>
              <a:buChar char="•"/>
            </a:pPr>
            <a:r>
              <a:rPr lang="en-US" sz="2800" dirty="0" smtClean="0"/>
              <a:t>Small-scale farmers are outmoded, unimportant, an anachronism</a:t>
            </a:r>
            <a:r>
              <a:rPr lang="en-US" sz="2800" dirty="0" smtClean="0"/>
              <a:t>. </a:t>
            </a:r>
            <a:endParaRPr lang="en-US" sz="2800" dirty="0" smtClean="0"/>
          </a:p>
          <a:p>
            <a:pPr>
              <a:buFontTx/>
              <a:buChar char="•"/>
            </a:pPr>
            <a:r>
              <a:rPr lang="en-US" sz="2800" dirty="0" smtClean="0"/>
              <a:t>No </a:t>
            </a:r>
            <a:r>
              <a:rPr lang="en-US" sz="2800" dirty="0" smtClean="0"/>
              <a:t>need </a:t>
            </a:r>
            <a:r>
              <a:rPr lang="en-US" sz="2800" dirty="0" smtClean="0"/>
              <a:t>for a country to grow its </a:t>
            </a:r>
            <a:r>
              <a:rPr lang="en-US" sz="2800" dirty="0" smtClean="0"/>
              <a:t>own </a:t>
            </a:r>
            <a:r>
              <a:rPr lang="en-US" sz="2800" dirty="0" smtClean="0"/>
              <a:t>food – you can </a:t>
            </a:r>
            <a:r>
              <a:rPr lang="en-US" sz="2800" dirty="0" smtClean="0"/>
              <a:t>just trade for it.</a:t>
            </a:r>
          </a:p>
          <a:p>
            <a:pPr>
              <a:buFontTx/>
              <a:buChar char="•"/>
            </a:pPr>
            <a:endParaRPr lang="en-US" sz="2800" dirty="0" smtClean="0"/>
          </a:p>
          <a:p>
            <a:pPr>
              <a:buFontTx/>
              <a:buChar char="•"/>
            </a:pPr>
            <a:endParaRPr lang="en-US" sz="2800" dirty="0"/>
          </a:p>
          <a:p>
            <a:pPr>
              <a:buFontTx/>
              <a:buChar char="•"/>
            </a:pPr>
            <a:endParaRPr lang="en-US" sz="2400" dirty="0"/>
          </a:p>
          <a:p>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LDC’s Soaring Food Import Bills</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17794" name="Picture 2"/>
          <p:cNvPicPr>
            <a:picLocks noChangeAspect="1" noChangeArrowheads="1"/>
          </p:cNvPicPr>
          <p:nvPr/>
        </p:nvPicPr>
        <p:blipFill>
          <a:blip r:embed="rId3" cstate="print"/>
          <a:srcRect/>
          <a:stretch>
            <a:fillRect/>
          </a:stretch>
        </p:blipFill>
        <p:spPr bwMode="auto">
          <a:xfrm>
            <a:off x="228600" y="914400"/>
            <a:ext cx="8686800" cy="5630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228600" y="152400"/>
            <a:ext cx="8686800" cy="457200"/>
          </a:xfrm>
        </p:spPr>
        <p:txBody>
          <a:bodyPr/>
          <a:lstStyle/>
          <a:p>
            <a:r>
              <a:rPr lang="en-US" sz="2800" b="1" dirty="0" smtClean="0"/>
              <a:t>Declining Growth in Agricultural R&amp;D, 1976-2000</a:t>
            </a:r>
            <a:endParaRPr lang="en-US" sz="28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33154" name="Picture 2"/>
          <p:cNvPicPr>
            <a:picLocks noChangeAspect="1" noChangeArrowheads="1"/>
          </p:cNvPicPr>
          <p:nvPr/>
        </p:nvPicPr>
        <p:blipFill>
          <a:blip r:embed="rId3" cstate="print"/>
          <a:srcRect/>
          <a:stretch>
            <a:fillRect/>
          </a:stretch>
        </p:blipFill>
        <p:spPr bwMode="auto">
          <a:xfrm>
            <a:off x="-1" y="762000"/>
            <a:ext cx="8968059"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2914" name="Picture 2"/>
          <p:cNvPicPr>
            <a:picLocks noChangeAspect="1" noChangeArrowheads="1"/>
          </p:cNvPicPr>
          <p:nvPr/>
        </p:nvPicPr>
        <p:blipFill>
          <a:blip r:embed="rId3" cstate="print"/>
          <a:srcRect/>
          <a:stretch>
            <a:fillRect/>
          </a:stretch>
        </p:blipFill>
        <p:spPr bwMode="auto">
          <a:xfrm>
            <a:off x="990600" y="152400"/>
            <a:ext cx="6705600" cy="6482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8372</TotalTime>
  <Words>969</Words>
  <Application>Microsoft Office PowerPoint</Application>
  <PresentationFormat>On-screen Show (4:3)</PresentationFormat>
  <Paragraphs>182</Paragraphs>
  <Slides>28</Slides>
  <Notes>26</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28</vt:i4>
      </vt:variant>
    </vt:vector>
  </HeadingPairs>
  <TitlesOfParts>
    <vt:vector size="30" baseType="lpstr">
      <vt:lpstr>Default Design</vt:lpstr>
      <vt:lpstr>\\titan\ase-gdae$\Research\_Tim\Food Crisis\MappingGovernance\Outreach\ResolvingFoodCrisisCoverJan2012.pdf</vt:lpstr>
      <vt:lpstr>Resolving the Food Crisis: Assessing Global Policy Reforms Since 2007</vt:lpstr>
      <vt:lpstr>Slide 2</vt:lpstr>
      <vt:lpstr>Assessing Global Policy Reforms Since 2007</vt:lpstr>
      <vt:lpstr>Slide 4</vt:lpstr>
      <vt:lpstr>Slide 5</vt:lpstr>
      <vt:lpstr>Challenged Neoliberal Assumptions</vt:lpstr>
      <vt:lpstr>LDC’s Soaring Food Import Bills</vt:lpstr>
      <vt:lpstr>Declining Growth in Agricultural R&amp;D, 1976-2000</vt:lpstr>
      <vt:lpstr>Slide 9</vt:lpstr>
      <vt:lpstr>Slide 10</vt:lpstr>
      <vt:lpstr>Progress, but inadequate to crisis</vt:lpstr>
      <vt:lpstr>Slide 12</vt:lpstr>
      <vt:lpstr>.</vt:lpstr>
      <vt:lpstr>Financial Speculation Fuels Market Distortions</vt:lpstr>
      <vt:lpstr>Three Priorities for Urgent Action</vt:lpstr>
      <vt:lpstr>Three Priorities for Urgent Action</vt:lpstr>
      <vt:lpstr>New England Complex Systems Institute</vt:lpstr>
      <vt:lpstr>Three Priorities for Urgent Action</vt:lpstr>
      <vt:lpstr>Policy Space for Developing Countries</vt:lpstr>
      <vt:lpstr>UN Special Rapporteur on the Right to Food</vt:lpstr>
      <vt:lpstr>Thank you.</vt:lpstr>
      <vt:lpstr>Weaknesses in Global Response to Crisis</vt:lpstr>
      <vt:lpstr>Drivers of Price Increases, Volatility</vt:lpstr>
      <vt:lpstr>World Bank: Land Acquisitions</vt:lpstr>
      <vt:lpstr>Figure 1.  Forestry and Agriculture as a Percent of Total Greenhouse Gas Emissions </vt:lpstr>
      <vt:lpstr>Figure 19.  Global GHG Mitigation Potential from Agriculture</vt:lpstr>
      <vt:lpstr>Slide 27</vt:lpstr>
      <vt:lpstr>Slide 28</vt:lpstr>
    </vt:vector>
  </TitlesOfParts>
  <Company>Tufts University GDAE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Changes in US-Mexico Corn Trade Under NAFTA</dc:title>
  <dc:creator>Frank Ackerman</dc:creator>
  <cp:lastModifiedBy>gdaerandp</cp:lastModifiedBy>
  <cp:revision>296</cp:revision>
  <dcterms:created xsi:type="dcterms:W3CDTF">2001-12-24T18:15:44Z</dcterms:created>
  <dcterms:modified xsi:type="dcterms:W3CDTF">2012-01-28T09:57:33Z</dcterms:modified>
</cp:coreProperties>
</file>