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71" r:id="rId6"/>
    <p:sldId id="262" r:id="rId7"/>
    <p:sldId id="273" r:id="rId8"/>
    <p:sldId id="272" r:id="rId9"/>
    <p:sldId id="263" r:id="rId10"/>
    <p:sldId id="264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1FC69-7A57-A94E-AA60-A2E74A72E37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06215-ABA9-6642-AA4E-C3815DA30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0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x-apple-data-detectors://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Regional Dimensions of the Global </a:t>
            </a:r>
            <a:r>
              <a:rPr lang="en-US" dirty="0" err="1" smtClean="0"/>
              <a:t>Recovery:US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b="1" dirty="0" smtClean="0"/>
              <a:t>JAN KREGEL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Workshop </a:t>
            </a:r>
            <a:r>
              <a:rPr lang="en-US" dirty="0"/>
              <a:t>on</a:t>
            </a:r>
          </a:p>
          <a:p>
            <a:r>
              <a:rPr lang="en-US" b="1" dirty="0"/>
              <a:t>Diverse Regional Responses to the Global Crisis: Implications for Finance and the Real Economy</a:t>
            </a:r>
            <a:endParaRPr lang="en-US" dirty="0"/>
          </a:p>
          <a:p>
            <a:r>
              <a:rPr lang="en-US" dirty="0" err="1"/>
              <a:t>Organised</a:t>
            </a:r>
            <a:r>
              <a:rPr lang="en-US" dirty="0"/>
              <a:t> by International Development Economics Associates (IDEAs)</a:t>
            </a:r>
          </a:p>
          <a:p>
            <a:r>
              <a:rPr lang="en-US" u="sng" dirty="0">
                <a:hlinkClick r:id="rId2"/>
              </a:rPr>
              <a:t>24-26 January, 2015, Muttukadu, Chennai, India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838"/>
            <a:ext cx="3261359" cy="1076126"/>
          </a:xfrm>
          <a:prstGeom prst="rect">
            <a:avLst/>
          </a:prstGeom>
        </p:spPr>
      </p:pic>
      <p:pic>
        <p:nvPicPr>
          <p:cNvPr id="5" name="Picture 2" descr="New_Levy_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0" y="85547"/>
            <a:ext cx="1390650" cy="98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15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3" y="137533"/>
            <a:ext cx="10058400" cy="68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3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687" y="-5712882"/>
            <a:ext cx="4928091" cy="124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513" y="999893"/>
            <a:ext cx="4928091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/>
          <p:nvPr/>
        </p:nvSpPr>
        <p:spPr>
          <a:xfrm>
            <a:off x="166053" y="965463"/>
            <a:ext cx="12025947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  <a:p>
            <a:r>
              <a:rPr lang="en-US" sz="3600" dirty="0"/>
              <a:t>GDP = C + I + G + (X-M)</a:t>
            </a:r>
          </a:p>
          <a:p>
            <a:endParaRPr lang="en-US" dirty="0"/>
          </a:p>
          <a:p>
            <a:r>
              <a:rPr lang="en-US" dirty="0"/>
              <a:t>In the </a:t>
            </a:r>
            <a:r>
              <a:rPr lang="en-US" dirty="0" smtClean="0"/>
              <a:t>December GDP report </a:t>
            </a:r>
            <a:r>
              <a:rPr lang="en-US" dirty="0"/>
              <a:t>the values for that equation (total dollars, percentage of the total GDP, and contribution to the final percentage growth number) </a:t>
            </a:r>
            <a:r>
              <a:rPr lang="en-US" dirty="0" smtClean="0"/>
              <a:t>were </a:t>
            </a:r>
            <a:r>
              <a:rPr lang="en-US" dirty="0"/>
              <a:t>as follows : </a:t>
            </a:r>
          </a:p>
          <a:p>
            <a:endParaRPr lang="en-US" dirty="0"/>
          </a:p>
          <a:p>
            <a:endParaRPr lang="en-US" dirty="0"/>
          </a:p>
          <a:p>
            <a:pPr lvl="6"/>
            <a:r>
              <a:rPr lang="en-US" sz="2800" dirty="0" smtClean="0"/>
              <a:t>   GDP   </a:t>
            </a:r>
            <a:r>
              <a:rPr lang="en-US" sz="2800" dirty="0"/>
              <a:t>	</a:t>
            </a:r>
            <a:r>
              <a:rPr lang="en-US" sz="2800" dirty="0" smtClean="0"/>
              <a:t>=</a:t>
            </a:r>
            <a:r>
              <a:rPr lang="en-US" sz="2800" dirty="0"/>
              <a:t>	C	+	I	+	G	</a:t>
            </a:r>
            <a:r>
              <a:rPr lang="en-US" sz="2800" dirty="0" smtClean="0"/>
              <a:t>+         (X-M)</a:t>
            </a:r>
          </a:p>
          <a:p>
            <a:r>
              <a:rPr lang="en-US" sz="2800" dirty="0" smtClean="0"/>
              <a:t>Annual </a:t>
            </a:r>
            <a:r>
              <a:rPr lang="en-US" sz="2800" dirty="0"/>
              <a:t>$ (</a:t>
            </a:r>
            <a:r>
              <a:rPr lang="en-US" sz="2800" dirty="0" smtClean="0"/>
              <a:t>trillion      $17.6</a:t>
            </a:r>
            <a:r>
              <a:rPr lang="en-US" sz="2800" dirty="0"/>
              <a:t>	=	$12.0	+	$2.9	+	$3.2	</a:t>
            </a:r>
            <a:r>
              <a:rPr lang="en-US" sz="2800" dirty="0" smtClean="0"/>
              <a:t>+.         $-</a:t>
            </a:r>
            <a:r>
              <a:rPr lang="en-US" sz="2800" dirty="0"/>
              <a:t>0.5</a:t>
            </a:r>
          </a:p>
          <a:p>
            <a:r>
              <a:rPr lang="en-US" sz="2800" dirty="0"/>
              <a:t>% of </a:t>
            </a:r>
            <a:r>
              <a:rPr lang="en-US" sz="2800" dirty="0" smtClean="0"/>
              <a:t>GDP                   100.0</a:t>
            </a:r>
            <a:r>
              <a:rPr lang="en-US" sz="2800" dirty="0"/>
              <a:t>%	</a:t>
            </a:r>
            <a:r>
              <a:rPr lang="en-US" sz="2800" dirty="0" smtClean="0"/>
              <a:t>=.         68.2%+</a:t>
            </a:r>
            <a:r>
              <a:rPr lang="en-US" sz="2800" dirty="0"/>
              <a:t>	</a:t>
            </a:r>
            <a:r>
              <a:rPr lang="en-US" sz="2800" dirty="0" smtClean="0"/>
              <a:t>16.5</a:t>
            </a:r>
            <a:r>
              <a:rPr lang="en-US" sz="2800" dirty="0"/>
              <a:t>%	+	18.2%	</a:t>
            </a:r>
            <a:r>
              <a:rPr lang="en-US" sz="2800" dirty="0" smtClean="0"/>
              <a:t>+        -2.9</a:t>
            </a:r>
            <a:r>
              <a:rPr lang="en-US" sz="2800" dirty="0"/>
              <a:t>%</a:t>
            </a:r>
          </a:p>
          <a:p>
            <a:r>
              <a:rPr lang="en-US" sz="2800" dirty="0"/>
              <a:t>Contribution to </a:t>
            </a:r>
            <a:endParaRPr lang="en-US" sz="2800" dirty="0" smtClean="0"/>
          </a:p>
          <a:p>
            <a:r>
              <a:rPr lang="en-US" sz="2800" dirty="0" smtClean="0"/>
              <a:t>GDP </a:t>
            </a:r>
            <a:r>
              <a:rPr lang="en-US" sz="2800" dirty="0"/>
              <a:t>Growth </a:t>
            </a:r>
            <a:r>
              <a:rPr lang="en-US" sz="2800" dirty="0" smtClean="0"/>
              <a:t>%.       4.96</a:t>
            </a:r>
            <a:r>
              <a:rPr lang="en-US" sz="2800" dirty="0"/>
              <a:t>%	=	2.21%	+	1.18%	</a:t>
            </a:r>
            <a:r>
              <a:rPr lang="en-US" sz="2800" dirty="0" smtClean="0"/>
              <a:t>+      0.80</a:t>
            </a:r>
            <a:r>
              <a:rPr lang="en-US" sz="2800" dirty="0"/>
              <a:t>%	</a:t>
            </a:r>
            <a:r>
              <a:rPr lang="en-US" sz="2800" dirty="0" smtClean="0"/>
              <a:t>+.       0.77</a:t>
            </a:r>
            <a:r>
              <a:rPr lang="en-US" sz="2800" dirty="0"/>
              <a:t>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57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/>
          <p:nvPr/>
        </p:nvSpPr>
        <p:spPr>
          <a:xfrm>
            <a:off x="0" y="836527"/>
            <a:ext cx="145539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Quarterly Changes in % Contributions to GDP</a:t>
            </a:r>
          </a:p>
          <a:p>
            <a:endParaRPr lang="en-US" sz="2800" dirty="0"/>
          </a:p>
          <a:p>
            <a:r>
              <a:rPr lang="en-US" sz="2800" dirty="0"/>
              <a:t>                                 3Q-2014.  2Q-2014	</a:t>
            </a:r>
            <a:r>
              <a:rPr lang="en-US" sz="2800" dirty="0" smtClean="0"/>
              <a:t>1Q-2014 4Q-2013</a:t>
            </a:r>
            <a:r>
              <a:rPr lang="en-US" sz="2800" dirty="0"/>
              <a:t>	</a:t>
            </a:r>
            <a:r>
              <a:rPr lang="en-US" sz="2800" dirty="0" smtClean="0"/>
              <a:t>3Q-2013 2Q-2013</a:t>
            </a:r>
            <a:r>
              <a:rPr lang="en-US" sz="2800" dirty="0"/>
              <a:t>	1Q-2013	</a:t>
            </a:r>
          </a:p>
          <a:p>
            <a:r>
              <a:rPr lang="en-US" sz="2800" dirty="0"/>
              <a:t>Total GDP Growth	4.96%.      4.59%     -</a:t>
            </a:r>
            <a:r>
              <a:rPr lang="en-US" sz="2800" dirty="0" smtClean="0"/>
              <a:t>2.11%.  3.50</a:t>
            </a:r>
            <a:r>
              <a:rPr lang="en-US" sz="2800" dirty="0"/>
              <a:t>%.  	4.51%     1.77%	2.75%	</a:t>
            </a:r>
          </a:p>
          <a:p>
            <a:r>
              <a:rPr lang="en-US" sz="2800" dirty="0"/>
              <a:t>Consumer Goods	1.06%       1.33%	0.23%	 </a:t>
            </a:r>
            <a:r>
              <a:rPr lang="en-US" sz="2800" dirty="0" smtClean="0"/>
              <a:t>   0.83</a:t>
            </a:r>
            <a:r>
              <a:rPr lang="en-US" sz="2800" dirty="0"/>
              <a:t>%	0.80%      0.30%	1.35%	</a:t>
            </a:r>
          </a:p>
          <a:p>
            <a:r>
              <a:rPr lang="en-US" sz="2800" dirty="0"/>
              <a:t>Consumer Services	1.15%.       0.42%	0.60</a:t>
            </a:r>
            <a:r>
              <a:rPr lang="en-US" sz="2800" dirty="0" smtClean="0"/>
              <a:t>%     1.69</a:t>
            </a:r>
            <a:r>
              <a:rPr lang="en-US" sz="2800" dirty="0"/>
              <a:t>%	0.59%      0.93%	1.11%	</a:t>
            </a:r>
          </a:p>
          <a:p>
            <a:r>
              <a:rPr lang="en-US" sz="2800" dirty="0"/>
              <a:t>Fixed Investment	1.21%	 </a:t>
            </a:r>
            <a:r>
              <a:rPr lang="en-US" sz="2800" dirty="0" smtClean="0"/>
              <a:t>       </a:t>
            </a:r>
            <a:r>
              <a:rPr lang="en-US" sz="2800" dirty="0"/>
              <a:t>1.45%	0.03%.    </a:t>
            </a:r>
            <a:r>
              <a:rPr lang="en-US" sz="2800" dirty="0" smtClean="0"/>
              <a:t>0.95</a:t>
            </a:r>
            <a:r>
              <a:rPr lang="en-US" sz="2800" dirty="0"/>
              <a:t>%	1.01%       0.74%	0.42%	</a:t>
            </a:r>
          </a:p>
          <a:p>
            <a:r>
              <a:rPr lang="en-US" sz="2800" dirty="0"/>
              <a:t>Inventories.     	-0.03</a:t>
            </a:r>
            <a:r>
              <a:rPr lang="en-US" sz="2800" dirty="0" smtClean="0"/>
              <a:t>%.      </a:t>
            </a:r>
            <a:r>
              <a:rPr lang="en-US" sz="2800" dirty="0"/>
              <a:t>1.42%	-1.16%.  </a:t>
            </a:r>
            <a:r>
              <a:rPr lang="en-US" sz="2800" dirty="0" smtClean="0"/>
              <a:t>-</a:t>
            </a:r>
            <a:r>
              <a:rPr lang="en-US" sz="2800" dirty="0"/>
              <a:t>0.34%	1.49%        0.30%	0.70%	</a:t>
            </a:r>
          </a:p>
          <a:p>
            <a:r>
              <a:rPr lang="en-US" sz="2800" dirty="0"/>
              <a:t>Government.    	0.80%.       0.31%	-0.15</a:t>
            </a:r>
            <a:r>
              <a:rPr lang="en-US" sz="2800" dirty="0" smtClean="0"/>
              <a:t>%.   </a:t>
            </a:r>
            <a:r>
              <a:rPr lang="en-US" sz="2800" dirty="0"/>
              <a:t>-0.71%	0.04%        0.04%	-0.75%	</a:t>
            </a:r>
          </a:p>
          <a:p>
            <a:r>
              <a:rPr lang="en-US" sz="2800" dirty="0"/>
              <a:t>Exports	     </a:t>
            </a:r>
            <a:r>
              <a:rPr lang="en-US" sz="2800" dirty="0" smtClean="0"/>
              <a:t>       </a:t>
            </a:r>
            <a:r>
              <a:rPr lang="en-US" sz="2800" dirty="0"/>
              <a:t>0.61%.      1.43%	-</a:t>
            </a:r>
            <a:r>
              <a:rPr lang="en-US" sz="2800" dirty="0" smtClean="0"/>
              <a:t>1.30%.    </a:t>
            </a:r>
            <a:r>
              <a:rPr lang="en-US" sz="2800" dirty="0"/>
              <a:t>1.30%	0.67%       0.82%	-0.12%	</a:t>
            </a:r>
          </a:p>
          <a:p>
            <a:r>
              <a:rPr lang="en-US" sz="2800" dirty="0"/>
              <a:t>Imports	   </a:t>
            </a:r>
            <a:r>
              <a:rPr lang="en-US" sz="2800" dirty="0" smtClean="0"/>
              <a:t>         </a:t>
            </a:r>
            <a:r>
              <a:rPr lang="en-US" sz="2800" dirty="0"/>
              <a:t>0.16%.     -1.77%	-0.36%.    </a:t>
            </a:r>
            <a:r>
              <a:rPr lang="en-US" sz="2800" dirty="0" smtClean="0"/>
              <a:t>-</a:t>
            </a:r>
            <a:r>
              <a:rPr lang="en-US" sz="2800" dirty="0"/>
              <a:t>0.22%    	-0.09%.   </a:t>
            </a:r>
            <a:r>
              <a:rPr lang="en-US" sz="2800" dirty="0" smtClean="0"/>
              <a:t> -</a:t>
            </a:r>
            <a:r>
              <a:rPr lang="en-US" sz="2800" dirty="0"/>
              <a:t>1.36%    </a:t>
            </a:r>
            <a:r>
              <a:rPr lang="en-US" sz="2800" dirty="0" smtClean="0"/>
              <a:t>  </a:t>
            </a:r>
            <a:r>
              <a:rPr lang="en-US" sz="2800" dirty="0"/>
              <a:t>0.04%	</a:t>
            </a:r>
          </a:p>
          <a:p>
            <a:r>
              <a:rPr lang="en-US" sz="2800" dirty="0"/>
              <a:t>Real Final Sales	4.99%	  </a:t>
            </a:r>
            <a:r>
              <a:rPr lang="en-US" sz="2800" dirty="0" smtClean="0"/>
              <a:t>       3.17</a:t>
            </a:r>
            <a:r>
              <a:rPr lang="en-US" sz="2800" dirty="0"/>
              <a:t>%	-0.95%.    </a:t>
            </a:r>
            <a:r>
              <a:rPr lang="en-US" sz="2800" dirty="0" smtClean="0"/>
              <a:t> </a:t>
            </a:r>
            <a:r>
              <a:rPr lang="en-US" sz="2800" dirty="0"/>
              <a:t>3.84%	  3.02%      1.47%	 2.05%	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80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07" y="0"/>
            <a:ext cx="10918510" cy="68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9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-285345"/>
            <a:ext cx="10058400" cy="72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84" y="20875"/>
            <a:ext cx="9397654" cy="682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9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51" y="-185778"/>
            <a:ext cx="10340054" cy="75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5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6" y="332660"/>
            <a:ext cx="11360350" cy="62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46" y="133064"/>
            <a:ext cx="10495433" cy="68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6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HDOfficeLightV0</Template>
  <TotalTime>130</TotalTime>
  <Words>65</Words>
  <Application>Microsoft Macintosh PowerPoint</Application>
  <PresentationFormat>Custom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Regional Dimensions of the Global Recovery:US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A Kregel</dc:creator>
  <cp:lastModifiedBy>SONY</cp:lastModifiedBy>
  <cp:revision>73</cp:revision>
  <dcterms:created xsi:type="dcterms:W3CDTF">2015-01-22T04:09:52Z</dcterms:created>
  <dcterms:modified xsi:type="dcterms:W3CDTF">2015-01-25T03:30:06Z</dcterms:modified>
</cp:coreProperties>
</file>