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3" r:id="rId4"/>
    <p:sldId id="282" r:id="rId5"/>
    <p:sldId id="287" r:id="rId6"/>
    <p:sldId id="286" r:id="rId7"/>
    <p:sldId id="258" r:id="rId8"/>
    <p:sldId id="260" r:id="rId9"/>
    <p:sldId id="266" r:id="rId10"/>
    <p:sldId id="278" r:id="rId11"/>
    <p:sldId id="285" r:id="rId12"/>
    <p:sldId id="288" r:id="rId13"/>
    <p:sldId id="289" r:id="rId14"/>
    <p:sldId id="263" r:id="rId15"/>
    <p:sldId id="269" r:id="rId16"/>
    <p:sldId id="265" r:id="rId17"/>
    <p:sldId id="273" r:id="rId18"/>
    <p:sldId id="275" r:id="rId19"/>
    <p:sldId id="293" r:id="rId20"/>
    <p:sldId id="279" r:id="rId21"/>
    <p:sldId id="277" r:id="rId22"/>
    <p:sldId id="280" r:id="rId23"/>
    <p:sldId id="292" r:id="rId24"/>
    <p:sldId id="291" r:id="rId25"/>
    <p:sldId id="290"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75" d="100"/>
          <a:sy n="75" d="100"/>
        </p:scale>
        <p:origin x="1002" y="54"/>
      </p:cViewPr>
      <p:guideLst/>
    </p:cSldViewPr>
  </p:slideViewPr>
  <p:notesTextViewPr>
    <p:cViewPr>
      <p:scale>
        <a:sx n="1" d="1"/>
        <a:sy n="1" d="1"/>
      </p:scale>
      <p:origin x="0" y="0"/>
    </p:cViewPr>
  </p:notesTextViewPr>
  <p:sorterViewPr>
    <p:cViewPr>
      <p:scale>
        <a:sx n="100" d="100"/>
        <a:sy n="100" d="100"/>
      </p:scale>
      <p:origin x="0" y="-4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3E04AC-BDBF-4E15-9A0B-8D8F502932E6}"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149500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E04AC-BDBF-4E15-9A0B-8D8F502932E6}"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27772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E04AC-BDBF-4E15-9A0B-8D8F502932E6}"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10854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E04AC-BDBF-4E15-9A0B-8D8F502932E6}"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197761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E04AC-BDBF-4E15-9A0B-8D8F502932E6}"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02583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3E04AC-BDBF-4E15-9A0B-8D8F502932E6}"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124269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3E04AC-BDBF-4E15-9A0B-8D8F502932E6}" type="datetimeFigureOut">
              <a:rPr lang="en-US" smtClean="0"/>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24811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3E04AC-BDBF-4E15-9A0B-8D8F502932E6}" type="datetimeFigureOut">
              <a:rPr lang="en-US" smtClean="0"/>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152819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E04AC-BDBF-4E15-9A0B-8D8F502932E6}" type="datetimeFigureOut">
              <a:rPr lang="en-US" smtClean="0"/>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9247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E04AC-BDBF-4E15-9A0B-8D8F502932E6}"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82080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E04AC-BDBF-4E15-9A0B-8D8F502932E6}"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B244-89A7-4787-9145-4FA253AA682D}" type="slidenum">
              <a:rPr lang="en-US" smtClean="0"/>
              <a:t>‹#›</a:t>
            </a:fld>
            <a:endParaRPr lang="en-US"/>
          </a:p>
        </p:txBody>
      </p:sp>
    </p:spTree>
    <p:extLst>
      <p:ext uri="{BB962C8B-B14F-4D97-AF65-F5344CB8AC3E}">
        <p14:creationId xmlns:p14="http://schemas.microsoft.com/office/powerpoint/2010/main" val="315327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04AC-BDBF-4E15-9A0B-8D8F502932E6}" type="datetimeFigureOut">
              <a:rPr lang="en-US" smtClean="0"/>
              <a:t>1/25/2015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B244-89A7-4787-9145-4FA253AA682D}" type="slidenum">
              <a:rPr lang="en-US" smtClean="0"/>
              <a:t>‹#›</a:t>
            </a:fld>
            <a:endParaRPr lang="en-US"/>
          </a:p>
        </p:txBody>
      </p:sp>
    </p:spTree>
    <p:extLst>
      <p:ext uri="{BB962C8B-B14F-4D97-AF65-F5344CB8AC3E}">
        <p14:creationId xmlns:p14="http://schemas.microsoft.com/office/powerpoint/2010/main" val="59249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parthapal@iimcal.ac.i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122363"/>
            <a:ext cx="8802624" cy="2387600"/>
          </a:xfrm>
        </p:spPr>
        <p:txBody>
          <a:bodyPr>
            <a:normAutofit/>
          </a:bodyPr>
          <a:lstStyle/>
          <a:p>
            <a:r>
              <a:rPr lang="en-US" sz="4400" dirty="0" smtClean="0"/>
              <a:t>Contract farming in India: </a:t>
            </a:r>
            <a:br>
              <a:rPr lang="en-US" sz="4400" dirty="0" smtClean="0"/>
            </a:br>
            <a:r>
              <a:rPr lang="en-US" sz="3200" dirty="0" smtClean="0"/>
              <a:t>A Case study of potato cultivation</a:t>
            </a:r>
            <a:endParaRPr lang="en-US" sz="3200" dirty="0"/>
          </a:p>
        </p:txBody>
      </p:sp>
      <p:sp>
        <p:nvSpPr>
          <p:cNvPr id="3" name="Subtitle 2"/>
          <p:cNvSpPr>
            <a:spLocks noGrp="1"/>
          </p:cNvSpPr>
          <p:nvPr>
            <p:ph type="subTitle" idx="1"/>
          </p:nvPr>
        </p:nvSpPr>
        <p:spPr>
          <a:xfrm>
            <a:off x="1192276" y="4492054"/>
            <a:ext cx="6858000" cy="1655762"/>
          </a:xfrm>
        </p:spPr>
        <p:txBody>
          <a:bodyPr/>
          <a:lstStyle/>
          <a:p>
            <a:r>
              <a:rPr lang="en-US" dirty="0" smtClean="0"/>
              <a:t>Parthapratim Pal</a:t>
            </a:r>
          </a:p>
          <a:p>
            <a:r>
              <a:rPr lang="en-US" dirty="0" smtClean="0"/>
              <a:t>Indian Institute of Management Calcutta</a:t>
            </a:r>
          </a:p>
        </p:txBody>
      </p:sp>
    </p:spTree>
    <p:extLst>
      <p:ext uri="{BB962C8B-B14F-4D97-AF65-F5344CB8AC3E}">
        <p14:creationId xmlns:p14="http://schemas.microsoft.com/office/powerpoint/2010/main" val="3696361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smtClean="0">
                <a:solidFill>
                  <a:schemeClr val="bg1"/>
                </a:solidFill>
              </a:rPr>
              <a:t>Some features of the contract farming…2</a:t>
            </a:r>
            <a:endParaRPr lang="en-US" dirty="0">
              <a:solidFill>
                <a:schemeClr val="bg1"/>
              </a:solidFill>
            </a:endParaRPr>
          </a:p>
        </p:txBody>
      </p:sp>
      <p:sp>
        <p:nvSpPr>
          <p:cNvPr id="3" name="Content Placeholder 2"/>
          <p:cNvSpPr>
            <a:spLocks noGrp="1"/>
          </p:cNvSpPr>
          <p:nvPr>
            <p:ph idx="1"/>
          </p:nvPr>
        </p:nvSpPr>
        <p:spPr>
          <a:xfrm>
            <a:off x="262890" y="1085088"/>
            <a:ext cx="8614410" cy="5379212"/>
          </a:xfrm>
        </p:spPr>
        <p:txBody>
          <a:bodyPr>
            <a:normAutofit fontScale="77500" lnSpcReduction="20000"/>
          </a:bodyPr>
          <a:lstStyle/>
          <a:p>
            <a:r>
              <a:rPr lang="en-US" dirty="0" smtClean="0"/>
              <a:t>Potatoes cultivated are not of the table variety. </a:t>
            </a:r>
            <a:r>
              <a:rPr lang="en-US" b="1" u="sng" dirty="0" smtClean="0">
                <a:solidFill>
                  <a:srgbClr val="FF0000"/>
                </a:solidFill>
              </a:rPr>
              <a:t>‘Atlanta’ </a:t>
            </a:r>
            <a:r>
              <a:rPr lang="en-US" dirty="0" smtClean="0"/>
              <a:t>is the most used variety of potato. This variety does not have a local market due to its different taste. </a:t>
            </a:r>
          </a:p>
          <a:p>
            <a:endParaRPr lang="en-US" dirty="0"/>
          </a:p>
          <a:p>
            <a:r>
              <a:rPr lang="en-US" dirty="0" smtClean="0"/>
              <a:t>Irrigation and plantation techniques are different in contract farming. They are aimed more towards achieving the right size and quality of the product.</a:t>
            </a:r>
          </a:p>
          <a:p>
            <a:endParaRPr lang="en-US" dirty="0"/>
          </a:p>
          <a:p>
            <a:r>
              <a:rPr lang="en-US" dirty="0" smtClean="0"/>
              <a:t>Extension services are provided by the contracting firm</a:t>
            </a:r>
          </a:p>
          <a:p>
            <a:endParaRPr lang="en-US" dirty="0"/>
          </a:p>
          <a:p>
            <a:r>
              <a:rPr lang="en-US" dirty="0" smtClean="0"/>
              <a:t>Inputs and extension services are provided through a local nodal farmer who also acts as an aggregator </a:t>
            </a:r>
          </a:p>
          <a:p>
            <a:endParaRPr lang="en-US" dirty="0"/>
          </a:p>
          <a:p>
            <a:r>
              <a:rPr lang="en-US" dirty="0" smtClean="0"/>
              <a:t>Farmers get a payment based on the net amount receivable to them at the end of the season</a:t>
            </a:r>
          </a:p>
          <a:p>
            <a:endParaRPr lang="en-US" dirty="0"/>
          </a:p>
          <a:p>
            <a:r>
              <a:rPr lang="en-US" dirty="0" err="1" smtClean="0"/>
              <a:t>Farmgate</a:t>
            </a:r>
            <a:r>
              <a:rPr lang="en-US" dirty="0" smtClean="0"/>
              <a:t> collection of output is done.</a:t>
            </a:r>
          </a:p>
          <a:p>
            <a:endParaRPr lang="en-US" dirty="0"/>
          </a:p>
        </p:txBody>
      </p:sp>
    </p:spTree>
    <p:extLst>
      <p:ext uri="{BB962C8B-B14F-4D97-AF65-F5344CB8AC3E}">
        <p14:creationId xmlns:p14="http://schemas.microsoft.com/office/powerpoint/2010/main" val="29980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061" y="419268"/>
            <a:ext cx="8090723" cy="5917538"/>
          </a:xfrm>
          <a:prstGeom prst="rect">
            <a:avLst/>
          </a:prstGeom>
        </p:spPr>
      </p:pic>
    </p:spTree>
    <p:extLst>
      <p:ext uri="{BB962C8B-B14F-4D97-AF65-F5344CB8AC3E}">
        <p14:creationId xmlns:p14="http://schemas.microsoft.com/office/powerpoint/2010/main" val="226112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079500"/>
            <a:ext cx="8432800" cy="5613400"/>
          </a:xfrm>
        </p:spPr>
        <p:txBody>
          <a:bodyPr>
            <a:normAutofit fontScale="92500" lnSpcReduction="20000"/>
          </a:bodyPr>
          <a:lstStyle/>
          <a:p>
            <a:r>
              <a:rPr lang="en-US" sz="2400" dirty="0" smtClean="0"/>
              <a:t>Due to differences in potato variety, plantation technique, </a:t>
            </a:r>
            <a:r>
              <a:rPr lang="en-US" sz="2400" dirty="0" err="1" smtClean="0"/>
              <a:t>fertilisers</a:t>
            </a:r>
            <a:r>
              <a:rPr lang="en-US" sz="2400" dirty="0" smtClean="0"/>
              <a:t> used and irrigation technique –output per unit of land is lower in contract farming (6:5 ratio)</a:t>
            </a:r>
          </a:p>
          <a:p>
            <a:endParaRPr lang="en-US" sz="2400" dirty="0"/>
          </a:p>
          <a:p>
            <a:r>
              <a:rPr lang="en-US" sz="2400" dirty="0" smtClean="0"/>
              <a:t>But the potatoes are of better quality and more uniform size. The </a:t>
            </a:r>
            <a:r>
              <a:rPr lang="en-US" sz="2400" dirty="0" smtClean="0"/>
              <a:t>emphasis is on meeting </a:t>
            </a:r>
            <a:r>
              <a:rPr lang="en-US" sz="2400" dirty="0" smtClean="0"/>
              <a:t>specifications for mechanized production of chips and food standards. </a:t>
            </a:r>
          </a:p>
          <a:p>
            <a:endParaRPr lang="en-US" sz="2400" dirty="0"/>
          </a:p>
          <a:p>
            <a:r>
              <a:rPr lang="en-US" sz="2400" dirty="0"/>
              <a:t>Last year Pepsi offered rates of </a:t>
            </a:r>
            <a:r>
              <a:rPr lang="en-US" sz="2400" dirty="0" err="1"/>
              <a:t>Rs</a:t>
            </a:r>
            <a:r>
              <a:rPr lang="en-US" sz="2400" dirty="0"/>
              <a:t> </a:t>
            </a:r>
            <a:r>
              <a:rPr lang="en-US" sz="2400" dirty="0" smtClean="0"/>
              <a:t>850/q </a:t>
            </a:r>
            <a:r>
              <a:rPr lang="en-US" sz="2400" dirty="0"/>
              <a:t>for good potatoes and about 400 </a:t>
            </a:r>
            <a:r>
              <a:rPr lang="en-US" sz="2400" dirty="0" err="1" smtClean="0"/>
              <a:t>Rs</a:t>
            </a:r>
            <a:r>
              <a:rPr lang="en-US" sz="2400" dirty="0" smtClean="0"/>
              <a:t>/q </a:t>
            </a:r>
            <a:r>
              <a:rPr lang="en-US" sz="2400" dirty="0"/>
              <a:t>for bad sized </a:t>
            </a:r>
            <a:r>
              <a:rPr lang="en-US" sz="2400" dirty="0" smtClean="0"/>
              <a:t>potatoes</a:t>
            </a:r>
            <a:r>
              <a:rPr lang="en-US" sz="2400" dirty="0"/>
              <a:t>. </a:t>
            </a:r>
            <a:r>
              <a:rPr lang="en-US" sz="2400" dirty="0" smtClean="0"/>
              <a:t>In some regions, bad sized potatoes were totally rejected.</a:t>
            </a:r>
          </a:p>
          <a:p>
            <a:endParaRPr lang="en-US" sz="2400" dirty="0"/>
          </a:p>
          <a:p>
            <a:r>
              <a:rPr lang="en-US" sz="2400" dirty="0" smtClean="0"/>
              <a:t>Bad </a:t>
            </a:r>
            <a:r>
              <a:rPr lang="en-US" sz="2400" dirty="0"/>
              <a:t>size potato ratio </a:t>
            </a:r>
            <a:r>
              <a:rPr lang="en-US" sz="2400" dirty="0" smtClean="0"/>
              <a:t>can </a:t>
            </a:r>
            <a:r>
              <a:rPr lang="en-US" sz="2400" dirty="0"/>
              <a:t>be between 10 percent to 30 percent. </a:t>
            </a:r>
            <a:r>
              <a:rPr lang="en-US" sz="2400" dirty="0" smtClean="0"/>
              <a:t>The </a:t>
            </a:r>
            <a:r>
              <a:rPr lang="en-US" sz="2400" dirty="0"/>
              <a:t>rejection rates vary quite widely from year to </a:t>
            </a:r>
            <a:r>
              <a:rPr lang="en-US" sz="2400" dirty="0" smtClean="0"/>
              <a:t>year and from region to region.</a:t>
            </a:r>
            <a:endParaRPr lang="en-US" sz="2400" dirty="0"/>
          </a:p>
          <a:p>
            <a:endParaRPr lang="en-US" sz="2400" dirty="0"/>
          </a:p>
          <a:p>
            <a:pPr marL="228600" lvl="1">
              <a:spcBef>
                <a:spcPts val="1000"/>
              </a:spcBef>
            </a:pPr>
            <a:r>
              <a:rPr lang="en-US" dirty="0" smtClean="0"/>
              <a:t>Farmers cannot sell the rejected Atlanta potatoes in the local market. They mix it with table varieties to sell</a:t>
            </a:r>
          </a:p>
          <a:p>
            <a:pPr marL="228600" lvl="1">
              <a:spcBef>
                <a:spcPts val="1000"/>
              </a:spcBef>
            </a:pPr>
            <a:endParaRPr lang="en-US" dirty="0" smtClean="0"/>
          </a:p>
          <a:p>
            <a:endParaRPr lang="en-US" sz="2400" dirty="0" smtClean="0"/>
          </a:p>
          <a:p>
            <a:endParaRPr lang="en-US" sz="2400" dirty="0"/>
          </a:p>
        </p:txBody>
      </p:sp>
      <p:sp>
        <p:nvSpPr>
          <p:cNvPr id="4" name="Title 1"/>
          <p:cNvSpPr>
            <a:spLocks noGrp="1"/>
          </p:cNvSpPr>
          <p:nvPr>
            <p:ph type="title"/>
          </p:nvPr>
        </p:nvSpPr>
        <p:spPr>
          <a:xfrm>
            <a:off x="0" y="1"/>
            <a:ext cx="9144000" cy="774700"/>
          </a:xfrm>
        </p:spPr>
        <p:style>
          <a:lnRef idx="1">
            <a:schemeClr val="dk1"/>
          </a:lnRef>
          <a:fillRef idx="2">
            <a:schemeClr val="dk1"/>
          </a:fillRef>
          <a:effectRef idx="1">
            <a:schemeClr val="dk1"/>
          </a:effectRef>
          <a:fontRef idx="minor">
            <a:schemeClr val="dk1"/>
          </a:fontRef>
        </p:style>
        <p:txBody>
          <a:bodyPr>
            <a:normAutofit/>
          </a:bodyPr>
          <a:lstStyle/>
          <a:p>
            <a:r>
              <a:rPr lang="en-US" sz="4000" dirty="0" smtClean="0">
                <a:solidFill>
                  <a:schemeClr val="bg1"/>
                </a:solidFill>
              </a:rPr>
              <a:t>Some features of the contract farming…3</a:t>
            </a:r>
            <a:endParaRPr lang="en-US" sz="4000" dirty="0">
              <a:solidFill>
                <a:schemeClr val="bg1"/>
              </a:solidFill>
            </a:endParaRPr>
          </a:p>
        </p:txBody>
      </p:sp>
    </p:spTree>
    <p:extLst>
      <p:ext uri="{BB962C8B-B14F-4D97-AF65-F5344CB8AC3E}">
        <p14:creationId xmlns:p14="http://schemas.microsoft.com/office/powerpoint/2010/main" val="24285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89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For regular cultivators</a:t>
            </a:r>
            <a:endParaRPr lang="en-US" dirty="0"/>
          </a:p>
        </p:txBody>
      </p:sp>
      <p:sp>
        <p:nvSpPr>
          <p:cNvPr id="3" name="Content Placeholder 2"/>
          <p:cNvSpPr>
            <a:spLocks noGrp="1"/>
          </p:cNvSpPr>
          <p:nvPr>
            <p:ph idx="1"/>
          </p:nvPr>
        </p:nvSpPr>
        <p:spPr>
          <a:xfrm>
            <a:off x="241300" y="1308100"/>
            <a:ext cx="8572500" cy="4868863"/>
          </a:xfrm>
        </p:spPr>
        <p:txBody>
          <a:bodyPr>
            <a:normAutofit fontScale="92500"/>
          </a:bodyPr>
          <a:lstStyle/>
          <a:p>
            <a:r>
              <a:rPr lang="en-US" dirty="0"/>
              <a:t>The post harvest price can be highly volatile and can move between 500Rs/q to 2000 </a:t>
            </a:r>
            <a:r>
              <a:rPr lang="en-US" dirty="0" err="1"/>
              <a:t>Rs</a:t>
            </a:r>
            <a:r>
              <a:rPr lang="en-US" dirty="0"/>
              <a:t>/q over the next 7-8 months</a:t>
            </a:r>
          </a:p>
          <a:p>
            <a:endParaRPr lang="en-US" dirty="0" smtClean="0"/>
          </a:p>
          <a:p>
            <a:r>
              <a:rPr lang="en-US" dirty="0" smtClean="0"/>
              <a:t>For </a:t>
            </a:r>
            <a:r>
              <a:rPr lang="en-US" dirty="0"/>
              <a:t>the traditional farmer, the price that he receives from selling his product is uncertain</a:t>
            </a:r>
            <a:r>
              <a:rPr lang="en-US" dirty="0" smtClean="0"/>
              <a:t>. It </a:t>
            </a:r>
            <a:r>
              <a:rPr lang="en-US" dirty="0"/>
              <a:t>can be a function of various things including time, total supply, supply in other states, other demand-supply issues and speculative factors.</a:t>
            </a:r>
          </a:p>
          <a:p>
            <a:endParaRPr lang="en-US" dirty="0" smtClean="0"/>
          </a:p>
          <a:p>
            <a:r>
              <a:rPr lang="en-US" dirty="0" smtClean="0"/>
              <a:t>The </a:t>
            </a:r>
            <a:r>
              <a:rPr lang="en-US" dirty="0"/>
              <a:t>rate of interest from village moneylenders may vary between farmers but the modal value is around 10 percent for the potato cropping season (November to March)</a:t>
            </a:r>
          </a:p>
          <a:p>
            <a:endParaRPr lang="en-US" dirty="0"/>
          </a:p>
          <a:p>
            <a:endParaRPr lang="en-US" dirty="0"/>
          </a:p>
        </p:txBody>
      </p:sp>
    </p:spTree>
    <p:extLst>
      <p:ext uri="{BB962C8B-B14F-4D97-AF65-F5344CB8AC3E}">
        <p14:creationId xmlns:p14="http://schemas.microsoft.com/office/powerpoint/2010/main" val="13257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43712"/>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smtClean="0"/>
              <a:t>The profit function of the Contract farmer</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 y="987552"/>
                <a:ext cx="8863584" cy="5388864"/>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14:m>
                  <m:oMath xmlns:m="http://schemas.openxmlformats.org/officeDocument/2006/math">
                    <m:r>
                      <a:rPr lang="en-US" b="0" i="1" smtClean="0">
                        <a:latin typeface="Cambria Math" panose="02040503050406030204" pitchFamily="18" charset="0"/>
                      </a:rPr>
                      <m:t>𝑆𝑢𝑝𝑝𝑜𝑠𝑒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𝑝𝑟𝑜𝑏𝑎𝑏𝑖𝑙𝑖𝑡𝑦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𝑔𝑒𝑡𝑡𝑖𝑛𝑔</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𝑝𝑜𝑡𝑎𝑡𝑜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𝑠𝑝𝑒𝑐𝑖𝑓𝑖𝑒𝑑</m:t>
                    </m:r>
                    <m:r>
                      <a:rPr lang="en-US" b="0" i="1" smtClean="0">
                        <a:latin typeface="Cambria Math" panose="02040503050406030204" pitchFamily="18" charset="0"/>
                      </a:rPr>
                      <m:t> </m:t>
                    </m:r>
                    <m:r>
                      <a:rPr lang="en-US" b="0" i="1" smtClean="0">
                        <a:latin typeface="Cambria Math" panose="02040503050406030204" pitchFamily="18" charset="0"/>
                      </a:rPr>
                      <m:t>𝑣𝑎𝑟𝑖𝑒𝑡𝑦</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smtClean="0"/>
                  <a:t>  </a:t>
                </a:r>
              </a:p>
              <a:p>
                <a14:m>
                  <m:oMath xmlns:m="http://schemas.openxmlformats.org/officeDocument/2006/math">
                    <m:r>
                      <a:rPr lang="en-US" b="0" i="1" smtClean="0">
                        <a:latin typeface="Cambria Math" panose="02040503050406030204" pitchFamily="18" charset="0"/>
                      </a:rPr>
                      <m:t>𝑇h𝑒𝑛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𝑝𝑟𝑜𝑏𝑎𝑙𝑖𝑡𝑦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𝑔𝑒𝑡𝑡𝑖𝑛𝑔</m:t>
                    </m:r>
                    <m:r>
                      <a:rPr lang="en-US" b="0" i="1" smtClean="0">
                        <a:latin typeface="Cambria Math" panose="02040503050406030204" pitchFamily="18" charset="0"/>
                      </a:rPr>
                      <m:t> </m:t>
                    </m:r>
                    <m:r>
                      <a:rPr lang="en-US" b="0" i="1" smtClean="0">
                        <a:latin typeface="Cambria Math" panose="02040503050406030204" pitchFamily="18" charset="0"/>
                      </a:rPr>
                      <m:t>𝑝𝑜𝑡𝑎𝑡𝑜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𝑛𝑜𝑛</m:t>
                    </m:r>
                    <m:r>
                      <a:rPr lang="en-US" b="0" i="1" smtClean="0">
                        <a:latin typeface="Cambria Math" panose="02040503050406030204" pitchFamily="18" charset="0"/>
                      </a:rPr>
                      <m:t>−</m:t>
                    </m:r>
                    <m:r>
                      <a:rPr lang="en-US" b="0" i="1" smtClean="0">
                        <a:latin typeface="Cambria Math" panose="02040503050406030204" pitchFamily="18" charset="0"/>
                      </a:rPr>
                      <m:t>𝑠𝑡𝑎𝑟𝑑𝑎𝑟𝑑</m:t>
                    </m:r>
                    <m:r>
                      <a:rPr lang="en-US" b="0" i="1" smtClean="0">
                        <a:latin typeface="Cambria Math" panose="02040503050406030204" pitchFamily="18" charset="0"/>
                      </a:rPr>
                      <m:t> </m:t>
                    </m:r>
                    <m:r>
                      <a:rPr lang="en-US" b="0" i="1" smtClean="0">
                        <a:latin typeface="Cambria Math" panose="02040503050406030204" pitchFamily="18" charset="0"/>
                      </a:rPr>
                      <m:t>𝑡𝑦𝑝𝑒</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r>
                              <a:rPr lang="en-US" b="0" i="1" smtClean="0">
                                <a:latin typeface="Cambria Math" panose="02040503050406030204" pitchFamily="18" charset="0"/>
                              </a:rPr>
                              <m:t> </m:t>
                            </m:r>
                          </m:sub>
                        </m:sSub>
                      </m:e>
                    </m:d>
                  </m:oMath>
                </a14:m>
                <a:endParaRPr lang="en-US" b="0" dirty="0" smtClean="0"/>
              </a:p>
              <a:p>
                <a14:m>
                  <m:oMath xmlns:m="http://schemas.openxmlformats.org/officeDocument/2006/math">
                    <m:r>
                      <a:rPr lang="en-US" b="0" i="1" smtClean="0">
                        <a:latin typeface="Cambria Math" panose="02040503050406030204" pitchFamily="18" charset="0"/>
                      </a:rPr>
                      <m:t>𝑙𝑒𝑡</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r>
                      <a:rPr lang="en-US" b="0" i="1" smtClean="0">
                        <a:latin typeface="Cambria Math" panose="02040503050406030204" pitchFamily="18" charset="0"/>
                      </a:rPr>
                      <m:t>𝑏𝑒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𝑝𝑟𝑖𝑐𝑒</m:t>
                    </m:r>
                    <m:r>
                      <a:rPr lang="en-US" b="0" i="1" smtClean="0">
                        <a:latin typeface="Cambria Math" panose="02040503050406030204" pitchFamily="18" charset="0"/>
                      </a:rPr>
                      <m:t> </m:t>
                    </m:r>
                    <m:r>
                      <a:rPr lang="en-US" b="0" i="1" smtClean="0">
                        <a:latin typeface="Cambria Math" panose="02040503050406030204" pitchFamily="18" charset="0"/>
                      </a:rPr>
                      <m:t>𝑝𝑎𝑖𝑑</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𝑝𝑜𝑡𝑎𝑡𝑜𝑒𝑠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𝑠𝑝𝑒𝑐𝑖𝑓𝑖𝑒𝑑</m:t>
                    </m:r>
                    <m:r>
                      <a:rPr lang="en-US" b="0" i="1" smtClean="0">
                        <a:latin typeface="Cambria Math" panose="02040503050406030204" pitchFamily="18" charset="0"/>
                      </a:rPr>
                      <m:t> </m:t>
                    </m:r>
                    <m:r>
                      <a:rPr lang="en-US" b="0" i="1" smtClean="0">
                        <a:latin typeface="Cambria Math" panose="02040503050406030204" pitchFamily="18" charset="0"/>
                      </a:rPr>
                      <m:t>𝑞𝑢𝑎𝑙𝑖𝑡𝑦</m:t>
                    </m:r>
                  </m:oMath>
                </a14:m>
                <a:endParaRPr lang="en-US" b="0" dirty="0" smtClean="0"/>
              </a:p>
              <a:p>
                <a14:m>
                  <m:oMath xmlns:m="http://schemas.openxmlformats.org/officeDocument/2006/math">
                    <m:r>
                      <a:rPr lang="en-US" i="1">
                        <a:latin typeface="Cambria Math" panose="02040503050406030204" pitchFamily="18" charset="0"/>
                      </a:rPr>
                      <m:t>𝑙𝑒𝑡</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b="0" i="1" smtClean="0">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 </m:t>
                    </m:r>
                    <m:r>
                      <a:rPr lang="en-US" i="1">
                        <a:latin typeface="Cambria Math" panose="02040503050406030204" pitchFamily="18" charset="0"/>
                      </a:rPr>
                      <m:t>𝑏𝑒</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i="1">
                        <a:latin typeface="Cambria Math" panose="02040503050406030204" pitchFamily="18" charset="0"/>
                      </a:rPr>
                      <m:t>𝑝𝑟𝑖𝑐𝑒</m:t>
                    </m:r>
                    <m:r>
                      <a:rPr lang="en-US" i="1">
                        <a:latin typeface="Cambria Math" panose="02040503050406030204" pitchFamily="18" charset="0"/>
                      </a:rPr>
                      <m:t> </m:t>
                    </m:r>
                    <m:r>
                      <a:rPr lang="en-US" b="0" i="1" smtClean="0">
                        <a:latin typeface="Cambria Math" panose="02040503050406030204" pitchFamily="18" charset="0"/>
                      </a:rPr>
                      <m:t>𝑓𝑒𝑡𝑐h𝑒𝑑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i="1">
                        <a:latin typeface="Cambria Math" panose="02040503050406030204" pitchFamily="18" charset="0"/>
                      </a:rPr>
                      <m:t> </m:t>
                    </m:r>
                    <m:r>
                      <a:rPr lang="en-US" i="1">
                        <a:latin typeface="Cambria Math" panose="02040503050406030204" pitchFamily="18" charset="0"/>
                      </a:rPr>
                      <m:t>𝑝𝑜𝑡𝑎𝑡𝑜𝑒𝑠</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𝑡h𝑒</m:t>
                    </m:r>
                    <m:r>
                      <a:rPr lang="en-US" i="1">
                        <a:latin typeface="Cambria Math" panose="02040503050406030204" pitchFamily="18" charset="0"/>
                      </a:rPr>
                      <m:t> </m:t>
                    </m:r>
                    <m:r>
                      <a:rPr lang="en-US" b="0" i="1" smtClean="0">
                        <a:latin typeface="Cambria Math" panose="02040503050406030204" pitchFamily="18" charset="0"/>
                      </a:rPr>
                      <m:t>𝑛𝑜𝑛</m:t>
                    </m:r>
                    <m:r>
                      <a:rPr lang="en-US" b="0" i="1" smtClean="0">
                        <a:latin typeface="Cambria Math" panose="02040503050406030204" pitchFamily="18" charset="0"/>
                      </a:rPr>
                      <m:t>−</m:t>
                    </m:r>
                    <m:r>
                      <a:rPr lang="en-US" b="0" i="1" smtClean="0">
                        <a:latin typeface="Cambria Math" panose="02040503050406030204" pitchFamily="18" charset="0"/>
                      </a:rPr>
                      <m:t>𝑠𝑝𝑒𝑐𝑖𝑓𝑖𝑒𝑑</m:t>
                    </m:r>
                    <m:r>
                      <a:rPr lang="en-US" b="0" i="1" smtClean="0">
                        <a:latin typeface="Cambria Math" panose="02040503050406030204" pitchFamily="18" charset="0"/>
                      </a:rPr>
                      <m:t> </m:t>
                    </m:r>
                    <m:r>
                      <a:rPr lang="en-US" b="0" i="1" smtClean="0">
                        <a:latin typeface="Cambria Math" panose="02040503050406030204" pitchFamily="18" charset="0"/>
                      </a:rPr>
                      <m:t>𝑞𝑢𝑎𝑙𝑖𝑡𝑦</m:t>
                    </m:r>
                    <m:r>
                      <a:rPr lang="en-US" b="0" i="1" smtClean="0">
                        <a:latin typeface="Cambria Math" panose="02040503050406030204" pitchFamily="18" charset="0"/>
                      </a:rPr>
                      <m:t>, </m:t>
                    </m:r>
                  </m:oMath>
                </a14:m>
                <a:r>
                  <a:rPr lang="en-US" dirty="0" smtClean="0"/>
                  <a:t>P</a:t>
                </a:r>
                <a:r>
                  <a:rPr lang="en-US" baseline="-25000" dirty="0" smtClean="0"/>
                  <a:t>2</a:t>
                </a:r>
                <a:r>
                  <a:rPr lang="en-US" dirty="0" smtClean="0"/>
                  <a:t>*&lt;&lt; P</a:t>
                </a:r>
                <a:r>
                  <a:rPr lang="en-US" baseline="-25000" dirty="0" smtClean="0"/>
                  <a:t>1</a:t>
                </a:r>
                <a:r>
                  <a:rPr lang="en-US" dirty="0" smtClean="0"/>
                  <a:t>*</a:t>
                </a:r>
              </a:p>
              <a:p>
                <a:endParaRPr lang="en-US" i="1" dirty="0" smtClean="0">
                  <a:latin typeface="+mj-lt"/>
                </a:endParaRPr>
              </a:p>
              <a:p>
                <a:r>
                  <a:rPr lang="en-US" i="1" dirty="0" smtClean="0">
                    <a:latin typeface="Cambria" panose="02040503050406030204" pitchFamily="18" charset="0"/>
                  </a:rPr>
                  <a:t>We also assume the producer will incur the following costs: </a:t>
                </a:r>
              </a:p>
              <a:p>
                <a:pPr lvl="1"/>
                <a:r>
                  <a:rPr lang="en-US" sz="2900" i="1" dirty="0" smtClean="0">
                    <a:latin typeface="Cambria" panose="02040503050406030204" pitchFamily="18" charset="0"/>
                  </a:rPr>
                  <a:t>A cost </a:t>
                </a:r>
                <a:r>
                  <a:rPr lang="en-US" sz="2900" i="1" dirty="0" err="1" smtClean="0">
                    <a:latin typeface="Cambria" panose="02040503050406030204" pitchFamily="18" charset="0"/>
                  </a:rPr>
                  <a:t>D</a:t>
                </a:r>
                <a:r>
                  <a:rPr lang="en-US" sz="2900" i="1" baseline="-25000" dirty="0" err="1" smtClean="0">
                    <a:latin typeface="Cambria" panose="02040503050406030204" pitchFamily="18" charset="0"/>
                  </a:rPr>
                  <a:t>w</a:t>
                </a:r>
                <a:r>
                  <a:rPr lang="en-US" sz="2900" i="1" dirty="0" smtClean="0">
                    <a:latin typeface="Cambria" panose="02040503050406030204" pitchFamily="18" charset="0"/>
                  </a:rPr>
                  <a:t> as a working capital loan</a:t>
                </a:r>
              </a:p>
              <a:p>
                <a:pPr lvl="1"/>
                <a:r>
                  <a:rPr lang="en-US" sz="2900" i="1" dirty="0" smtClean="0">
                    <a:latin typeface="Cambria" panose="02040503050406030204" pitchFamily="18" charset="0"/>
                  </a:rPr>
                  <a:t>A cost </a:t>
                </a:r>
                <a:r>
                  <a:rPr lang="en-US" sz="2900" i="1" dirty="0" err="1" smtClean="0">
                    <a:latin typeface="Cambria" panose="02040503050406030204" pitchFamily="18" charset="0"/>
                  </a:rPr>
                  <a:t>D</a:t>
                </a:r>
                <a:r>
                  <a:rPr lang="en-US" sz="2900" i="1" baseline="-25000" dirty="0" err="1" smtClean="0">
                    <a:latin typeface="Cambria" panose="02040503050406030204" pitchFamily="18" charset="0"/>
                  </a:rPr>
                  <a:t>k</a:t>
                </a:r>
                <a:r>
                  <a:rPr lang="en-US" sz="2900" i="1" dirty="0" smtClean="0">
                    <a:latin typeface="Cambria" panose="02040503050406030204" pitchFamily="18" charset="0"/>
                  </a:rPr>
                  <a:t> as fixed capital loan </a:t>
                </a:r>
              </a:p>
              <a:p>
                <a:endParaRPr lang="en-US" dirty="0" smtClean="0"/>
              </a:p>
              <a:p>
                <a:r>
                  <a:rPr lang="en-US" sz="2900" i="1" dirty="0">
                    <a:latin typeface="Cambria" panose="02040503050406030204" pitchFamily="18" charset="0"/>
                  </a:rPr>
                  <a:t>Therefore, </a:t>
                </a:r>
                <a:r>
                  <a:rPr lang="en-US" sz="2900" i="1" dirty="0" smtClean="0">
                    <a:latin typeface="Cambria" panose="02040503050406030204" pitchFamily="18" charset="0"/>
                  </a:rPr>
                  <a:t>the expected profit function of the contract farmer is</a:t>
                </a:r>
              </a:p>
              <a:p>
                <a:endParaRPr lang="en-US" sz="2900" i="1" dirty="0">
                  <a:latin typeface="Cambria" panose="02040503050406030204" pitchFamily="18" charset="0"/>
                </a:endParaRPr>
              </a:p>
              <a:p>
                <a14:m>
                  <m:oMath xmlns:m="http://schemas.openxmlformats.org/officeDocument/2006/math">
                    <m:r>
                      <a:rPr lang="en-US" sz="4500" b="0" i="1" smtClean="0">
                        <a:latin typeface="Cambria Math" panose="02040503050406030204" pitchFamily="18" charset="0"/>
                      </a:rPr>
                      <m:t>𝐸</m:t>
                    </m:r>
                    <m:d>
                      <m:dPr>
                        <m:ctrlPr>
                          <a:rPr lang="en-US" sz="4500" b="0" i="1" smtClean="0">
                            <a:latin typeface="Cambria Math" panose="02040503050406030204" pitchFamily="18" charset="0"/>
                          </a:rPr>
                        </m:ctrlPr>
                      </m:dPr>
                      <m:e>
                        <m:r>
                          <a:rPr lang="el-GR" sz="4500" b="0" i="1" smtClean="0">
                            <a:latin typeface="Cambria Math" panose="02040503050406030204" pitchFamily="18" charset="0"/>
                          </a:rPr>
                          <m:t>𝜋</m:t>
                        </m:r>
                        <m:r>
                          <a:rPr lang="en-US" sz="4500" b="0" i="1" baseline="-25000" smtClean="0">
                            <a:latin typeface="Cambria Math" panose="02040503050406030204" pitchFamily="18" charset="0"/>
                          </a:rPr>
                          <m:t>𝑐</m:t>
                        </m:r>
                      </m:e>
                    </m:d>
                    <m:r>
                      <a:rPr lang="en-US" sz="4500" b="0" i="1" smtClean="0">
                        <a:latin typeface="Cambria Math" panose="02040503050406030204" pitchFamily="18" charset="0"/>
                      </a:rPr>
                      <m:t>=</m:t>
                    </m:r>
                    <m:sSub>
                      <m:sSubPr>
                        <m:ctrlPr>
                          <a:rPr lang="en-US" sz="4500" b="0" i="1" smtClean="0">
                            <a:latin typeface="Cambria Math" panose="02040503050406030204" pitchFamily="18" charset="0"/>
                          </a:rPr>
                        </m:ctrlPr>
                      </m:sSubPr>
                      <m:e>
                        <m:r>
                          <a:rPr lang="en-US" sz="4500" b="0" i="1" smtClean="0">
                            <a:latin typeface="Cambria Math" panose="02040503050406030204" pitchFamily="18" charset="0"/>
                          </a:rPr>
                          <m:t>𝑝</m:t>
                        </m:r>
                      </m:e>
                      <m:sub>
                        <m:r>
                          <a:rPr lang="en-US" sz="4500" b="0" i="1" smtClean="0">
                            <a:latin typeface="Cambria Math" panose="02040503050406030204" pitchFamily="18" charset="0"/>
                          </a:rPr>
                          <m:t>𝑖</m:t>
                        </m:r>
                        <m:r>
                          <a:rPr lang="en-US" sz="4500" b="0" i="1" smtClean="0">
                            <a:latin typeface="Cambria Math" panose="02040503050406030204" pitchFamily="18" charset="0"/>
                          </a:rPr>
                          <m:t>.</m:t>
                        </m:r>
                      </m:sub>
                    </m:sSub>
                    <m:sSubSup>
                      <m:sSubSupPr>
                        <m:ctrlPr>
                          <a:rPr lang="en-US" sz="4500" b="0" i="1" smtClean="0">
                            <a:latin typeface="Cambria Math" panose="02040503050406030204" pitchFamily="18" charset="0"/>
                          </a:rPr>
                        </m:ctrlPr>
                      </m:sSubSupPr>
                      <m:e>
                        <m:r>
                          <a:rPr lang="en-US" sz="4500" b="0" i="1" smtClean="0">
                            <a:latin typeface="Cambria Math" panose="02040503050406030204" pitchFamily="18" charset="0"/>
                          </a:rPr>
                          <m:t>𝑃</m:t>
                        </m:r>
                      </m:e>
                      <m:sub>
                        <m:r>
                          <a:rPr lang="en-US" sz="4500" b="0" i="1" smtClean="0">
                            <a:latin typeface="Cambria Math" panose="02040503050406030204" pitchFamily="18" charset="0"/>
                          </a:rPr>
                          <m:t>1</m:t>
                        </m:r>
                      </m:sub>
                      <m:sup>
                        <m:r>
                          <a:rPr lang="en-US" sz="4500" b="0" i="1" smtClean="0">
                            <a:latin typeface="Cambria Math" panose="02040503050406030204" pitchFamily="18" charset="0"/>
                          </a:rPr>
                          <m:t>∗</m:t>
                        </m:r>
                      </m:sup>
                    </m:sSubSup>
                    <m:r>
                      <a:rPr lang="en-US" sz="4500" b="0" i="1" smtClean="0">
                        <a:latin typeface="Cambria Math" panose="02040503050406030204" pitchFamily="18" charset="0"/>
                      </a:rPr>
                      <m:t>.</m:t>
                    </m:r>
                    <m:r>
                      <a:rPr lang="en-US" sz="4500" b="0" i="1" smtClean="0">
                        <a:latin typeface="Cambria Math" panose="02040503050406030204" pitchFamily="18" charset="0"/>
                      </a:rPr>
                      <m:t>𝑓</m:t>
                    </m:r>
                    <m:d>
                      <m:dPr>
                        <m:ctrlPr>
                          <a:rPr lang="en-US" sz="4500" b="0" i="1" smtClean="0">
                            <a:latin typeface="Cambria Math" panose="02040503050406030204" pitchFamily="18" charset="0"/>
                          </a:rPr>
                        </m:ctrlPr>
                      </m:dPr>
                      <m:e>
                        <m:r>
                          <a:rPr lang="en-US" sz="4500" b="0" i="1" smtClean="0">
                            <a:latin typeface="Cambria Math" panose="02040503050406030204" pitchFamily="18" charset="0"/>
                          </a:rPr>
                          <m:t>𝑄</m:t>
                        </m:r>
                      </m:e>
                    </m:d>
                    <m:r>
                      <a:rPr lang="en-US" sz="4500" b="0" i="1" smtClean="0">
                        <a:latin typeface="Cambria Math" panose="02040503050406030204" pitchFamily="18" charset="0"/>
                      </a:rPr>
                      <m:t>+</m:t>
                    </m:r>
                    <m:sSub>
                      <m:sSubPr>
                        <m:ctrlPr>
                          <a:rPr lang="en-US" sz="4500" i="1">
                            <a:latin typeface="Cambria Math" panose="02040503050406030204" pitchFamily="18" charset="0"/>
                          </a:rPr>
                        </m:ctrlPr>
                      </m:sSubPr>
                      <m:e>
                        <m:r>
                          <a:rPr lang="en-US" sz="4500" b="0" i="1" smtClean="0">
                            <a:latin typeface="Cambria Math" panose="02040503050406030204" pitchFamily="18" charset="0"/>
                          </a:rPr>
                          <m:t>(1−</m:t>
                        </m:r>
                        <m:r>
                          <a:rPr lang="en-US" sz="4500" i="1">
                            <a:latin typeface="Cambria Math" panose="02040503050406030204" pitchFamily="18" charset="0"/>
                          </a:rPr>
                          <m:t>𝑝</m:t>
                        </m:r>
                      </m:e>
                      <m:sub>
                        <m:r>
                          <a:rPr lang="en-US" sz="4500" i="1">
                            <a:latin typeface="Cambria Math" panose="02040503050406030204" pitchFamily="18" charset="0"/>
                          </a:rPr>
                          <m:t>𝑖</m:t>
                        </m:r>
                      </m:sub>
                    </m:sSub>
                    <m:sSubSup>
                      <m:sSubSupPr>
                        <m:ctrlPr>
                          <a:rPr lang="en-US" sz="4500" i="1">
                            <a:latin typeface="Cambria Math" panose="02040503050406030204" pitchFamily="18" charset="0"/>
                          </a:rPr>
                        </m:ctrlPr>
                      </m:sSubSupPr>
                      <m:e>
                        <m:r>
                          <a:rPr lang="en-US" sz="4500" b="0" i="1" smtClean="0">
                            <a:latin typeface="Cambria Math" panose="02040503050406030204" pitchFamily="18" charset="0"/>
                          </a:rPr>
                          <m:t>).</m:t>
                        </m:r>
                        <m:r>
                          <a:rPr lang="en-US" sz="4500" i="1">
                            <a:latin typeface="Cambria Math" panose="02040503050406030204" pitchFamily="18" charset="0"/>
                          </a:rPr>
                          <m:t>𝑃</m:t>
                        </m:r>
                      </m:e>
                      <m:sub>
                        <m:r>
                          <a:rPr lang="en-US" sz="4500" b="0" i="1" smtClean="0">
                            <a:latin typeface="Cambria Math" panose="02040503050406030204" pitchFamily="18" charset="0"/>
                          </a:rPr>
                          <m:t>2</m:t>
                        </m:r>
                      </m:sub>
                      <m:sup>
                        <m:r>
                          <a:rPr lang="en-US" sz="4500" i="1">
                            <a:latin typeface="Cambria Math" panose="02040503050406030204" pitchFamily="18" charset="0"/>
                          </a:rPr>
                          <m:t>∗</m:t>
                        </m:r>
                      </m:sup>
                    </m:sSubSup>
                    <m:r>
                      <a:rPr lang="en-US" sz="4500" i="1">
                        <a:latin typeface="Cambria Math" panose="02040503050406030204" pitchFamily="18" charset="0"/>
                      </a:rPr>
                      <m:t>.</m:t>
                    </m:r>
                    <m:r>
                      <a:rPr lang="en-US" sz="4500" i="1">
                        <a:latin typeface="Cambria Math" panose="02040503050406030204" pitchFamily="18" charset="0"/>
                      </a:rPr>
                      <m:t>𝑓</m:t>
                    </m:r>
                    <m:d>
                      <m:dPr>
                        <m:ctrlPr>
                          <a:rPr lang="en-US" sz="4500" i="1">
                            <a:latin typeface="Cambria Math" panose="02040503050406030204" pitchFamily="18" charset="0"/>
                          </a:rPr>
                        </m:ctrlPr>
                      </m:dPr>
                      <m:e>
                        <m:r>
                          <a:rPr lang="en-US" sz="4500" i="1">
                            <a:latin typeface="Cambria Math" panose="02040503050406030204" pitchFamily="18" charset="0"/>
                          </a:rPr>
                          <m:t>𝑄</m:t>
                        </m:r>
                      </m:e>
                    </m:d>
                    <m:r>
                      <a:rPr lang="en-US" sz="4500" b="0" i="1" smtClean="0">
                        <a:latin typeface="Cambria Math" panose="02040503050406030204" pitchFamily="18" charset="0"/>
                      </a:rPr>
                      <m:t>−</m:t>
                    </m:r>
                    <m:sSub>
                      <m:sSubPr>
                        <m:ctrlPr>
                          <a:rPr lang="en-US" sz="4500" b="0" i="1" smtClean="0">
                            <a:latin typeface="Cambria Math" panose="02040503050406030204" pitchFamily="18" charset="0"/>
                          </a:rPr>
                        </m:ctrlPr>
                      </m:sSubPr>
                      <m:e>
                        <m:r>
                          <a:rPr lang="en-US" sz="4500" b="0" i="1" smtClean="0">
                            <a:latin typeface="Cambria Math" panose="02040503050406030204" pitchFamily="18" charset="0"/>
                          </a:rPr>
                          <m:t>𝐷</m:t>
                        </m:r>
                      </m:e>
                      <m:sub>
                        <m:r>
                          <a:rPr lang="en-US" sz="4500" b="0" i="1" smtClean="0">
                            <a:latin typeface="Cambria Math" panose="02040503050406030204" pitchFamily="18" charset="0"/>
                          </a:rPr>
                          <m:t>𝑤</m:t>
                        </m:r>
                      </m:sub>
                    </m:sSub>
                    <m:r>
                      <a:rPr lang="en-US" sz="4500" b="0" i="1" smtClean="0">
                        <a:latin typeface="Cambria Math" panose="02040503050406030204" pitchFamily="18" charset="0"/>
                      </a:rPr>
                      <m:t>−</m:t>
                    </m:r>
                    <m:sSub>
                      <m:sSubPr>
                        <m:ctrlPr>
                          <a:rPr lang="en-US" sz="4500" b="0" i="1" smtClean="0">
                            <a:latin typeface="Cambria Math" panose="02040503050406030204" pitchFamily="18" charset="0"/>
                          </a:rPr>
                        </m:ctrlPr>
                      </m:sSubPr>
                      <m:e>
                        <m:r>
                          <a:rPr lang="en-US" sz="4500" b="0" i="1" smtClean="0">
                            <a:latin typeface="Cambria Math" panose="02040503050406030204" pitchFamily="18" charset="0"/>
                          </a:rPr>
                          <m:t>𝐷</m:t>
                        </m:r>
                      </m:e>
                      <m:sub>
                        <m:r>
                          <a:rPr lang="en-US" sz="4500" b="0" i="1" smtClean="0">
                            <a:latin typeface="Cambria Math" panose="02040503050406030204" pitchFamily="18" charset="0"/>
                          </a:rPr>
                          <m:t>𝑘</m:t>
                        </m:r>
                      </m:sub>
                    </m:sSub>
                  </m:oMath>
                </a14:m>
                <a:r>
                  <a:rPr lang="en-US" sz="2600" i="1" dirty="0" smtClean="0">
                    <a:latin typeface="Symbol" panose="05050102010706020507" pitchFamily="18" charset="2"/>
                  </a:rPr>
                  <a:t> </a:t>
                </a:r>
              </a:p>
              <a:p>
                <a:endParaRPr lang="en-US" sz="2600" i="1" dirty="0">
                  <a:latin typeface="Symbol" panose="05050102010706020507" pitchFamily="18" charset="2"/>
                </a:endParaRPr>
              </a:p>
              <a:p>
                <a:r>
                  <a:rPr lang="en-US" sz="3800" i="1" dirty="0" smtClean="0">
                    <a:latin typeface="Cambria" panose="02040503050406030204" pitchFamily="18" charset="0"/>
                  </a:rPr>
                  <a:t>Where f(Q) is the production function for contract farming </a:t>
                </a:r>
                <a:endParaRPr lang="en-US" sz="3800" i="1" dirty="0">
                  <a:latin typeface="Cambria"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 y="987552"/>
                <a:ext cx="8863584" cy="5388864"/>
              </a:xfrm>
              <a:blipFill rotWithShape="0">
                <a:blip r:embed="rId2"/>
                <a:stretch>
                  <a:fillRect l="-824" t="-1354"/>
                </a:stretch>
              </a:blipFill>
            </p:spPr>
            <p:txBody>
              <a:bodyPr/>
              <a:lstStyle/>
              <a:p>
                <a:r>
                  <a:rPr lang="en-US">
                    <a:noFill/>
                  </a:rPr>
                  <a:t> </a:t>
                </a:r>
              </a:p>
            </p:txBody>
          </p:sp>
        </mc:Fallback>
      </mc:AlternateContent>
    </p:spTree>
    <p:extLst>
      <p:ext uri="{BB962C8B-B14F-4D97-AF65-F5344CB8AC3E}">
        <p14:creationId xmlns:p14="http://schemas.microsoft.com/office/powerpoint/2010/main" val="37034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55904"/>
          </a:xfrm>
        </p:spPr>
        <p:style>
          <a:lnRef idx="3">
            <a:schemeClr val="lt1"/>
          </a:lnRef>
          <a:fillRef idx="1">
            <a:schemeClr val="accent1"/>
          </a:fillRef>
          <a:effectRef idx="1">
            <a:schemeClr val="accent1"/>
          </a:effectRef>
          <a:fontRef idx="minor">
            <a:schemeClr val="lt1"/>
          </a:fontRef>
        </p:style>
        <p:txBody>
          <a:bodyPr>
            <a:normAutofit/>
          </a:bodyPr>
          <a:lstStyle/>
          <a:p>
            <a:r>
              <a:rPr lang="en-US" sz="3600" dirty="0" smtClean="0"/>
              <a:t>Profit function of the standard potato farmer</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9456" y="950976"/>
                <a:ext cx="8717280" cy="5535168"/>
              </a:xfrm>
            </p:spPr>
            <p:txBody>
              <a:bodyPr>
                <a:normAutofit lnSpcReduction="10000"/>
              </a:bodyPr>
              <a:lstStyle/>
              <a:p>
                <a:r>
                  <a:rPr lang="en-US" sz="2000" dirty="0" smtClean="0"/>
                  <a:t>For the traditional farmer, the price that he receives from selling his product is uncertain. It can be a function of various things including time, total supply, supply in other states, other demand-supply issues and speculative factors.</a:t>
                </a:r>
              </a:p>
              <a:p>
                <a:endParaRPr lang="en-US" sz="2000" dirty="0"/>
              </a:p>
              <a:p>
                <a:r>
                  <a:rPr lang="en-US" sz="2000" dirty="0" smtClean="0"/>
                  <a:t>For simplicity, we assume that the expected price received by the farmer is a function of time. So the expected price by the traditional former is p(t)</a:t>
                </a:r>
              </a:p>
              <a:p>
                <a:endParaRPr lang="en-US" sz="2000" dirty="0" smtClean="0"/>
              </a:p>
              <a:p>
                <a:r>
                  <a:rPr lang="en-US" sz="2000" dirty="0" smtClean="0"/>
                  <a:t>So the expected profit function for the traditional farmer is</a:t>
                </a:r>
              </a:p>
              <a:p>
                <a:pPr marL="0" indent="0">
                  <a:buNone/>
                </a:pPr>
                <a:endParaRPr lang="en-US" sz="32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𝐸</m:t>
                      </m:r>
                      <m:d>
                        <m:dPr>
                          <m:ctrlPr>
                            <a:rPr lang="en-US" sz="3200" i="1">
                              <a:latin typeface="Cambria Math" panose="02040503050406030204" pitchFamily="18" charset="0"/>
                            </a:rPr>
                          </m:ctrlPr>
                        </m:dPr>
                        <m:e>
                          <m:r>
                            <a:rPr lang="el-GR" sz="3200" i="1">
                              <a:latin typeface="Cambria Math" panose="02040503050406030204" pitchFamily="18" charset="0"/>
                            </a:rPr>
                            <m:t>𝜋</m:t>
                          </m:r>
                          <m:r>
                            <a:rPr lang="en-US" sz="3200" b="0" i="1" baseline="-25000" smtClean="0">
                              <a:latin typeface="Cambria Math" panose="02040503050406030204" pitchFamily="18" charset="0"/>
                            </a:rPr>
                            <m:t>𝑇</m:t>
                          </m:r>
                        </m:e>
                      </m:d>
                      <m:r>
                        <a:rPr lang="en-US" sz="3200" i="1">
                          <a:latin typeface="Cambria Math" panose="02040503050406030204" pitchFamily="18" charset="0"/>
                        </a:rPr>
                        <m:t>=</m:t>
                      </m:r>
                      <m:r>
                        <a:rPr lang="en-US" sz="3200" b="0" i="1" smtClean="0">
                          <a:latin typeface="Cambria Math" panose="02040503050406030204" pitchFamily="18" charset="0"/>
                        </a:rPr>
                        <m:t>𝑝</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𝑡</m:t>
                          </m:r>
                        </m:e>
                      </m:d>
                      <m:r>
                        <a:rPr lang="en-US" sz="3200" b="0" i="1" smtClean="0">
                          <a:latin typeface="Cambria Math" panose="02040503050406030204" pitchFamily="18" charset="0"/>
                        </a:rPr>
                        <m:t>.</m:t>
                      </m:r>
                      <m:r>
                        <a:rPr lang="en-US" sz="3200" b="0" i="1" smtClean="0">
                          <a:latin typeface="Cambria Math" panose="02040503050406030204" pitchFamily="18" charset="0"/>
                        </a:rPr>
                        <m:t>𝑔</m:t>
                      </m:r>
                      <m:d>
                        <m:dPr>
                          <m:ctrlPr>
                            <a:rPr lang="en-US" sz="3200" i="1">
                              <a:latin typeface="Cambria Math" panose="02040503050406030204" pitchFamily="18" charset="0"/>
                            </a:rPr>
                          </m:ctrlPr>
                        </m:dPr>
                        <m:e>
                          <m:r>
                            <a:rPr lang="en-US" sz="3200" i="1">
                              <a:latin typeface="Cambria Math" panose="02040503050406030204" pitchFamily="18" charset="0"/>
                            </a:rPr>
                            <m:t>𝑄</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𝐷</m:t>
                          </m:r>
                        </m:e>
                        <m:sub>
                          <m:r>
                            <a:rPr lang="en-US" sz="3200" b="0" i="1" smtClean="0">
                              <a:latin typeface="Cambria Math" panose="02040503050406030204" pitchFamily="18" charset="0"/>
                            </a:rPr>
                            <m:t>𝑡</m:t>
                          </m:r>
                          <m:r>
                            <a:rPr lang="en-US" sz="3200" i="1">
                              <a:latin typeface="Cambria Math" panose="02040503050406030204" pitchFamily="18" charset="0"/>
                            </a:rPr>
                            <m:t>𝑤</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𝑟</m:t>
                          </m:r>
                        </m:e>
                      </m:d>
                      <m:r>
                        <a:rPr lang="en-US" sz="3200" b="0" i="1" baseline="30000" smtClean="0">
                          <a:latin typeface="Cambria Math" panose="02040503050406030204" pitchFamily="18" charset="0"/>
                        </a:rPr>
                        <m:t>𝑡</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𝐷</m:t>
                          </m:r>
                        </m:e>
                        <m:sub>
                          <m:r>
                            <a:rPr lang="en-US" sz="3200" i="1">
                              <a:latin typeface="Cambria Math" panose="02040503050406030204" pitchFamily="18" charset="0"/>
                            </a:rPr>
                            <m:t>𝑡</m:t>
                          </m:r>
                          <m:r>
                            <a:rPr lang="en-US" sz="3200" b="0" i="1" smtClean="0">
                              <a:latin typeface="Cambria Math" panose="02040503050406030204" pitchFamily="18" charset="0"/>
                            </a:rPr>
                            <m:t>𝑘</m:t>
                          </m:r>
                        </m:sub>
                      </m:sSub>
                      <m:d>
                        <m:dPr>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𝑟</m:t>
                          </m:r>
                        </m:e>
                      </m:d>
                      <m:r>
                        <a:rPr lang="en-US" sz="3200" i="1" baseline="30000">
                          <a:latin typeface="Cambria Math" panose="02040503050406030204" pitchFamily="18" charset="0"/>
                        </a:rPr>
                        <m:t>𝑡</m:t>
                      </m:r>
                    </m:oMath>
                  </m:oMathPara>
                </a14:m>
                <a:endParaRPr lang="en-US" sz="1600" i="1" dirty="0" smtClean="0">
                  <a:latin typeface="Symbol" panose="05050102010706020507" pitchFamily="18" charset="2"/>
                </a:endParaRPr>
              </a:p>
              <a:p>
                <a:endParaRPr lang="en-US" sz="1600" i="1" dirty="0">
                  <a:latin typeface="Symbol" panose="05050102010706020507" pitchFamily="18" charset="2"/>
                </a:endParaRPr>
              </a:p>
              <a:p>
                <a:pPr marL="0" indent="0">
                  <a:buNone/>
                </a:pPr>
                <a:r>
                  <a:rPr lang="en-US" sz="2000" i="1" dirty="0" smtClean="0"/>
                  <a:t>Where g(Q) is the production function. </a:t>
                </a:r>
              </a:p>
              <a:p>
                <a:pPr marL="0" indent="0">
                  <a:buNone/>
                </a:pPr>
                <a:r>
                  <a:rPr lang="en-US" sz="2000" i="1" dirty="0" err="1" smtClean="0"/>
                  <a:t>D</a:t>
                </a:r>
                <a:r>
                  <a:rPr lang="en-US" sz="2000" i="1" baseline="-25000" dirty="0" err="1" smtClean="0"/>
                  <a:t>tw</a:t>
                </a:r>
                <a:r>
                  <a:rPr lang="en-US" sz="2000" i="1" dirty="0" smtClean="0"/>
                  <a:t> and </a:t>
                </a:r>
                <a:r>
                  <a:rPr lang="en-US" sz="2000" i="1" dirty="0" err="1" smtClean="0"/>
                  <a:t>D</a:t>
                </a:r>
                <a:r>
                  <a:rPr lang="en-US" sz="2000" i="1" baseline="-25000" dirty="0" err="1" smtClean="0"/>
                  <a:t>tk</a:t>
                </a:r>
                <a:r>
                  <a:rPr lang="en-US" sz="2000" i="1" dirty="0" smtClean="0"/>
                  <a:t> are the working capital and fixed capital loans respectively. </a:t>
                </a:r>
              </a:p>
              <a:p>
                <a:pPr marL="0" indent="0">
                  <a:buNone/>
                </a:pPr>
                <a:r>
                  <a:rPr lang="en-US" sz="2000" i="1" dirty="0" smtClean="0"/>
                  <a:t>And r is the rate of interest charged on those loans. </a:t>
                </a:r>
              </a:p>
              <a:p>
                <a:pPr marL="0" indent="0">
                  <a:buNone/>
                </a:pPr>
                <a:r>
                  <a:rPr lang="en-US" sz="2000" i="1" dirty="0" smtClean="0"/>
                  <a:t>t= time of sale.</a:t>
                </a:r>
                <a:endParaRPr lang="en-US" sz="2000" i="1" dirty="0"/>
              </a:p>
              <a:p>
                <a:endParaRPr lang="en-US" dirty="0" smtClean="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9456" y="950976"/>
                <a:ext cx="8717280" cy="5535168"/>
              </a:xfrm>
              <a:blipFill rotWithShape="0">
                <a:blip r:embed="rId2"/>
                <a:stretch>
                  <a:fillRect l="-699" t="-1542"/>
                </a:stretch>
              </a:blipFill>
            </p:spPr>
            <p:txBody>
              <a:bodyPr/>
              <a:lstStyle/>
              <a:p>
                <a:r>
                  <a:rPr lang="en-US">
                    <a:noFill/>
                  </a:rPr>
                  <a:t> </a:t>
                </a:r>
              </a:p>
            </p:txBody>
          </p:sp>
        </mc:Fallback>
      </mc:AlternateContent>
    </p:spTree>
    <p:extLst>
      <p:ext uri="{BB962C8B-B14F-4D97-AF65-F5344CB8AC3E}">
        <p14:creationId xmlns:p14="http://schemas.microsoft.com/office/powerpoint/2010/main" val="26598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3440"/>
          </a:xfrm>
        </p:spPr>
        <p:style>
          <a:lnRef idx="1">
            <a:schemeClr val="accent3"/>
          </a:lnRef>
          <a:fillRef idx="3">
            <a:schemeClr val="accent3"/>
          </a:fillRef>
          <a:effectRef idx="2">
            <a:schemeClr val="accent3"/>
          </a:effectRef>
          <a:fontRef idx="minor">
            <a:schemeClr val="lt1"/>
          </a:fontRef>
        </p:style>
        <p:txBody>
          <a:bodyPr/>
          <a:lstStyle/>
          <a:p>
            <a:r>
              <a:rPr lang="en-US" dirty="0" smtClean="0"/>
              <a:t>The choice facing the farmers…1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3568" y="1194816"/>
                <a:ext cx="8449056" cy="5254752"/>
              </a:xfrm>
            </p:spPr>
            <p:txBody>
              <a:bodyPr>
                <a:normAutofit/>
              </a:bodyPr>
              <a:lstStyle/>
              <a:p>
                <a:r>
                  <a:rPr lang="en-US" sz="2400" i="1" dirty="0" smtClean="0">
                    <a:latin typeface="Cambria Math" panose="02040503050406030204" pitchFamily="18" charset="0"/>
                  </a:rPr>
                  <a:t>The expected profit functions facing the farmers are:</a:t>
                </a:r>
              </a:p>
              <a:p>
                <a:pPr lvl="1"/>
                <a14:m>
                  <m:oMath xmlns:m="http://schemas.openxmlformats.org/officeDocument/2006/math">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𝑇</m:t>
                        </m:r>
                      </m:e>
                    </m:d>
                    <m:r>
                      <a:rPr lang="en-US" sz="2000" i="1">
                        <a:latin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𝑡𝑤</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𝑡𝑘</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oMath>
                </a14:m>
                <a:endParaRPr lang="en-US" sz="2000" dirty="0" smtClean="0"/>
              </a:p>
              <a:p>
                <a:pPr lvl="1"/>
                <a14:m>
                  <m:oMath xmlns:m="http://schemas.openxmlformats.org/officeDocument/2006/math">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𝑐</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r>
                          <a:rPr lang="en-US" sz="2000" i="1">
                            <a:latin typeface="Cambria Math" panose="02040503050406030204" pitchFamily="18" charset="0"/>
                          </a:rPr>
                          <m:t>.</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𝑝</m:t>
                        </m:r>
                      </m:e>
                      <m:sub>
                        <m:r>
                          <a:rPr lang="en-US" sz="2000" i="1">
                            <a:latin typeface="Cambria Math" panose="02040503050406030204" pitchFamily="18" charset="0"/>
                          </a:rPr>
                          <m:t>𝑖</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m:t>
                        </m:r>
                        <m:r>
                          <a:rPr lang="en-US" sz="2000" i="1">
                            <a:latin typeface="Cambria Math" panose="02040503050406030204" pitchFamily="18" charset="0"/>
                          </a:rPr>
                          <m:t>𝑃</m:t>
                        </m:r>
                      </m:e>
                      <m:sub>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𝑤</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𝑘</m:t>
                        </m:r>
                      </m:sub>
                    </m:sSub>
                  </m:oMath>
                </a14:m>
                <a:endParaRPr lang="en-US" sz="2000" dirty="0" smtClean="0"/>
              </a:p>
              <a:p>
                <a:pPr lvl="1"/>
                <a:endParaRPr lang="en-US" sz="2000" dirty="0"/>
              </a:p>
              <a:p>
                <a:r>
                  <a:rPr lang="en-US" sz="2400" dirty="0" smtClean="0"/>
                  <a:t>A farmer will opt for contract farming if</a:t>
                </a:r>
              </a:p>
              <a:p>
                <a:pPr lvl="1"/>
                <a14:m>
                  <m:oMath xmlns:m="http://schemas.openxmlformats.org/officeDocument/2006/math">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𝑐</m:t>
                        </m:r>
                      </m:e>
                    </m:d>
                    <m:r>
                      <a:rPr lang="en-US" sz="2000" b="0" i="1" smtClean="0">
                        <a:latin typeface="Cambria Math" panose="02040503050406030204" pitchFamily="18" charset="0"/>
                        <a:ea typeface="Cambria Math" panose="02040503050406030204" pitchFamily="18" charset="0"/>
                      </a:rPr>
                      <m:t>&gt;</m:t>
                    </m:r>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𝑇</m:t>
                        </m:r>
                      </m:e>
                    </m:d>
                  </m:oMath>
                </a14:m>
                <a:endParaRPr lang="en-US" sz="2000" dirty="0" smtClean="0"/>
              </a:p>
              <a:p>
                <a:endParaRPr lang="en-US" sz="2400" dirty="0" smtClean="0"/>
              </a:p>
              <a:p>
                <a:r>
                  <a:rPr lang="en-US" sz="2400" dirty="0" smtClean="0"/>
                  <a:t>Let us assume that fixed capital loans are same for both the types of farming. These are outside the contract with the MNC but the payment period may be different.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3568" y="1194816"/>
                <a:ext cx="8449056" cy="5254752"/>
              </a:xfrm>
              <a:blipFill rotWithShape="0">
                <a:blip r:embed="rId2"/>
                <a:stretch>
                  <a:fillRect l="-938" t="-1624"/>
                </a:stretch>
              </a:blipFill>
            </p:spPr>
            <p:txBody>
              <a:bodyPr/>
              <a:lstStyle/>
              <a:p>
                <a:r>
                  <a:rPr lang="en-US">
                    <a:noFill/>
                  </a:rPr>
                  <a:t> </a:t>
                </a:r>
              </a:p>
            </p:txBody>
          </p:sp>
        </mc:Fallback>
      </mc:AlternateContent>
    </p:spTree>
    <p:extLst>
      <p:ext uri="{BB962C8B-B14F-4D97-AF65-F5344CB8AC3E}">
        <p14:creationId xmlns:p14="http://schemas.microsoft.com/office/powerpoint/2010/main" val="26549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2208"/>
          </a:xfrm>
        </p:spPr>
        <p:style>
          <a:lnRef idx="1">
            <a:schemeClr val="accent3"/>
          </a:lnRef>
          <a:fillRef idx="2">
            <a:schemeClr val="accent3"/>
          </a:fillRef>
          <a:effectRef idx="1">
            <a:schemeClr val="accent3"/>
          </a:effectRef>
          <a:fontRef idx="minor">
            <a:schemeClr val="dk1"/>
          </a:fontRef>
        </p:style>
        <p:txBody>
          <a:bodyPr/>
          <a:lstStyle/>
          <a:p>
            <a:r>
              <a:rPr lang="en-US" dirty="0" smtClean="0"/>
              <a:t>The decision making process: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6304" y="999744"/>
                <a:ext cx="8827008" cy="5644896"/>
              </a:xfrm>
            </p:spPr>
            <p:txBody>
              <a:bodyPr>
                <a:normAutofit lnSpcReduction="10000"/>
              </a:bodyPr>
              <a:lstStyle/>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smtClean="0">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𝑝</m:t>
                          </m:r>
                        </m:e>
                        <m:sub>
                          <m:r>
                            <a:rPr lang="en-US" i="1">
                              <a:solidFill>
                                <a:schemeClr val="accent2">
                                  <a:lumMod val="75000"/>
                                </a:schemeClr>
                              </a:solidFill>
                              <a:latin typeface="Cambria Math" panose="02040503050406030204" pitchFamily="18" charset="0"/>
                            </a:rPr>
                            <m:t>𝑖</m:t>
                          </m:r>
                          <m:r>
                            <a:rPr lang="en-US" i="1">
                              <a:solidFill>
                                <a:schemeClr val="accent2">
                                  <a:lumMod val="75000"/>
                                </a:schemeClr>
                              </a:solidFill>
                              <a:latin typeface="Cambria Math" panose="02040503050406030204" pitchFamily="18" charset="0"/>
                            </a:rPr>
                            <m:t>.</m:t>
                          </m:r>
                        </m:sub>
                      </m:sSub>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𝑃</m:t>
                          </m:r>
                        </m:e>
                        <m:sub>
                          <m:r>
                            <a:rPr lang="en-US" i="1">
                              <a:solidFill>
                                <a:srgbClr val="00B050"/>
                              </a:solidFill>
                              <a:latin typeface="Cambria Math" panose="02040503050406030204" pitchFamily="18" charset="0"/>
                            </a:rPr>
                            <m:t>1</m:t>
                          </m:r>
                        </m:sub>
                        <m:sup>
                          <m:r>
                            <a:rPr lang="en-US" i="1">
                              <a:solidFill>
                                <a:srgbClr val="00B050"/>
                              </a:solidFill>
                              <a:latin typeface="Cambria Math" panose="02040503050406030204" pitchFamily="18" charset="0"/>
                            </a:rPr>
                            <m:t>∗</m:t>
                          </m:r>
                        </m:sup>
                      </m:sSubSup>
                      <m:r>
                        <a:rPr lang="en-US" i="1">
                          <a:latin typeface="Cambria Math" panose="02040503050406030204" pitchFamily="18" charset="0"/>
                        </a:rPr>
                        <m:t>.</m:t>
                      </m:r>
                      <m:r>
                        <a:rPr lang="en-US" i="1" smtClean="0">
                          <a:solidFill>
                            <a:schemeClr val="accent2">
                              <a:lumMod val="75000"/>
                            </a:schemeClr>
                          </a:solidFill>
                          <a:latin typeface="Cambria Math" panose="02040503050406030204" pitchFamily="18" charset="0"/>
                        </a:rPr>
                        <m:t>𝑓</m:t>
                      </m:r>
                      <m:d>
                        <m:dPr>
                          <m:ctrlPr>
                            <a:rPr lang="en-US" i="1">
                              <a:solidFill>
                                <a:schemeClr val="accent2">
                                  <a:lumMod val="75000"/>
                                </a:schemeClr>
                              </a:solidFill>
                              <a:latin typeface="Cambria Math" panose="02040503050406030204" pitchFamily="18" charset="0"/>
                            </a:rPr>
                          </m:ctrlPr>
                        </m:dPr>
                        <m:e>
                          <m:r>
                            <a:rPr lang="en-US" i="1">
                              <a:solidFill>
                                <a:schemeClr val="accent2">
                                  <a:lumMod val="75000"/>
                                </a:schemeClr>
                              </a:solidFill>
                              <a:latin typeface="Cambria Math" panose="02040503050406030204" pitchFamily="18" charset="0"/>
                            </a:rPr>
                            <m:t>𝑄</m:t>
                          </m:r>
                        </m:e>
                      </m:d>
                      <m:r>
                        <a:rPr lang="en-US" i="1">
                          <a:latin typeface="Cambria Math" panose="02040503050406030204" pitchFamily="18" charset="0"/>
                        </a:rPr>
                        <m:t>+</m:t>
                      </m:r>
                      <m:sSub>
                        <m:sSubPr>
                          <m:ctrlPr>
                            <a:rPr lang="en-US" i="1" smtClean="0">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(1−</m:t>
                          </m:r>
                          <m:r>
                            <a:rPr lang="en-US" i="1">
                              <a:solidFill>
                                <a:schemeClr val="accent2">
                                  <a:lumMod val="75000"/>
                                </a:schemeClr>
                              </a:solidFill>
                              <a:latin typeface="Cambria Math" panose="02040503050406030204" pitchFamily="18" charset="0"/>
                            </a:rPr>
                            <m:t>𝑝</m:t>
                          </m:r>
                        </m:e>
                        <m:sub>
                          <m:r>
                            <a:rPr lang="en-US" i="1">
                              <a:solidFill>
                                <a:schemeClr val="accent2">
                                  <a:lumMod val="75000"/>
                                </a:schemeClr>
                              </a:solidFill>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smtClean="0">
                              <a:solidFill>
                                <a:srgbClr val="FF0000"/>
                              </a:solidFill>
                              <a:latin typeface="Cambria Math" panose="02040503050406030204" pitchFamily="18" charset="0"/>
                            </a:rPr>
                            <m:t>𝑃</m:t>
                          </m:r>
                        </m:e>
                        <m:sub>
                          <m:r>
                            <a:rPr lang="en-US" i="1" smtClean="0">
                              <a:solidFill>
                                <a:srgbClr val="FF0000"/>
                              </a:solidFill>
                              <a:latin typeface="Cambria Math" panose="02040503050406030204" pitchFamily="18" charset="0"/>
                            </a:rPr>
                            <m:t>2</m:t>
                          </m:r>
                        </m:sub>
                        <m:sup>
                          <m:r>
                            <a:rPr lang="en-US" i="1" smtClean="0">
                              <a:solidFill>
                                <a:srgbClr val="FF0000"/>
                              </a:solidFill>
                              <a:latin typeface="Cambria Math" panose="02040503050406030204" pitchFamily="18" charset="0"/>
                            </a:rPr>
                            <m:t>∗</m:t>
                          </m:r>
                        </m:sup>
                      </m:sSubSup>
                      <m:r>
                        <a:rPr lang="en-US" i="1">
                          <a:latin typeface="Cambria Math" panose="02040503050406030204" pitchFamily="18" charset="0"/>
                        </a:rPr>
                        <m:t>.</m:t>
                      </m:r>
                      <m:r>
                        <a:rPr lang="en-US" i="1" smtClean="0">
                          <a:solidFill>
                            <a:schemeClr val="accent2">
                              <a:lumMod val="75000"/>
                            </a:schemeClr>
                          </a:solidFill>
                          <a:latin typeface="Cambria Math" panose="02040503050406030204" pitchFamily="18" charset="0"/>
                        </a:rPr>
                        <m:t>𝑓</m:t>
                      </m:r>
                      <m:d>
                        <m:dPr>
                          <m:ctrlPr>
                            <a:rPr lang="en-US" i="1">
                              <a:solidFill>
                                <a:schemeClr val="accent2">
                                  <a:lumMod val="75000"/>
                                </a:schemeClr>
                              </a:solidFill>
                              <a:latin typeface="Cambria Math" panose="02040503050406030204" pitchFamily="18" charset="0"/>
                            </a:rPr>
                          </m:ctrlPr>
                        </m:dPr>
                        <m:e>
                          <m:r>
                            <a:rPr lang="en-US" i="1">
                              <a:solidFill>
                                <a:schemeClr val="accent2">
                                  <a:lumMod val="75000"/>
                                </a:schemeClr>
                              </a:solidFill>
                              <a:latin typeface="Cambria Math" panose="02040503050406030204" pitchFamily="18" charset="0"/>
                            </a:rPr>
                            <m:t>𝑄</m:t>
                          </m:r>
                        </m:e>
                      </m:d>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𝑤</m:t>
                          </m:r>
                        </m:sub>
                      </m:sSub>
                      <m:r>
                        <a:rPr lang="en-US" i="1">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rPr>
                        <m:t>𝒑</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𝒕</m:t>
                          </m:r>
                        </m:e>
                      </m:d>
                      <m:r>
                        <a:rPr lang="en-US" b="1" i="1">
                          <a:solidFill>
                            <a:srgbClr val="FF0000"/>
                          </a:solidFill>
                          <a:latin typeface="Cambria Math" panose="02040503050406030204" pitchFamily="18" charset="0"/>
                        </a:rPr>
                        <m:t>.</m:t>
                      </m:r>
                      <m:r>
                        <a:rPr lang="en-US" i="1" smtClean="0">
                          <a:solidFill>
                            <a:schemeClr val="accent2">
                              <a:lumMod val="75000"/>
                            </a:schemeClr>
                          </a:solidFill>
                          <a:latin typeface="Cambria Math" panose="02040503050406030204" pitchFamily="18" charset="0"/>
                        </a:rPr>
                        <m:t>𝑔</m:t>
                      </m:r>
                      <m:d>
                        <m:dPr>
                          <m:ctrlPr>
                            <a:rPr lang="en-US" i="1">
                              <a:solidFill>
                                <a:schemeClr val="accent2">
                                  <a:lumMod val="75000"/>
                                </a:schemeClr>
                              </a:solidFill>
                              <a:latin typeface="Cambria Math" panose="02040503050406030204" pitchFamily="18" charset="0"/>
                            </a:rPr>
                          </m:ctrlPr>
                        </m:dPr>
                        <m:e>
                          <m:r>
                            <a:rPr lang="en-US" i="1">
                              <a:solidFill>
                                <a:schemeClr val="accent2">
                                  <a:lumMod val="75000"/>
                                </a:schemeClr>
                              </a:solidFill>
                              <a:latin typeface="Cambria Math" panose="02040503050406030204" pitchFamily="18" charset="0"/>
                            </a:rPr>
                            <m:t>𝑄</m:t>
                          </m:r>
                        </m:e>
                      </m:d>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𝑡𝑤</m:t>
                          </m:r>
                        </m:sub>
                      </m:sSub>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𝑟</m:t>
                          </m:r>
                        </m:e>
                      </m:d>
                      <m:r>
                        <a:rPr lang="en-US" i="1" baseline="30000">
                          <a:solidFill>
                            <a:srgbClr val="FF0000"/>
                          </a:solidFill>
                          <a:latin typeface="Cambria Math" panose="02040503050406030204" pitchFamily="18" charset="0"/>
                        </a:rPr>
                        <m:t>𝑡</m:t>
                      </m:r>
                    </m:oMath>
                  </m:oMathPara>
                </a14:m>
                <a:endParaRPr lang="en-US" dirty="0"/>
              </a:p>
              <a:p>
                <a:pPr lvl="1"/>
                <a:endParaRPr lang="en-US" sz="2000" dirty="0" smtClean="0"/>
              </a:p>
              <a:p>
                <a:pPr lvl="1"/>
                <a:r>
                  <a:rPr lang="en-US" sz="1800" dirty="0" smtClean="0">
                    <a:solidFill>
                      <a:srgbClr val="00B050"/>
                    </a:solidFill>
                  </a:rPr>
                  <a:t>Green=known</a:t>
                </a:r>
              </a:p>
              <a:p>
                <a:pPr lvl="1"/>
                <a:r>
                  <a:rPr lang="en-US" sz="1800" dirty="0" smtClean="0">
                    <a:solidFill>
                      <a:schemeClr val="accent2">
                        <a:lumMod val="75000"/>
                      </a:schemeClr>
                    </a:solidFill>
                  </a:rPr>
                  <a:t>Amber=estimated</a:t>
                </a:r>
              </a:p>
              <a:p>
                <a:pPr lvl="1"/>
                <a:r>
                  <a:rPr lang="en-US" sz="1800" dirty="0" smtClean="0">
                    <a:solidFill>
                      <a:srgbClr val="FF0000"/>
                    </a:solidFill>
                  </a:rPr>
                  <a:t>Red=unsure/less known</a:t>
                </a:r>
              </a:p>
              <a:p>
                <a:endParaRPr lang="en-US" sz="2400" dirty="0"/>
              </a:p>
              <a:p>
                <a:r>
                  <a:rPr lang="en-US" sz="1800" dirty="0" smtClean="0"/>
                  <a:t>As seen above, the decision making involves a number of estimated variables each with some stochastic possibilities</a:t>
                </a:r>
              </a:p>
              <a:p>
                <a:endParaRPr lang="en-US" sz="1800" dirty="0"/>
              </a:p>
              <a:p>
                <a:r>
                  <a:rPr lang="en-US" sz="1800" dirty="0" smtClean="0"/>
                  <a:t>For a small farmer it becomes difficult to play the market and take advantage of the higher prices in the later months. It also implies higher debt burden. Therefore, a smaller or a more risk averse farmer may adopt contract farming </a:t>
                </a:r>
              </a:p>
              <a:p>
                <a:endParaRPr lang="en-US" sz="1800" dirty="0" smtClean="0"/>
              </a:p>
              <a:p>
                <a:r>
                  <a:rPr lang="en-US" sz="1800" dirty="0" smtClean="0"/>
                  <a:t>However, a farmer who can play the market better or is not a risk averse agent, may gain if they go for traditional farming.</a:t>
                </a:r>
              </a:p>
              <a:p>
                <a:endParaRPr lang="en-US" sz="1800" dirty="0"/>
              </a:p>
              <a:p>
                <a:r>
                  <a:rPr lang="en-US" sz="1800" dirty="0" smtClean="0"/>
                  <a:t>This explains the observed phenomena in West Bengal that contract farming is not very popular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6304" y="999744"/>
                <a:ext cx="8827008" cy="5644896"/>
              </a:xfrm>
              <a:blipFill rotWithShape="0">
                <a:blip r:embed="rId2"/>
                <a:stretch>
                  <a:fillRect l="-414" r="-829"/>
                </a:stretch>
              </a:blipFill>
            </p:spPr>
            <p:txBody>
              <a:bodyPr/>
              <a:lstStyle/>
              <a:p>
                <a:r>
                  <a:rPr lang="en-US">
                    <a:noFill/>
                  </a:rPr>
                  <a:t> </a:t>
                </a:r>
              </a:p>
            </p:txBody>
          </p:sp>
        </mc:Fallback>
      </mc:AlternateContent>
    </p:spTree>
    <p:extLst>
      <p:ext uri="{BB962C8B-B14F-4D97-AF65-F5344CB8AC3E}">
        <p14:creationId xmlns:p14="http://schemas.microsoft.com/office/powerpoint/2010/main" val="1150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50976"/>
          </a:xfrm>
        </p:spPr>
        <p:style>
          <a:lnRef idx="1">
            <a:schemeClr val="accent3"/>
          </a:lnRef>
          <a:fillRef idx="2">
            <a:schemeClr val="accent3"/>
          </a:fillRef>
          <a:effectRef idx="1">
            <a:schemeClr val="accent3"/>
          </a:effectRef>
          <a:fontRef idx="minor">
            <a:schemeClr val="dk1"/>
          </a:fontRef>
        </p:style>
        <p:txBody>
          <a:bodyPr/>
          <a:lstStyle/>
          <a:p>
            <a:r>
              <a:rPr lang="en-US" dirty="0" smtClean="0"/>
              <a:t>Some concluding </a:t>
            </a:r>
            <a:r>
              <a:rPr lang="en-US" dirty="0" smtClean="0"/>
              <a:t>observations…1</a:t>
            </a:r>
            <a:endParaRPr lang="en-US" dirty="0"/>
          </a:p>
        </p:txBody>
      </p:sp>
      <p:sp>
        <p:nvSpPr>
          <p:cNvPr id="3" name="Content Placeholder 2"/>
          <p:cNvSpPr>
            <a:spLocks noGrp="1"/>
          </p:cNvSpPr>
          <p:nvPr>
            <p:ph idx="1"/>
          </p:nvPr>
        </p:nvSpPr>
        <p:spPr>
          <a:xfrm>
            <a:off x="243840" y="1170432"/>
            <a:ext cx="8607552" cy="5484368"/>
          </a:xfrm>
        </p:spPr>
        <p:txBody>
          <a:bodyPr>
            <a:noAutofit/>
          </a:bodyPr>
          <a:lstStyle/>
          <a:p>
            <a:r>
              <a:rPr lang="en-US" dirty="0" smtClean="0"/>
              <a:t>The contract farming model does not bring in many new innovations. It is a combination of:</a:t>
            </a:r>
          </a:p>
          <a:p>
            <a:pPr lvl="1"/>
            <a:r>
              <a:rPr lang="en-US" sz="2800" dirty="0" smtClean="0"/>
              <a:t>Supply of input credit</a:t>
            </a:r>
          </a:p>
          <a:p>
            <a:pPr lvl="1"/>
            <a:r>
              <a:rPr lang="en-US" sz="2800" dirty="0" smtClean="0"/>
              <a:t>Supply of quality inputs</a:t>
            </a:r>
          </a:p>
          <a:p>
            <a:pPr lvl="1"/>
            <a:r>
              <a:rPr lang="en-US" sz="2800" dirty="0" smtClean="0"/>
              <a:t>Provisions of extension services</a:t>
            </a:r>
          </a:p>
          <a:p>
            <a:pPr lvl="1"/>
            <a:r>
              <a:rPr lang="en-US" sz="2800" dirty="0" smtClean="0"/>
              <a:t>An assured price </a:t>
            </a:r>
          </a:p>
          <a:p>
            <a:pPr lvl="1"/>
            <a:r>
              <a:rPr lang="en-US" sz="2800" dirty="0" err="1" smtClean="0"/>
              <a:t>Farmgate</a:t>
            </a:r>
            <a:r>
              <a:rPr lang="en-US" sz="2800" dirty="0" smtClean="0"/>
              <a:t> collection of output</a:t>
            </a:r>
          </a:p>
          <a:p>
            <a:endParaRPr lang="en-US" dirty="0" smtClean="0"/>
          </a:p>
          <a:p>
            <a:r>
              <a:rPr lang="en-US" dirty="0" smtClean="0"/>
              <a:t>By </a:t>
            </a:r>
            <a:r>
              <a:rPr lang="en-US" dirty="0"/>
              <a:t>providing these services, it is allowing the corporates to get a steady and quality supply of inputs</a:t>
            </a:r>
          </a:p>
          <a:p>
            <a:endParaRPr lang="en-US" dirty="0" smtClean="0"/>
          </a:p>
          <a:p>
            <a:r>
              <a:rPr lang="en-US" dirty="0" smtClean="0"/>
              <a:t>But </a:t>
            </a:r>
            <a:r>
              <a:rPr lang="en-US" dirty="0"/>
              <a:t>are the prices received by the farmers ‘fair prices’ ?</a:t>
            </a:r>
          </a:p>
          <a:p>
            <a:endParaRPr lang="en-US" dirty="0"/>
          </a:p>
        </p:txBody>
      </p:sp>
    </p:spTree>
    <p:extLst>
      <p:ext uri="{BB962C8B-B14F-4D97-AF65-F5344CB8AC3E}">
        <p14:creationId xmlns:p14="http://schemas.microsoft.com/office/powerpoint/2010/main" val="11250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199"/>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Some concluding observations</a:t>
            </a:r>
            <a:endParaRPr lang="en-US" dirty="0"/>
          </a:p>
        </p:txBody>
      </p:sp>
      <p:sp>
        <p:nvSpPr>
          <p:cNvPr id="3" name="Content Placeholder 2"/>
          <p:cNvSpPr>
            <a:spLocks noGrp="1"/>
          </p:cNvSpPr>
          <p:nvPr>
            <p:ph sz="half" idx="1"/>
          </p:nvPr>
        </p:nvSpPr>
        <p:spPr>
          <a:xfrm>
            <a:off x="158750" y="1089024"/>
            <a:ext cx="5441950" cy="5464175"/>
          </a:xfrm>
        </p:spPr>
        <p:txBody>
          <a:bodyPr>
            <a:noAutofit/>
          </a:bodyPr>
          <a:lstStyle/>
          <a:p>
            <a:r>
              <a:rPr lang="en-US" sz="2400" dirty="0" smtClean="0"/>
              <a:t>We </a:t>
            </a:r>
            <a:r>
              <a:rPr lang="en-US" sz="2400" dirty="0"/>
              <a:t>interviewed a much bigger potato </a:t>
            </a:r>
            <a:r>
              <a:rPr lang="en-US" sz="2400" dirty="0" smtClean="0"/>
              <a:t>farmers </a:t>
            </a:r>
            <a:r>
              <a:rPr lang="en-US" sz="2400" dirty="0"/>
              <a:t>in Gujarat and </a:t>
            </a:r>
            <a:r>
              <a:rPr lang="en-US" sz="2400" dirty="0" smtClean="0"/>
              <a:t>they receive much </a:t>
            </a:r>
            <a:r>
              <a:rPr lang="en-US" sz="2400" dirty="0"/>
              <a:t>higher price for his contracted output. </a:t>
            </a:r>
          </a:p>
          <a:p>
            <a:pPr lvl="1"/>
            <a:r>
              <a:rPr lang="en-US" dirty="0"/>
              <a:t>He supplies to the </a:t>
            </a:r>
            <a:r>
              <a:rPr lang="en-US" dirty="0" err="1"/>
              <a:t>Balaji</a:t>
            </a:r>
            <a:r>
              <a:rPr lang="en-US" dirty="0"/>
              <a:t> group and receives around 40% higher prices than what Pepsi </a:t>
            </a:r>
            <a:r>
              <a:rPr lang="en-US" dirty="0" smtClean="0"/>
              <a:t>offers to farmers in WB. </a:t>
            </a:r>
            <a:endParaRPr lang="en-US" dirty="0"/>
          </a:p>
          <a:p>
            <a:r>
              <a:rPr lang="en-US" sz="2400" dirty="0" smtClean="0"/>
              <a:t> </a:t>
            </a:r>
            <a:endParaRPr lang="en-US" sz="2400" dirty="0" smtClean="0"/>
          </a:p>
          <a:p>
            <a:r>
              <a:rPr lang="en-US" sz="2400" dirty="0" smtClean="0"/>
              <a:t>In </a:t>
            </a:r>
            <a:r>
              <a:rPr lang="en-US" sz="2400" dirty="0"/>
              <a:t>West Bengal, contract farming is a Monopsony market and the farmers can get a better deal if they negotiate as a group</a:t>
            </a:r>
          </a:p>
          <a:p>
            <a:endParaRPr lang="en-US" sz="2400" dirty="0"/>
          </a:p>
        </p:txBody>
      </p:sp>
      <p:pic>
        <p:nvPicPr>
          <p:cNvPr id="5" name="Content Placeholder 4"/>
          <p:cNvPicPr>
            <a:picLocks noGrp="1" noChangeAspect="1"/>
          </p:cNvPicPr>
          <p:nvPr>
            <p:ph sz="half" idx="2"/>
          </p:nvPr>
        </p:nvPicPr>
        <p:blipFill>
          <a:blip r:embed="rId2"/>
          <a:stretch>
            <a:fillRect/>
          </a:stretch>
        </p:blipFill>
        <p:spPr>
          <a:xfrm>
            <a:off x="6025355" y="988219"/>
            <a:ext cx="3004344" cy="4206082"/>
          </a:xfrm>
          <a:prstGeom prst="rect">
            <a:avLst/>
          </a:prstGeom>
        </p:spPr>
      </p:pic>
    </p:spTree>
    <p:extLst>
      <p:ext uri="{BB962C8B-B14F-4D97-AF65-F5344CB8AC3E}">
        <p14:creationId xmlns:p14="http://schemas.microsoft.com/office/powerpoint/2010/main" val="63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2751"/>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Background</a:t>
            </a:r>
            <a:endParaRPr lang="en-US" dirty="0"/>
          </a:p>
        </p:txBody>
      </p:sp>
      <p:sp>
        <p:nvSpPr>
          <p:cNvPr id="3" name="Content Placeholder 2"/>
          <p:cNvSpPr>
            <a:spLocks noGrp="1"/>
          </p:cNvSpPr>
          <p:nvPr>
            <p:ph idx="1"/>
          </p:nvPr>
        </p:nvSpPr>
        <p:spPr>
          <a:xfrm>
            <a:off x="61975" y="865633"/>
            <a:ext cx="3417825" cy="5705855"/>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000" dirty="0" smtClean="0"/>
              <a:t>Value addition in Indian agriculture has been low as the level of processing in this sector has been poor</a:t>
            </a:r>
          </a:p>
          <a:p>
            <a:endParaRPr lang="en-US" sz="2000" dirty="0"/>
          </a:p>
          <a:p>
            <a:r>
              <a:rPr lang="en-US" sz="2000" dirty="0" smtClean="0"/>
              <a:t>Ghosh, Bhandari and Sharma (2013) show extent of processing in Indian fruits and vegetables to be 1.7 percent and 2.4 percent respectively </a:t>
            </a:r>
          </a:p>
          <a:p>
            <a:endParaRPr lang="en-US" sz="2000" dirty="0" smtClean="0"/>
          </a:p>
          <a:p>
            <a:r>
              <a:rPr lang="en-US" sz="2000" dirty="0" smtClean="0"/>
              <a:t>Share of processing in advanced developing countries in these sectors vary between 30 to 50 percent.  These shares are even higher for developed countries.</a:t>
            </a:r>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3594100" y="1511300"/>
            <a:ext cx="5801995" cy="4112260"/>
          </a:xfrm>
          <a:prstGeom prst="rect">
            <a:avLst/>
          </a:prstGeom>
        </p:spPr>
      </p:pic>
      <p:sp>
        <p:nvSpPr>
          <p:cNvPr id="5" name="Oval 4"/>
          <p:cNvSpPr/>
          <p:nvPr/>
        </p:nvSpPr>
        <p:spPr>
          <a:xfrm>
            <a:off x="4838700" y="3677920"/>
            <a:ext cx="876300" cy="2044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7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365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Possible Group formations</a:t>
            </a:r>
            <a:endParaRPr lang="en-US" dirty="0"/>
          </a:p>
        </p:txBody>
      </p:sp>
      <p:sp>
        <p:nvSpPr>
          <p:cNvPr id="3" name="Content Placeholder 2"/>
          <p:cNvSpPr>
            <a:spLocks noGrp="1"/>
          </p:cNvSpPr>
          <p:nvPr>
            <p:ph idx="1"/>
          </p:nvPr>
        </p:nvSpPr>
        <p:spPr>
          <a:xfrm>
            <a:off x="177800" y="965200"/>
            <a:ext cx="8547100" cy="5613400"/>
          </a:xfrm>
        </p:spPr>
        <p:txBody>
          <a:bodyPr>
            <a:normAutofit fontScale="70000" lnSpcReduction="20000"/>
          </a:bodyPr>
          <a:lstStyle/>
          <a:p>
            <a:r>
              <a:rPr lang="en-US" dirty="0" smtClean="0"/>
              <a:t>Formation of producers groups can</a:t>
            </a:r>
          </a:p>
          <a:p>
            <a:pPr lvl="1"/>
            <a:r>
              <a:rPr lang="en-US" dirty="0" smtClean="0"/>
              <a:t>Improve bargaining power among small farmers</a:t>
            </a:r>
          </a:p>
          <a:p>
            <a:pPr lvl="1"/>
            <a:r>
              <a:rPr lang="en-US" dirty="0" smtClean="0"/>
              <a:t>Give them some benefits of scale</a:t>
            </a:r>
          </a:p>
          <a:p>
            <a:pPr lvl="1"/>
            <a:r>
              <a:rPr lang="en-US" dirty="0" smtClean="0"/>
              <a:t>Move from a largely </a:t>
            </a:r>
            <a:r>
              <a:rPr lang="en-US" dirty="0"/>
              <a:t>intermediary driven </a:t>
            </a:r>
            <a:r>
              <a:rPr lang="en-US" dirty="0" smtClean="0"/>
              <a:t>process to </a:t>
            </a:r>
            <a:r>
              <a:rPr lang="en-US" dirty="0"/>
              <a:t>producer </a:t>
            </a:r>
            <a:r>
              <a:rPr lang="en-US" dirty="0" smtClean="0"/>
              <a:t>driven process</a:t>
            </a:r>
            <a:endParaRPr lang="en-US" dirty="0"/>
          </a:p>
          <a:p>
            <a:endParaRPr lang="en-US" dirty="0" smtClean="0"/>
          </a:p>
          <a:p>
            <a:r>
              <a:rPr lang="en-US" dirty="0" smtClean="0"/>
              <a:t>Present Thrust:</a:t>
            </a:r>
          </a:p>
          <a:p>
            <a:pPr lvl="1"/>
            <a:r>
              <a:rPr lang="en-US" dirty="0" smtClean="0"/>
              <a:t>Formation of Farmer-Producers Organizations (FPOs)</a:t>
            </a:r>
          </a:p>
          <a:p>
            <a:pPr lvl="1"/>
            <a:r>
              <a:rPr lang="en-US" dirty="0" smtClean="0"/>
              <a:t>Encouragement for emergence of </a:t>
            </a:r>
            <a:r>
              <a:rPr lang="en-US" dirty="0"/>
              <a:t>so-called </a:t>
            </a:r>
            <a:r>
              <a:rPr lang="en-US" dirty="0" smtClean="0"/>
              <a:t>Social-Entrepreneurs </a:t>
            </a:r>
          </a:p>
          <a:p>
            <a:endParaRPr lang="en-US" dirty="0" smtClean="0"/>
          </a:p>
          <a:p>
            <a:r>
              <a:rPr lang="en-US" dirty="0" smtClean="0"/>
              <a:t>Lack of knowledge about these initiatives and low trust levels among rural population after the chit fund scam is affecting their growth in WB. </a:t>
            </a:r>
            <a:endParaRPr lang="en-US" dirty="0" smtClean="0"/>
          </a:p>
          <a:p>
            <a:endParaRPr lang="en-US" dirty="0"/>
          </a:p>
          <a:p>
            <a:r>
              <a:rPr lang="en-US" dirty="0" smtClean="0"/>
              <a:t>These are new initiatives and it is an open question whether FPOs and Social Entrepreneurs will be able to reduce the uneven bargaining power in this sector. </a:t>
            </a:r>
          </a:p>
          <a:p>
            <a:endParaRPr lang="en-US" dirty="0"/>
          </a:p>
          <a:p>
            <a:r>
              <a:rPr lang="en-US" dirty="0" smtClean="0"/>
              <a:t>Unless that happens higher processing may not result in overall improvement of agriculture. </a:t>
            </a:r>
            <a:endParaRPr lang="en-US" dirty="0"/>
          </a:p>
          <a:p>
            <a:endParaRPr lang="en-US" dirty="0" smtClean="0"/>
          </a:p>
          <a:p>
            <a:pPr lvl="1"/>
            <a:endParaRPr lang="en-US" dirty="0"/>
          </a:p>
        </p:txBody>
      </p:sp>
    </p:spTree>
    <p:extLst>
      <p:ext uri="{BB962C8B-B14F-4D97-AF65-F5344CB8AC3E}">
        <p14:creationId xmlns:p14="http://schemas.microsoft.com/office/powerpoint/2010/main" val="27209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Feedbacks are most welcome…</a:t>
            </a:r>
          </a:p>
          <a:p>
            <a:r>
              <a:rPr lang="en-US" dirty="0" smtClean="0">
                <a:hlinkClick r:id="rId2"/>
              </a:rPr>
              <a:t>parthapal@iimcal.ac.in</a:t>
            </a:r>
            <a:endParaRPr lang="en-US" dirty="0" smtClean="0"/>
          </a:p>
          <a:p>
            <a:endParaRPr lang="en-US" dirty="0"/>
          </a:p>
        </p:txBody>
      </p:sp>
    </p:spTree>
    <p:extLst>
      <p:ext uri="{BB962C8B-B14F-4D97-AF65-F5344CB8AC3E}">
        <p14:creationId xmlns:p14="http://schemas.microsoft.com/office/powerpoint/2010/main" val="220274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7"/>
            <a:ext cx="9144000" cy="1069974"/>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FPOs: the current </a:t>
            </a:r>
            <a:r>
              <a:rPr lang="en-US" dirty="0" err="1" smtClean="0"/>
              <a:t>favourite</a:t>
            </a:r>
            <a:r>
              <a:rPr lang="en-US" dirty="0" smtClean="0"/>
              <a:t> </a:t>
            </a:r>
            <a:endParaRPr lang="en-US" dirty="0"/>
          </a:p>
        </p:txBody>
      </p:sp>
      <p:sp>
        <p:nvSpPr>
          <p:cNvPr id="3" name="Content Placeholder 2"/>
          <p:cNvSpPr>
            <a:spLocks noGrp="1"/>
          </p:cNvSpPr>
          <p:nvPr>
            <p:ph idx="1"/>
          </p:nvPr>
        </p:nvSpPr>
        <p:spPr>
          <a:xfrm>
            <a:off x="260350" y="1358900"/>
            <a:ext cx="8489950" cy="5219699"/>
          </a:xfrm>
        </p:spPr>
        <p:txBody>
          <a:bodyPr>
            <a:noAutofit/>
          </a:bodyPr>
          <a:lstStyle/>
          <a:p>
            <a:r>
              <a:rPr lang="en-US" sz="2400" dirty="0"/>
              <a:t>The Agriculture Ministry has proposed amendments to the NCDC Act to include farmer producer </a:t>
            </a:r>
            <a:r>
              <a:rPr lang="en-US" sz="2400" dirty="0" err="1"/>
              <a:t>organisations</a:t>
            </a:r>
            <a:r>
              <a:rPr lang="en-US" sz="2400" dirty="0"/>
              <a:t> (FPOs) for extending financial assistance and government subsidies</a:t>
            </a:r>
            <a:r>
              <a:rPr lang="en-US" sz="2400" dirty="0" smtClean="0"/>
              <a:t>.</a:t>
            </a:r>
          </a:p>
          <a:p>
            <a:r>
              <a:rPr lang="en-US" sz="2400" dirty="0"/>
              <a:t>The government is encouraging setting up of FPOs in a big way and trying to provide credit facilities through various schemes so that FPOs become </a:t>
            </a:r>
            <a:r>
              <a:rPr lang="en-US" sz="2400" dirty="0" smtClean="0"/>
              <a:t>viable</a:t>
            </a:r>
            <a:r>
              <a:rPr lang="en-US" sz="2400" dirty="0"/>
              <a:t>.</a:t>
            </a:r>
          </a:p>
          <a:p>
            <a:r>
              <a:rPr lang="en-US" sz="2400" dirty="0" smtClean="0"/>
              <a:t>FPOs</a:t>
            </a:r>
            <a:r>
              <a:rPr lang="en-US" sz="2400" dirty="0"/>
              <a:t>, which are registered under the Companies Act, are firms consisting of small and marginal farmers. There are total 300 FPOs in India supported by government body Small Farmers Agribusiness Consortium (SFAC).</a:t>
            </a:r>
          </a:p>
          <a:p>
            <a:r>
              <a:rPr lang="en-US" sz="2400" dirty="0" smtClean="0"/>
              <a:t>Financial </a:t>
            </a:r>
            <a:r>
              <a:rPr lang="en-US" sz="2400" dirty="0"/>
              <a:t>assistance is being given for production, processing, marketing, storage, export and import of agricultural produce and other notified commodities. </a:t>
            </a:r>
          </a:p>
          <a:p>
            <a:endParaRPr lang="en-US" sz="2400" dirty="0"/>
          </a:p>
        </p:txBody>
      </p:sp>
    </p:spTree>
    <p:extLst>
      <p:ext uri="{BB962C8B-B14F-4D97-AF65-F5344CB8AC3E}">
        <p14:creationId xmlns:p14="http://schemas.microsoft.com/office/powerpoint/2010/main" val="50351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80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smtClean="0"/>
              <a:t>Estimation by the farmers of the unknown variables…1</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902208"/>
                <a:ext cx="8741664" cy="5104067"/>
              </a:xfrm>
            </p:spPr>
            <p:txBody>
              <a:bodyPr>
                <a:normAutofit lnSpcReduction="10000"/>
              </a:bodyPr>
              <a:lstStyle/>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r>
                            <a:rPr lang="en-US" sz="2000" i="1">
                              <a:latin typeface="Cambria Math" panose="02040503050406030204" pitchFamily="18" charset="0"/>
                            </a:rPr>
                            <m:t>.</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𝑝</m:t>
                          </m:r>
                        </m:e>
                        <m:sub>
                          <m:r>
                            <a:rPr lang="en-US" sz="2000" i="1">
                              <a:latin typeface="Cambria Math" panose="02040503050406030204" pitchFamily="18" charset="0"/>
                            </a:rPr>
                            <m:t>𝑖</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m:t>
                          </m:r>
                          <m:r>
                            <a:rPr lang="en-US" sz="2000" i="1">
                              <a:latin typeface="Cambria Math" panose="02040503050406030204" pitchFamily="18" charset="0"/>
                            </a:rPr>
                            <m:t>𝑃</m:t>
                          </m:r>
                        </m:e>
                        <m:sub>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𝑤</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𝑡𝑤</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oMath>
                  </m:oMathPara>
                </a14:m>
                <a:endParaRPr lang="en-US" sz="2000" dirty="0"/>
              </a:p>
              <a:p>
                <a:endParaRPr lang="en-US" dirty="0" smtClean="0"/>
              </a:p>
              <a:p>
                <a:r>
                  <a:rPr lang="en-US" dirty="0" smtClean="0"/>
                  <a:t>From our case studies we found that </a:t>
                </a:r>
              </a:p>
              <a:p>
                <a:pPr lvl="1"/>
                <a:r>
                  <a:rPr lang="en-US" sz="2000" dirty="0" smtClean="0"/>
                  <a:t>The expected values of the production functions are estimated based on past experiences. It appears to follow an adaptive expectation type adjustment pattern.</a:t>
                </a:r>
              </a:p>
              <a:p>
                <a:pPr lvl="1"/>
                <a:endParaRPr lang="en-US" sz="2000" dirty="0"/>
              </a:p>
              <a:p>
                <a:pPr lvl="1"/>
                <a:r>
                  <a:rPr lang="en-US" sz="2000" dirty="0" smtClean="0"/>
                  <a:t>Given the same unit of land, the ratio of output between g(Q) and f(Q) is 6:5. The traditional production function produce marginally more output but the potato sizes are more standardized in the contract farming production function</a:t>
                </a:r>
              </a:p>
              <a:p>
                <a:pPr lvl="1"/>
                <a:endParaRPr lang="en-US" sz="2000" dirty="0"/>
              </a:p>
              <a:p>
                <a:pPr lvl="1"/>
                <a:r>
                  <a:rPr lang="en-US" sz="2000" dirty="0" smtClean="0">
                    <a:solidFill>
                      <a:srgbClr val="FF0000"/>
                    </a:solidFill>
                  </a:rPr>
                  <a:t>Bad size potato ratio in f(Q) can be between 10 percent to 30 percent. </a:t>
                </a:r>
              </a:p>
              <a:p>
                <a:pPr lvl="1"/>
                <a:endParaRPr lang="en-US" sz="2000" dirty="0">
                  <a:solidFill>
                    <a:srgbClr val="FF0000"/>
                  </a:solidFill>
                </a:endParaRPr>
              </a:p>
              <a:p>
                <a:pPr lvl="1"/>
                <a:r>
                  <a:rPr lang="en-US" sz="2000" dirty="0" smtClean="0">
                    <a:solidFill>
                      <a:srgbClr val="FF0000"/>
                    </a:solidFill>
                  </a:rPr>
                  <a:t>The rejection rates vary quite widely from year to year.</a:t>
                </a: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902208"/>
                <a:ext cx="8741664" cy="5104067"/>
              </a:xfrm>
              <a:blipFill rotWithShape="0">
                <a:blip r:embed="rId2"/>
                <a:stretch>
                  <a:fillRect l="-1255"/>
                </a:stretch>
              </a:blipFill>
            </p:spPr>
            <p:txBody>
              <a:bodyPr/>
              <a:lstStyle/>
              <a:p>
                <a:r>
                  <a:rPr lang="en-US">
                    <a:noFill/>
                  </a:rPr>
                  <a:t> </a:t>
                </a:r>
              </a:p>
            </p:txBody>
          </p:sp>
        </mc:Fallback>
      </mc:AlternateContent>
    </p:spTree>
    <p:extLst>
      <p:ext uri="{BB962C8B-B14F-4D97-AF65-F5344CB8AC3E}">
        <p14:creationId xmlns:p14="http://schemas.microsoft.com/office/powerpoint/2010/main" val="8131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3440"/>
          </a:xfrm>
        </p:spPr>
        <p:style>
          <a:lnRef idx="1">
            <a:schemeClr val="accent3"/>
          </a:lnRef>
          <a:fillRef idx="3">
            <a:schemeClr val="accent3"/>
          </a:fillRef>
          <a:effectRef idx="2">
            <a:schemeClr val="accent3"/>
          </a:effectRef>
          <a:fontRef idx="minor">
            <a:schemeClr val="lt1"/>
          </a:fontRef>
        </p:style>
        <p:txBody>
          <a:bodyPr/>
          <a:lstStyle/>
          <a:p>
            <a:r>
              <a:rPr lang="en-US" dirty="0" smtClean="0"/>
              <a:t>The choice facing the farmers…2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3568" y="1194816"/>
                <a:ext cx="8449056" cy="5340096"/>
              </a:xfrm>
            </p:spPr>
            <p:txBody>
              <a:bodyPr>
                <a:normAutofit lnSpcReduction="10000"/>
              </a:bodyPr>
              <a:lstStyle/>
              <a:p>
                <a:r>
                  <a:rPr lang="en-US" sz="2400" i="1" dirty="0" smtClean="0">
                    <a:latin typeface="Cambria Math" panose="02040503050406030204" pitchFamily="18" charset="0"/>
                  </a:rPr>
                  <a:t>The updated expected profit functions facing the farmers are:</a:t>
                </a:r>
              </a:p>
              <a:p>
                <a:pPr lvl="1"/>
                <a14:m>
                  <m:oMath xmlns:m="http://schemas.openxmlformats.org/officeDocument/2006/math">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𝑇</m:t>
                        </m:r>
                      </m:e>
                    </m:d>
                    <m:r>
                      <a:rPr lang="en-US" sz="2000" i="1">
                        <a:latin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𝑡𝑤</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oMath>
                </a14:m>
                <a:endParaRPr lang="en-US" sz="2000" dirty="0" smtClean="0"/>
              </a:p>
              <a:p>
                <a:pPr lvl="1"/>
                <a14:m>
                  <m:oMath xmlns:m="http://schemas.openxmlformats.org/officeDocument/2006/math">
                    <m:r>
                      <a:rPr lang="en-US" sz="2000" i="1">
                        <a:latin typeface="Cambria Math" panose="02040503050406030204" pitchFamily="18" charset="0"/>
                      </a:rPr>
                      <m:t>𝐸</m:t>
                    </m:r>
                    <m:d>
                      <m:dPr>
                        <m:ctrlPr>
                          <a:rPr lang="en-US" sz="2000" i="1">
                            <a:latin typeface="Cambria Math" panose="02040503050406030204" pitchFamily="18" charset="0"/>
                          </a:rPr>
                        </m:ctrlPr>
                      </m:dPr>
                      <m:e>
                        <m:r>
                          <a:rPr lang="el-GR" sz="2000" i="1">
                            <a:latin typeface="Cambria Math" panose="02040503050406030204" pitchFamily="18" charset="0"/>
                          </a:rPr>
                          <m:t>𝜋</m:t>
                        </m:r>
                        <m:r>
                          <a:rPr lang="en-US" sz="2000" i="1" baseline="-25000">
                            <a:latin typeface="Cambria Math" panose="02040503050406030204" pitchFamily="18" charset="0"/>
                          </a:rPr>
                          <m:t>𝑐</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r>
                          <a:rPr lang="en-US" sz="2000" i="1">
                            <a:latin typeface="Cambria Math" panose="02040503050406030204" pitchFamily="18" charset="0"/>
                          </a:rPr>
                          <m:t>.</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𝑝</m:t>
                        </m:r>
                      </m:e>
                      <m:sub>
                        <m:r>
                          <a:rPr lang="en-US" sz="2000" i="1">
                            <a:latin typeface="Cambria Math" panose="02040503050406030204" pitchFamily="18" charset="0"/>
                          </a:rPr>
                          <m:t>𝑖</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m:t>
                        </m:r>
                        <m:r>
                          <a:rPr lang="en-US" sz="2000" i="1">
                            <a:latin typeface="Cambria Math" panose="02040503050406030204" pitchFamily="18" charset="0"/>
                          </a:rPr>
                          <m:t>𝑃</m:t>
                        </m:r>
                      </m:e>
                      <m:sub>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𝑤</m:t>
                        </m:r>
                      </m:sub>
                    </m:sSub>
                  </m:oMath>
                </a14:m>
                <a:endParaRPr lang="en-US" sz="2000" dirty="0" smtClean="0"/>
              </a:p>
              <a:p>
                <a:pPr lvl="1"/>
                <a:endParaRPr lang="en-US" sz="2000" dirty="0"/>
              </a:p>
              <a:p>
                <a:r>
                  <a:rPr lang="en-US" sz="2400" dirty="0" smtClean="0"/>
                  <a:t>A farmer will opt for contract farming if</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r>
                          <a:rPr lang="en-US" sz="2000" i="1">
                            <a:latin typeface="Cambria Math" panose="02040503050406030204" pitchFamily="18" charset="0"/>
                          </a:rPr>
                          <m:t>.</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𝑝</m:t>
                        </m:r>
                      </m:e>
                      <m:sub>
                        <m:r>
                          <a:rPr lang="en-US" sz="2000" i="1">
                            <a:latin typeface="Cambria Math" panose="02040503050406030204" pitchFamily="18" charset="0"/>
                          </a:rPr>
                          <m:t>𝑖</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m:t>
                        </m:r>
                        <m:r>
                          <a:rPr lang="en-US" sz="2000" i="1">
                            <a:latin typeface="Cambria Math" panose="02040503050406030204" pitchFamily="18" charset="0"/>
                          </a:rPr>
                          <m:t>𝑃</m:t>
                        </m:r>
                      </m:e>
                      <m:sub>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𝑤</m:t>
                        </m:r>
                      </m:sub>
                    </m:sSub>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𝑡𝑤</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oMath>
                </a14:m>
                <a:endParaRPr lang="en-US" sz="2000" dirty="0"/>
              </a:p>
              <a:p>
                <a:pPr marL="457200" lvl="1" indent="0">
                  <a:buNone/>
                </a:pPr>
                <a:endParaRPr lang="en-US" sz="2000" dirty="0" smtClean="0"/>
              </a:p>
              <a:p>
                <a:r>
                  <a:rPr lang="en-US" sz="2400" dirty="0" smtClean="0"/>
                  <a:t>Known variables in this equation are:</a:t>
                </a:r>
              </a:p>
              <a:p>
                <a:pPr lvl="1"/>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r>
                      <a:rPr lang="en-US" sz="2000" b="0" i="1" smtClean="0">
                        <a:latin typeface="Cambria Math" panose="02040503050406030204" pitchFamily="18" charset="0"/>
                      </a:rPr>
                      <m:t>, </m:t>
                    </m:r>
                  </m:oMath>
                </a14:m>
                <a:r>
                  <a:rPr lang="en-US" sz="2000" dirty="0" smtClean="0"/>
                  <a:t>r</a:t>
                </a:r>
              </a:p>
              <a:p>
                <a:endParaRPr lang="en-US" sz="2000" dirty="0" smtClean="0"/>
              </a:p>
              <a:p>
                <a:r>
                  <a:rPr lang="en-US" sz="2000" dirty="0" smtClean="0"/>
                  <a:t>Last year Pepsi offered rates of </a:t>
                </a:r>
                <a:r>
                  <a:rPr lang="en-US" sz="2000" dirty="0" err="1" smtClean="0"/>
                  <a:t>Rs</a:t>
                </a:r>
                <a:r>
                  <a:rPr lang="en-US" sz="2000" dirty="0" smtClean="0"/>
                  <a:t> 850/100 Kg for good potatoes and about 400 </a:t>
                </a:r>
                <a:r>
                  <a:rPr lang="en-US" sz="2000" dirty="0" err="1" smtClean="0"/>
                  <a:t>Rs</a:t>
                </a:r>
                <a:r>
                  <a:rPr lang="en-US" sz="2000" dirty="0" smtClean="0"/>
                  <a:t>/100 Kgs for bad sized potatoes</a:t>
                </a:r>
              </a:p>
              <a:p>
                <a:endParaRPr lang="en-US" sz="2000" dirty="0"/>
              </a:p>
              <a:p>
                <a:pPr marL="228600" lvl="1">
                  <a:spcBef>
                    <a:spcPts val="1000"/>
                  </a:spcBef>
                </a:pPr>
                <a:r>
                  <a:rPr lang="en-US" sz="2000" dirty="0"/>
                  <a:t>The rate of interest may vary between farmers but the </a:t>
                </a:r>
                <a:r>
                  <a:rPr lang="en-US" sz="2000" dirty="0" smtClean="0"/>
                  <a:t>modal value </a:t>
                </a:r>
                <a:r>
                  <a:rPr lang="en-US" sz="2000" dirty="0"/>
                  <a:t>is around 10 percent </a:t>
                </a:r>
                <a:r>
                  <a:rPr lang="en-US" sz="2000" dirty="0" smtClean="0"/>
                  <a:t>for the potato cropping season (November to March)</a:t>
                </a: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3568" y="1194816"/>
                <a:ext cx="8449056" cy="5340096"/>
              </a:xfrm>
              <a:blipFill rotWithShape="0">
                <a:blip r:embed="rId2"/>
                <a:stretch>
                  <a:fillRect l="-938" t="-2283" r="-144"/>
                </a:stretch>
              </a:blipFill>
            </p:spPr>
            <p:txBody>
              <a:bodyPr/>
              <a:lstStyle/>
              <a:p>
                <a:r>
                  <a:rPr lang="en-US">
                    <a:noFill/>
                  </a:rPr>
                  <a:t> </a:t>
                </a:r>
              </a:p>
            </p:txBody>
          </p:sp>
        </mc:Fallback>
      </mc:AlternateContent>
    </p:spTree>
    <p:extLst>
      <p:ext uri="{BB962C8B-B14F-4D97-AF65-F5344CB8AC3E}">
        <p14:creationId xmlns:p14="http://schemas.microsoft.com/office/powerpoint/2010/main" val="468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2208"/>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Contract (Contact) farming in West Bengal</a:t>
            </a:r>
            <a:endParaRPr lang="en-US" sz="3600" dirty="0"/>
          </a:p>
        </p:txBody>
      </p:sp>
      <p:sp>
        <p:nvSpPr>
          <p:cNvPr id="3" name="Content Placeholder 2"/>
          <p:cNvSpPr>
            <a:spLocks noGrp="1"/>
          </p:cNvSpPr>
          <p:nvPr>
            <p:ph idx="1"/>
          </p:nvPr>
        </p:nvSpPr>
        <p:spPr>
          <a:xfrm>
            <a:off x="274320" y="1031748"/>
            <a:ext cx="8717280" cy="5711952"/>
          </a:xfrm>
        </p:spPr>
        <p:txBody>
          <a:bodyPr>
            <a:noAutofit/>
          </a:bodyPr>
          <a:lstStyle/>
          <a:p>
            <a:r>
              <a:rPr lang="en-US" sz="2000" dirty="0" smtClean="0"/>
              <a:t>Contract farming is formally not allowed in West Bengal- such contracts are not legally enforceable  </a:t>
            </a:r>
          </a:p>
          <a:p>
            <a:r>
              <a:rPr lang="en-US" sz="2000" dirty="0" smtClean="0"/>
              <a:t>However, a number of companies, including Pepsi is getting into informal/semi-formal contracts with farmers to secure supply for their retail products. </a:t>
            </a:r>
            <a:r>
              <a:rPr lang="en-US" sz="2000" dirty="0" err="1" smtClean="0"/>
              <a:t>Pailan</a:t>
            </a:r>
            <a:r>
              <a:rPr lang="en-US" sz="2000" dirty="0" smtClean="0"/>
              <a:t> group and </a:t>
            </a:r>
            <a:r>
              <a:rPr lang="en-US" sz="2000" dirty="0" err="1" smtClean="0"/>
              <a:t>Mcain</a:t>
            </a:r>
            <a:r>
              <a:rPr lang="en-US" sz="2000" dirty="0" smtClean="0"/>
              <a:t> are other major players.</a:t>
            </a:r>
          </a:p>
          <a:p>
            <a:r>
              <a:rPr lang="en-US" sz="2000" dirty="0" smtClean="0"/>
              <a:t>To avoid legal hassles Pepsi calls it ‘contact farming’ or ‘collaborative farming’.</a:t>
            </a:r>
          </a:p>
          <a:p>
            <a:r>
              <a:rPr lang="en-US" sz="2000" dirty="0" smtClean="0"/>
              <a:t>Pepsi is active in West Bengal, as it is in some other states, in collaborative farming. </a:t>
            </a:r>
          </a:p>
          <a:p>
            <a:endParaRPr lang="en-US" sz="2000" dirty="0" smtClean="0"/>
          </a:p>
          <a:p>
            <a:r>
              <a:rPr lang="en-US" sz="2000" dirty="0" smtClean="0"/>
              <a:t>According to its website: </a:t>
            </a:r>
          </a:p>
          <a:p>
            <a:pPr lvl="1"/>
            <a:r>
              <a:rPr lang="en-US" sz="1600" dirty="0" smtClean="0"/>
              <a:t>PepsiCo </a:t>
            </a:r>
            <a:r>
              <a:rPr lang="en-US" sz="1600" dirty="0"/>
              <a:t>works with around 24,000 farmers across nine states under collaborative farming model, procures around 45 per cent of its current total requirement of 2.40 lakh </a:t>
            </a:r>
            <a:r>
              <a:rPr lang="en-US" sz="1600" dirty="0" err="1"/>
              <a:t>tonnes</a:t>
            </a:r>
            <a:r>
              <a:rPr lang="en-US" sz="1600" dirty="0"/>
              <a:t> of potato per annum by working with farmers and the rest 55 per cent from the open market.</a:t>
            </a:r>
          </a:p>
          <a:p>
            <a:endParaRPr lang="en-US" sz="2000" dirty="0" smtClean="0"/>
          </a:p>
          <a:p>
            <a:r>
              <a:rPr lang="en-US" sz="2000" dirty="0" smtClean="0"/>
              <a:t>Pepsi intends to scale up this process and procure 65 per cent of its requirements directly from the farmers in two years time.</a:t>
            </a:r>
          </a:p>
          <a:p>
            <a:endParaRPr lang="en-US" sz="2000" dirty="0"/>
          </a:p>
        </p:txBody>
      </p:sp>
    </p:spTree>
    <p:extLst>
      <p:ext uri="{BB962C8B-B14F-4D97-AF65-F5344CB8AC3E}">
        <p14:creationId xmlns:p14="http://schemas.microsoft.com/office/powerpoint/2010/main" val="27267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80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smtClean="0"/>
              <a:t>Estimation by the farmers of the unknown variables…2</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902208"/>
                <a:ext cx="8741664" cy="5425440"/>
              </a:xfrm>
            </p:spPr>
            <p:txBody>
              <a:bodyPr>
                <a:normAutofit fontScale="92500" lnSpcReduction="20000"/>
              </a:bodyPr>
              <a:lstStyle/>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r>
                            <a:rPr lang="en-US" sz="2000" i="1">
                              <a:latin typeface="Cambria Math" panose="02040503050406030204" pitchFamily="18" charset="0"/>
                            </a:rPr>
                            <m:t>.</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𝑃</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𝑝</m:t>
                          </m:r>
                        </m:e>
                        <m:sub>
                          <m:r>
                            <a:rPr lang="en-US" sz="2000" i="1">
                              <a:latin typeface="Cambria Math" panose="02040503050406030204" pitchFamily="18" charset="0"/>
                            </a:rPr>
                            <m:t>𝑖</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m:t>
                          </m:r>
                          <m:r>
                            <a:rPr lang="en-US" sz="2000" i="1">
                              <a:latin typeface="Cambria Math" panose="02040503050406030204" pitchFamily="18" charset="0"/>
                            </a:rPr>
                            <m:t>𝑃</m:t>
                          </m:r>
                        </m:e>
                        <m:sub>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𝑤</m:t>
                          </m:r>
                        </m:sub>
                      </m:sSub>
                      <m:r>
                        <a:rPr lang="en-US" sz="2000" i="1">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rPr>
                        <m:t>𝒑</m:t>
                      </m:r>
                      <m:d>
                        <m:dPr>
                          <m:ctrlPr>
                            <a:rPr lang="en-US" sz="2000" b="1" i="1">
                              <a:solidFill>
                                <a:srgbClr val="FF0000"/>
                              </a:solidFill>
                              <a:latin typeface="Cambria Math" panose="02040503050406030204" pitchFamily="18" charset="0"/>
                            </a:rPr>
                          </m:ctrlPr>
                        </m:dPr>
                        <m:e>
                          <m:r>
                            <a:rPr lang="en-US" sz="2000" b="1" i="1">
                              <a:solidFill>
                                <a:srgbClr val="FF0000"/>
                              </a:solidFill>
                              <a:latin typeface="Cambria Math" panose="02040503050406030204" pitchFamily="18" charset="0"/>
                            </a:rPr>
                            <m:t>𝒕</m:t>
                          </m:r>
                        </m:e>
                      </m:d>
                      <m:r>
                        <a:rPr lang="en-US" sz="2000" b="1" i="1">
                          <a:solidFill>
                            <a:srgbClr val="FF0000"/>
                          </a:solidFill>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𝑄</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𝑡𝑤</m:t>
                          </m:r>
                        </m:sub>
                      </m:sSub>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𝑟</m:t>
                          </m:r>
                        </m:e>
                      </m:d>
                      <m:r>
                        <a:rPr lang="en-US" sz="2000" i="1" baseline="30000">
                          <a:latin typeface="Cambria Math" panose="02040503050406030204" pitchFamily="18" charset="0"/>
                        </a:rPr>
                        <m:t>𝑡</m:t>
                      </m:r>
                    </m:oMath>
                  </m:oMathPara>
                </a14:m>
                <a:endParaRPr lang="en-US" sz="2000" dirty="0"/>
              </a:p>
              <a:p>
                <a:endParaRPr lang="en-US" dirty="0" smtClean="0"/>
              </a:p>
              <a:p>
                <a:r>
                  <a:rPr lang="en-US" sz="2000" dirty="0" smtClean="0"/>
                  <a:t>The most difficult element to predict is the expected price</a:t>
                </a:r>
              </a:p>
              <a:p>
                <a:endParaRPr lang="en-US" sz="2000" dirty="0" smtClean="0"/>
              </a:p>
              <a:p>
                <a:r>
                  <a:rPr lang="en-US" sz="2000" dirty="0" smtClean="0"/>
                  <a:t>The post harvest price can be highly volatile and can move between 500Rs/q to 2000 </a:t>
                </a:r>
                <a:r>
                  <a:rPr lang="en-US" sz="2000" dirty="0" err="1" smtClean="0"/>
                  <a:t>Rs</a:t>
                </a:r>
                <a:r>
                  <a:rPr lang="en-US" sz="2000" dirty="0" smtClean="0"/>
                  <a:t>/q over the next 7-8 months</a:t>
                </a:r>
              </a:p>
              <a:p>
                <a:endParaRPr lang="en-US" sz="2000" dirty="0"/>
              </a:p>
              <a:p>
                <a:r>
                  <a:rPr lang="en-US" sz="2000" dirty="0" smtClean="0"/>
                  <a:t>It is mostly a function of demand—supply imbalance/balance but can also have a strong speculative element in it</a:t>
                </a:r>
              </a:p>
              <a:p>
                <a:endParaRPr lang="en-US" sz="2000" dirty="0"/>
              </a:p>
              <a:p>
                <a:r>
                  <a:rPr lang="en-US" sz="2000" dirty="0" smtClean="0"/>
                  <a:t>Storing potatoes in cold storage has its own problems. There are weight loss, spoilage and cold storage charges. But the farmers and traders have a good estimate about these costs</a:t>
                </a:r>
              </a:p>
              <a:p>
                <a:endParaRPr lang="en-US" sz="2000" dirty="0"/>
              </a:p>
              <a:p>
                <a:r>
                  <a:rPr lang="en-US" sz="2000" dirty="0" smtClean="0"/>
                  <a:t>There is a huge informal/semi formal potato bond market in West Bengal for hedging risks. </a:t>
                </a:r>
                <a:endParaRPr lang="en-US" sz="2000" dirty="0"/>
              </a:p>
              <a:p>
                <a:endParaRPr lang="en-US" sz="2000" dirty="0" smtClean="0"/>
              </a:p>
              <a:p>
                <a:r>
                  <a:rPr lang="en-US" sz="2000" dirty="0" smtClean="0"/>
                  <a:t>This market is largely dominated by the traders and larger farmers</a:t>
                </a:r>
                <a:endParaRPr lang="en-US" sz="2000"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902208"/>
                <a:ext cx="8741664" cy="5425440"/>
              </a:xfrm>
              <a:blipFill rotWithShape="0">
                <a:blip r:embed="rId2"/>
                <a:stretch>
                  <a:fillRect l="-488" r="-907" b="-1685"/>
                </a:stretch>
              </a:blipFill>
            </p:spPr>
            <p:txBody>
              <a:bodyPr/>
              <a:lstStyle/>
              <a:p>
                <a:r>
                  <a:rPr lang="en-US">
                    <a:noFill/>
                  </a:rPr>
                  <a:t> </a:t>
                </a:r>
              </a:p>
            </p:txBody>
          </p:sp>
        </mc:Fallback>
      </mc:AlternateContent>
    </p:spTree>
    <p:extLst>
      <p:ext uri="{BB962C8B-B14F-4D97-AF65-F5344CB8AC3E}">
        <p14:creationId xmlns:p14="http://schemas.microsoft.com/office/powerpoint/2010/main" val="12427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7"/>
            <a:ext cx="9144000" cy="85407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Contract Farming in India</a:t>
            </a:r>
            <a:endParaRPr lang="en-US" dirty="0"/>
          </a:p>
        </p:txBody>
      </p:sp>
      <p:sp>
        <p:nvSpPr>
          <p:cNvPr id="3" name="Content Placeholder 2"/>
          <p:cNvSpPr>
            <a:spLocks noGrp="1"/>
          </p:cNvSpPr>
          <p:nvPr>
            <p:ph idx="1"/>
          </p:nvPr>
        </p:nvSpPr>
        <p:spPr>
          <a:xfrm>
            <a:off x="292100" y="1092200"/>
            <a:ext cx="8585200" cy="5600700"/>
          </a:xfrm>
        </p:spPr>
        <p:txBody>
          <a:bodyPr>
            <a:normAutofit fontScale="92500" lnSpcReduction="10000"/>
          </a:bodyPr>
          <a:lstStyle/>
          <a:p>
            <a:r>
              <a:rPr lang="en-US" dirty="0" smtClean="0"/>
              <a:t>To improve value addition it is suggested that it is important to </a:t>
            </a:r>
            <a:r>
              <a:rPr lang="en-US" dirty="0"/>
              <a:t>link agriculture production with the complete agriculture </a:t>
            </a:r>
            <a:r>
              <a:rPr lang="en-US" dirty="0" smtClean="0"/>
              <a:t>value chain</a:t>
            </a:r>
          </a:p>
          <a:p>
            <a:endParaRPr lang="en-US" dirty="0"/>
          </a:p>
          <a:p>
            <a:r>
              <a:rPr lang="en-US" dirty="0" smtClean="0"/>
              <a:t>Contract farming is seen as a possible way of integration in the global value chain</a:t>
            </a:r>
          </a:p>
          <a:p>
            <a:endParaRPr lang="en-US" dirty="0" smtClean="0"/>
          </a:p>
          <a:p>
            <a:r>
              <a:rPr lang="en-US" dirty="0" smtClean="0"/>
              <a:t>Domestic and foreign </a:t>
            </a:r>
            <a:r>
              <a:rPr lang="en-US" dirty="0"/>
              <a:t>companies are gradually getting into </a:t>
            </a:r>
            <a:r>
              <a:rPr lang="en-US" dirty="0" smtClean="0"/>
              <a:t>contract farming </a:t>
            </a:r>
            <a:r>
              <a:rPr lang="en-US" dirty="0"/>
              <a:t>and sourcing more agricultural products from India </a:t>
            </a:r>
          </a:p>
          <a:p>
            <a:endParaRPr lang="en-US" dirty="0"/>
          </a:p>
          <a:p>
            <a:r>
              <a:rPr lang="en-US" b="1" dirty="0"/>
              <a:t>This has </a:t>
            </a:r>
            <a:r>
              <a:rPr lang="en-US" b="1" dirty="0" smtClean="0"/>
              <a:t>raised the question whether the unequal bargaining power between domestic farmers and large corporates will lead to exploitation of farmers</a:t>
            </a:r>
            <a:endParaRPr lang="en-US" b="1" dirty="0"/>
          </a:p>
          <a:p>
            <a:endParaRPr lang="en-US" dirty="0"/>
          </a:p>
        </p:txBody>
      </p:sp>
    </p:spTree>
    <p:extLst>
      <p:ext uri="{BB962C8B-B14F-4D97-AF65-F5344CB8AC3E}">
        <p14:creationId xmlns:p14="http://schemas.microsoft.com/office/powerpoint/2010/main" val="21843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39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Contract Farming in India</a:t>
            </a:r>
            <a:endParaRPr lang="en-US" dirty="0"/>
          </a:p>
        </p:txBody>
      </p:sp>
      <p:sp>
        <p:nvSpPr>
          <p:cNvPr id="3" name="Content Placeholder 2"/>
          <p:cNvSpPr>
            <a:spLocks noGrp="1"/>
          </p:cNvSpPr>
          <p:nvPr>
            <p:ph sz="half" idx="1"/>
          </p:nvPr>
        </p:nvSpPr>
        <p:spPr>
          <a:xfrm>
            <a:off x="152400" y="850900"/>
            <a:ext cx="4362450" cy="58166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smtClean="0"/>
              <a:t>Contract farming can take various forms:</a:t>
            </a:r>
          </a:p>
          <a:p>
            <a:pPr lvl="1"/>
            <a:r>
              <a:rPr lang="en-US" dirty="0" smtClean="0"/>
              <a:t>procurement </a:t>
            </a:r>
            <a:r>
              <a:rPr lang="en-US" dirty="0"/>
              <a:t>contracts under which only sale and purchase conditions are specified; </a:t>
            </a:r>
            <a:endParaRPr lang="en-US" dirty="0" smtClean="0"/>
          </a:p>
          <a:p>
            <a:pPr lvl="1"/>
            <a:r>
              <a:rPr lang="en-US" dirty="0" smtClean="0"/>
              <a:t>partial </a:t>
            </a:r>
            <a:r>
              <a:rPr lang="en-US" dirty="0"/>
              <a:t>contracts wherein only some of the inputs are supplied by the contracting firm and produce is bought at pre-agreed prices; and </a:t>
            </a:r>
            <a:endParaRPr lang="en-US" dirty="0" smtClean="0"/>
          </a:p>
          <a:p>
            <a:pPr lvl="1"/>
            <a:r>
              <a:rPr lang="en-US" dirty="0" smtClean="0"/>
              <a:t>total </a:t>
            </a:r>
            <a:r>
              <a:rPr lang="en-US" dirty="0"/>
              <a:t>contracts under which the contracting firm supplies and manages all the inputs on the farm and the farmer becomes just a supplier of land and </a:t>
            </a:r>
            <a:r>
              <a:rPr lang="en-US" dirty="0" err="1"/>
              <a:t>labour</a:t>
            </a:r>
            <a:r>
              <a:rPr lang="en-US" dirty="0"/>
              <a:t>. </a:t>
            </a:r>
            <a:endParaRPr lang="en-US" dirty="0" smtClean="0"/>
          </a:p>
          <a:p>
            <a:pPr lvl="1"/>
            <a:endParaRPr lang="en-US" dirty="0"/>
          </a:p>
          <a:p>
            <a:r>
              <a:rPr lang="en-US" dirty="0"/>
              <a:t>In India, </a:t>
            </a:r>
            <a:r>
              <a:rPr lang="en-US" dirty="0" smtClean="0"/>
              <a:t>most </a:t>
            </a:r>
            <a:r>
              <a:rPr lang="en-US" dirty="0"/>
              <a:t>contract farming arrangements are not backed by formal contract agreements. </a:t>
            </a:r>
            <a:endParaRPr lang="en-US" dirty="0" smtClean="0"/>
          </a:p>
          <a:p>
            <a:endParaRPr lang="en-US" dirty="0"/>
          </a:p>
          <a:p>
            <a:r>
              <a:rPr lang="en-US" dirty="0" smtClean="0"/>
              <a:t>These </a:t>
            </a:r>
            <a:r>
              <a:rPr lang="en-US" dirty="0"/>
              <a:t>are implicit trading arrangements between the buyer and the </a:t>
            </a:r>
            <a:r>
              <a:rPr lang="en-US" dirty="0" smtClean="0"/>
              <a:t>seller. </a:t>
            </a:r>
            <a:endParaRPr lang="en-US" dirty="0"/>
          </a:p>
        </p:txBody>
      </p:sp>
      <p:sp>
        <p:nvSpPr>
          <p:cNvPr id="4" name="Content Placeholder 3"/>
          <p:cNvSpPr>
            <a:spLocks noGrp="1"/>
          </p:cNvSpPr>
          <p:nvPr>
            <p:ph sz="half" idx="2"/>
          </p:nvPr>
        </p:nvSpPr>
        <p:spPr>
          <a:xfrm>
            <a:off x="4629150" y="850900"/>
            <a:ext cx="4337050" cy="58166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smtClean="0"/>
              <a:t>Examples:</a:t>
            </a:r>
          </a:p>
          <a:p>
            <a:pPr lvl="1"/>
            <a:r>
              <a:rPr lang="en-US" dirty="0"/>
              <a:t>ITC Limited</a:t>
            </a:r>
            <a:r>
              <a:rPr lang="en-US" dirty="0" smtClean="0"/>
              <a:t>’ and </a:t>
            </a:r>
            <a:r>
              <a:rPr lang="en-US" dirty="0"/>
              <a:t>tobacco growers in Andhra </a:t>
            </a:r>
            <a:r>
              <a:rPr lang="en-US" dirty="0" smtClean="0"/>
              <a:t>Pradesh</a:t>
            </a:r>
            <a:endParaRPr lang="en-US" dirty="0"/>
          </a:p>
          <a:p>
            <a:pPr lvl="1"/>
            <a:r>
              <a:rPr lang="en-US" dirty="0" smtClean="0"/>
              <a:t>Nestle India and </a:t>
            </a:r>
            <a:r>
              <a:rPr lang="en-US" dirty="0"/>
              <a:t>dairy farmers in </a:t>
            </a:r>
            <a:r>
              <a:rPr lang="en-US" dirty="0" smtClean="0"/>
              <a:t>Punjab </a:t>
            </a:r>
            <a:endParaRPr lang="en-US" dirty="0"/>
          </a:p>
          <a:p>
            <a:pPr lvl="1"/>
            <a:r>
              <a:rPr lang="en-US" dirty="0" err="1"/>
              <a:t>Pepsico</a:t>
            </a:r>
            <a:r>
              <a:rPr lang="en-US" dirty="0"/>
              <a:t> </a:t>
            </a:r>
            <a:r>
              <a:rPr lang="en-US" dirty="0" smtClean="0"/>
              <a:t>India and </a:t>
            </a:r>
            <a:r>
              <a:rPr lang="en-US" dirty="0"/>
              <a:t>potato growers in Gujarat, Karnataka and West </a:t>
            </a:r>
            <a:r>
              <a:rPr lang="en-US" dirty="0" smtClean="0"/>
              <a:t>Bengal</a:t>
            </a:r>
          </a:p>
          <a:p>
            <a:pPr lvl="1"/>
            <a:r>
              <a:rPr lang="en-US" dirty="0" err="1">
                <a:solidFill>
                  <a:srgbClr val="FF0000"/>
                </a:solidFill>
              </a:rPr>
              <a:t>Pepsico</a:t>
            </a:r>
            <a:r>
              <a:rPr lang="en-US" dirty="0">
                <a:solidFill>
                  <a:srgbClr val="FF0000"/>
                </a:solidFill>
              </a:rPr>
              <a:t> India’s experiment with tomato growers in Punjab, </a:t>
            </a:r>
            <a:endParaRPr lang="en-US" dirty="0" smtClean="0">
              <a:solidFill>
                <a:srgbClr val="FF0000"/>
              </a:solidFill>
            </a:endParaRPr>
          </a:p>
          <a:p>
            <a:pPr lvl="1"/>
            <a:r>
              <a:rPr lang="en-US" dirty="0" smtClean="0">
                <a:solidFill>
                  <a:srgbClr val="FF0000"/>
                </a:solidFill>
              </a:rPr>
              <a:t>ITC </a:t>
            </a:r>
            <a:r>
              <a:rPr lang="en-US" dirty="0">
                <a:solidFill>
                  <a:srgbClr val="FF0000"/>
                </a:solidFill>
              </a:rPr>
              <a:t>Limited’s arrangement with vegetable growers in Punjab</a:t>
            </a:r>
          </a:p>
        </p:txBody>
      </p:sp>
    </p:spTree>
    <p:extLst>
      <p:ext uri="{BB962C8B-B14F-4D97-AF65-F5344CB8AC3E}">
        <p14:creationId xmlns:p14="http://schemas.microsoft.com/office/powerpoint/2010/main" val="38813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additive="base">
                                        <p:cTn id="4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 calcmode="lin" valueType="num">
                                      <p:cBhvr additive="base">
                                        <p:cTn id="5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9400" y="1056482"/>
            <a:ext cx="4381500" cy="232171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2400" dirty="0"/>
              <a:t>Project </a:t>
            </a:r>
            <a:r>
              <a:rPr lang="en-US" sz="2400" dirty="0" err="1"/>
              <a:t>Unnati</a:t>
            </a:r>
            <a:r>
              <a:rPr lang="en-US" sz="2400" dirty="0"/>
              <a:t> is a collaborative effort of Coca-Cola with Jain Irrigation to build a sustainable supply chain for Coke's mango beverage, </a:t>
            </a:r>
            <a:r>
              <a:rPr lang="en-US" sz="2400" dirty="0" err="1"/>
              <a:t>Maaza</a:t>
            </a:r>
            <a:r>
              <a:rPr lang="en-US" sz="2400" dirty="0"/>
              <a:t>. </a:t>
            </a:r>
            <a:endParaRPr lang="en-US" sz="2400" dirty="0" smtClean="0"/>
          </a:p>
          <a:p>
            <a:endParaRPr lang="en-US" sz="2400" dirty="0"/>
          </a:p>
          <a:p>
            <a:r>
              <a:rPr lang="en-US" sz="2400" dirty="0" smtClean="0"/>
              <a:t>The </a:t>
            </a:r>
            <a:r>
              <a:rPr lang="en-US" sz="2400" dirty="0"/>
              <a:t>program offers financial support and imparts training on </a:t>
            </a:r>
            <a:r>
              <a:rPr lang="en-US" sz="2400" b="1" u="sng" dirty="0"/>
              <a:t>Ultra High Density Plantation</a:t>
            </a:r>
            <a:r>
              <a:rPr lang="en-US" sz="2400" dirty="0"/>
              <a:t>, a modern farming technique</a:t>
            </a:r>
            <a:r>
              <a:rPr lang="en-US" sz="2400" dirty="0" smtClean="0"/>
              <a:t>.</a:t>
            </a:r>
            <a:endParaRPr lang="en-US" sz="2400" dirty="0"/>
          </a:p>
        </p:txBody>
      </p:sp>
      <p:sp>
        <p:nvSpPr>
          <p:cNvPr id="4" name="Content Placeholder 3"/>
          <p:cNvSpPr>
            <a:spLocks noGrp="1"/>
          </p:cNvSpPr>
          <p:nvPr>
            <p:ph sz="half" idx="2"/>
          </p:nvPr>
        </p:nvSpPr>
        <p:spPr>
          <a:xfrm>
            <a:off x="4806950" y="1056481"/>
            <a:ext cx="4159250" cy="51816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dirty="0" smtClean="0"/>
              <a:t>From the Project </a:t>
            </a:r>
            <a:r>
              <a:rPr lang="en-US" dirty="0" err="1" smtClean="0"/>
              <a:t>Unnati</a:t>
            </a:r>
            <a:r>
              <a:rPr lang="en-US" dirty="0" smtClean="0"/>
              <a:t> website:</a:t>
            </a:r>
          </a:p>
          <a:p>
            <a:pPr lvl="1"/>
            <a:r>
              <a:rPr lang="en-US" dirty="0"/>
              <a:t>Project </a:t>
            </a:r>
            <a:r>
              <a:rPr lang="en-US" dirty="0" err="1"/>
              <a:t>Unnati</a:t>
            </a:r>
            <a:r>
              <a:rPr lang="en-US" dirty="0"/>
              <a:t> set to be a key milestone towards the large scale adoption of Ultra High Density farming Practice (UDHP) leveraging drip irrigation</a:t>
            </a:r>
          </a:p>
          <a:p>
            <a:pPr lvl="1"/>
            <a:r>
              <a:rPr lang="en-US" dirty="0"/>
              <a:t>Introduction of Ultra High Density Plantation will double the average mango yields </a:t>
            </a:r>
          </a:p>
          <a:p>
            <a:pPr lvl="1"/>
            <a:r>
              <a:rPr lang="en-US" dirty="0"/>
              <a:t>Project </a:t>
            </a:r>
            <a:r>
              <a:rPr lang="en-US" dirty="0" err="1"/>
              <a:t>Unnati</a:t>
            </a:r>
            <a:r>
              <a:rPr lang="en-US" dirty="0"/>
              <a:t> has the potential to improve the livelihoods of more than 50,000 farmers in the next five years</a:t>
            </a:r>
          </a:p>
          <a:p>
            <a:pPr lvl="1"/>
            <a:r>
              <a:rPr lang="en-US" dirty="0"/>
              <a:t>Farms under Project </a:t>
            </a:r>
            <a:r>
              <a:rPr lang="en-US" dirty="0" err="1"/>
              <a:t>Unnati</a:t>
            </a:r>
            <a:r>
              <a:rPr lang="en-US" dirty="0"/>
              <a:t> will also be used to showcase and train farmers on Ultra High Density Plantation under a joint capability building program led by Jain Irrigation and Coca-Cola University </a:t>
            </a:r>
          </a:p>
          <a:p>
            <a:endParaRPr lang="en-US" dirty="0"/>
          </a:p>
        </p:txBody>
      </p:sp>
      <p:sp>
        <p:nvSpPr>
          <p:cNvPr id="8" name="Title 7"/>
          <p:cNvSpPr>
            <a:spLocks noGrp="1"/>
          </p:cNvSpPr>
          <p:nvPr>
            <p:ph type="title"/>
          </p:nvPr>
        </p:nvSpPr>
        <p:spPr>
          <a:xfrm>
            <a:off x="0" y="1"/>
            <a:ext cx="9144000" cy="812799"/>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Contract Farming as CSR</a:t>
            </a:r>
            <a:endParaRPr lang="en-US" dirty="0"/>
          </a:p>
        </p:txBody>
      </p:sp>
      <p:pic>
        <p:nvPicPr>
          <p:cNvPr id="9" name="Picture 8"/>
          <p:cNvPicPr>
            <a:picLocks noChangeAspect="1"/>
          </p:cNvPicPr>
          <p:nvPr/>
        </p:nvPicPr>
        <p:blipFill>
          <a:blip r:embed="rId2"/>
          <a:stretch>
            <a:fillRect/>
          </a:stretch>
        </p:blipFill>
        <p:spPr>
          <a:xfrm>
            <a:off x="982662" y="3544919"/>
            <a:ext cx="3043238" cy="3313081"/>
          </a:xfrm>
          <a:prstGeom prst="rect">
            <a:avLst/>
          </a:prstGeom>
        </p:spPr>
      </p:pic>
    </p:spTree>
    <p:extLst>
      <p:ext uri="{BB962C8B-B14F-4D97-AF65-F5344CB8AC3E}">
        <p14:creationId xmlns:p14="http://schemas.microsoft.com/office/powerpoint/2010/main" val="1009194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888999"/>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800" dirty="0" smtClean="0"/>
              <a:t>Some Preliminary Observations about contract farming</a:t>
            </a:r>
            <a:endParaRPr lang="en-US" sz="2800" dirty="0"/>
          </a:p>
        </p:txBody>
      </p:sp>
      <p:sp>
        <p:nvSpPr>
          <p:cNvPr id="6" name="Content Placeholder 5"/>
          <p:cNvSpPr>
            <a:spLocks noGrp="1"/>
          </p:cNvSpPr>
          <p:nvPr>
            <p:ph idx="1"/>
          </p:nvPr>
        </p:nvSpPr>
        <p:spPr>
          <a:xfrm>
            <a:off x="254000" y="1130300"/>
            <a:ext cx="8636000" cy="5334000"/>
          </a:xfrm>
        </p:spPr>
        <p:txBody>
          <a:bodyPr>
            <a:normAutofit lnSpcReduction="10000"/>
          </a:bodyPr>
          <a:lstStyle/>
          <a:p>
            <a:r>
              <a:rPr lang="en-US" sz="2400" dirty="0" smtClean="0"/>
              <a:t>To understand how contract farming works we carried out a survey of potato farmers in West Bengal and Gujarat</a:t>
            </a:r>
          </a:p>
          <a:p>
            <a:endParaRPr lang="en-US" sz="2400" dirty="0"/>
          </a:p>
          <a:p>
            <a:r>
              <a:rPr lang="en-US" sz="2400" dirty="0" smtClean="0"/>
              <a:t>In West Bengal potato farmers we surveyed are either contract farmers for </a:t>
            </a:r>
            <a:r>
              <a:rPr lang="en-US" sz="2400" dirty="0" err="1" smtClean="0"/>
              <a:t>Pepsico</a:t>
            </a:r>
            <a:r>
              <a:rPr lang="en-US" sz="2400" dirty="0" smtClean="0"/>
              <a:t> or they were doing non-contract farming</a:t>
            </a:r>
          </a:p>
          <a:p>
            <a:endParaRPr lang="en-US" sz="2400" dirty="0"/>
          </a:p>
          <a:p>
            <a:r>
              <a:rPr lang="en-US" sz="2400" dirty="0" smtClean="0"/>
              <a:t>Both types of farming are being done almost side by side. Some farmers even do both contract and non-contract farming</a:t>
            </a:r>
          </a:p>
          <a:p>
            <a:endParaRPr lang="en-US" sz="2400" dirty="0"/>
          </a:p>
          <a:p>
            <a:r>
              <a:rPr lang="en-US" sz="2400" dirty="0" smtClean="0"/>
              <a:t>In one of the regions surveyed, smaller farmers seemed more keen on contract farming than the medium farmers  </a:t>
            </a:r>
          </a:p>
          <a:p>
            <a:endParaRPr lang="en-US" sz="2400" dirty="0"/>
          </a:p>
          <a:p>
            <a:r>
              <a:rPr lang="en-US" sz="2400" dirty="0" smtClean="0"/>
              <a:t>In Gujarat we studied some large farmers who are contract farmers for an Indian company- </a:t>
            </a:r>
            <a:r>
              <a:rPr lang="en-US" sz="2400" dirty="0" err="1" smtClean="0"/>
              <a:t>Balaji</a:t>
            </a:r>
            <a:r>
              <a:rPr lang="en-US" sz="2400" dirty="0" smtClean="0"/>
              <a:t> Group</a:t>
            </a:r>
          </a:p>
          <a:p>
            <a:endParaRPr lang="en-US" sz="2400" dirty="0"/>
          </a:p>
          <a:p>
            <a:endParaRPr lang="en-US" sz="2400" dirty="0"/>
          </a:p>
        </p:txBody>
      </p:sp>
    </p:spTree>
    <p:extLst>
      <p:ext uri="{BB962C8B-B14F-4D97-AF65-F5344CB8AC3E}">
        <p14:creationId xmlns:p14="http://schemas.microsoft.com/office/powerpoint/2010/main" val="110935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288"/>
          </a:xfrm>
        </p:spPr>
        <p:style>
          <a:lnRef idx="1">
            <a:schemeClr val="accent1"/>
          </a:lnRef>
          <a:fillRef idx="2">
            <a:schemeClr val="accent1"/>
          </a:fillRef>
          <a:effectRef idx="1">
            <a:schemeClr val="accent1"/>
          </a:effectRef>
          <a:fontRef idx="minor">
            <a:schemeClr val="dk1"/>
          </a:fontRef>
        </p:style>
        <p:txBody>
          <a:bodyPr>
            <a:noAutofit/>
          </a:bodyPr>
          <a:lstStyle/>
          <a:p>
            <a:r>
              <a:rPr lang="en-US" sz="2800" dirty="0" smtClean="0"/>
              <a:t>Why only some farmers are interested in contract farming while others are not?</a:t>
            </a:r>
            <a:endParaRPr lang="en-US" sz="2800" dirty="0"/>
          </a:p>
        </p:txBody>
      </p:sp>
      <p:sp>
        <p:nvSpPr>
          <p:cNvPr id="3" name="Content Placeholder 2"/>
          <p:cNvSpPr>
            <a:spLocks noGrp="1"/>
          </p:cNvSpPr>
          <p:nvPr>
            <p:ph idx="1"/>
          </p:nvPr>
        </p:nvSpPr>
        <p:spPr>
          <a:xfrm>
            <a:off x="268224" y="1133856"/>
            <a:ext cx="8595360" cy="5352288"/>
          </a:xfrm>
        </p:spPr>
        <p:txBody>
          <a:bodyPr>
            <a:normAutofit/>
          </a:bodyPr>
          <a:lstStyle/>
          <a:p>
            <a:r>
              <a:rPr lang="en-US" dirty="0" smtClean="0"/>
              <a:t>This study tries to understand the decision making process followed by the farmers of potato in presence of two different cultivation models</a:t>
            </a:r>
          </a:p>
          <a:p>
            <a:pPr lvl="1"/>
            <a:r>
              <a:rPr lang="en-US" sz="2000" dirty="0" smtClean="0"/>
              <a:t>The prevailing farming model</a:t>
            </a:r>
          </a:p>
          <a:p>
            <a:pPr lvl="1"/>
            <a:r>
              <a:rPr lang="en-US" sz="2000" dirty="0" smtClean="0"/>
              <a:t>The so-called </a:t>
            </a:r>
            <a:r>
              <a:rPr lang="en-US" sz="2000" dirty="0" smtClean="0">
                <a:solidFill>
                  <a:srgbClr val="FF0000"/>
                </a:solidFill>
              </a:rPr>
              <a:t>contract/contact/collaborative farming model</a:t>
            </a:r>
            <a:r>
              <a:rPr lang="en-US" sz="2000" dirty="0" smtClean="0"/>
              <a:t>.</a:t>
            </a:r>
          </a:p>
          <a:p>
            <a:pPr lvl="1"/>
            <a:endParaRPr lang="en-US" sz="2000" dirty="0"/>
          </a:p>
          <a:p>
            <a:r>
              <a:rPr lang="en-US" dirty="0" smtClean="0"/>
              <a:t>In a way, the decision making process is similar to economic models where an economic agent chooses between two outcomes: a risky but more rewarding one and one with lesser risk and lesser reward</a:t>
            </a:r>
          </a:p>
          <a:p>
            <a:endParaRPr lang="en-US" dirty="0"/>
          </a:p>
        </p:txBody>
      </p:sp>
    </p:spTree>
    <p:extLst>
      <p:ext uri="{BB962C8B-B14F-4D97-AF65-F5344CB8AC3E}">
        <p14:creationId xmlns:p14="http://schemas.microsoft.com/office/powerpoint/2010/main" val="7011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34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smtClean="0"/>
              <a:t>Some features of the prevailing system of potato farming in West Bengal:</a:t>
            </a:r>
            <a:endParaRPr lang="en-US" sz="3600" dirty="0"/>
          </a:p>
        </p:txBody>
      </p:sp>
      <p:sp>
        <p:nvSpPr>
          <p:cNvPr id="3" name="Content Placeholder 2"/>
          <p:cNvSpPr>
            <a:spLocks noGrp="1"/>
          </p:cNvSpPr>
          <p:nvPr>
            <p:ph idx="1"/>
          </p:nvPr>
        </p:nvSpPr>
        <p:spPr>
          <a:xfrm>
            <a:off x="277749" y="984376"/>
            <a:ext cx="8588502" cy="5635880"/>
          </a:xfrm>
        </p:spPr>
        <p:txBody>
          <a:bodyPr>
            <a:normAutofit fontScale="92500" lnSpcReduction="10000"/>
          </a:bodyPr>
          <a:lstStyle/>
          <a:p>
            <a:r>
              <a:rPr lang="en-US" dirty="0" smtClean="0"/>
              <a:t>Traditional potato farming in West Bengal suffers from a number of problems and uncertainties:</a:t>
            </a:r>
          </a:p>
          <a:p>
            <a:pPr lvl="1">
              <a:lnSpc>
                <a:spcPct val="150000"/>
              </a:lnSpc>
            </a:pPr>
            <a:r>
              <a:rPr lang="en-US" dirty="0" smtClean="0"/>
              <a:t>Quality of seeds</a:t>
            </a:r>
          </a:p>
          <a:p>
            <a:pPr lvl="1">
              <a:lnSpc>
                <a:spcPct val="150000"/>
              </a:lnSpc>
            </a:pPr>
            <a:r>
              <a:rPr lang="en-US" dirty="0" smtClean="0"/>
              <a:t>Timely availability of seeds</a:t>
            </a:r>
          </a:p>
          <a:p>
            <a:pPr lvl="1">
              <a:lnSpc>
                <a:spcPct val="150000"/>
              </a:lnSpc>
            </a:pPr>
            <a:r>
              <a:rPr lang="en-US" dirty="0" smtClean="0"/>
              <a:t>Issues related to rural credit</a:t>
            </a:r>
          </a:p>
          <a:p>
            <a:pPr lvl="1">
              <a:lnSpc>
                <a:spcPct val="150000"/>
              </a:lnSpc>
            </a:pPr>
            <a:r>
              <a:rPr lang="en-US" dirty="0" smtClean="0"/>
              <a:t>Lack of extension services from the government. This seems to be a major problem in the areas we visited.</a:t>
            </a:r>
          </a:p>
          <a:p>
            <a:pPr lvl="1">
              <a:lnSpc>
                <a:spcPct val="150000"/>
              </a:lnSpc>
            </a:pPr>
            <a:r>
              <a:rPr lang="en-US" dirty="0" smtClean="0"/>
              <a:t>High use of chemical </a:t>
            </a:r>
            <a:r>
              <a:rPr lang="en-US" dirty="0" err="1" smtClean="0"/>
              <a:t>fertilisers</a:t>
            </a:r>
            <a:r>
              <a:rPr lang="en-US" dirty="0" smtClean="0"/>
              <a:t>- soil degradation</a:t>
            </a:r>
          </a:p>
          <a:p>
            <a:pPr lvl="1">
              <a:lnSpc>
                <a:spcPct val="150000"/>
              </a:lnSpc>
            </a:pPr>
            <a:r>
              <a:rPr lang="en-US" dirty="0" smtClean="0"/>
              <a:t>High variability of the post harvest price </a:t>
            </a:r>
          </a:p>
          <a:p>
            <a:pPr lvl="1">
              <a:lnSpc>
                <a:spcPct val="150000"/>
              </a:lnSpc>
            </a:pPr>
            <a:r>
              <a:rPr lang="en-US" dirty="0" smtClean="0"/>
              <a:t>No MSP in potato</a:t>
            </a:r>
          </a:p>
          <a:p>
            <a:pPr lvl="1">
              <a:lnSpc>
                <a:spcPct val="150000"/>
              </a:lnSpc>
            </a:pPr>
            <a:r>
              <a:rPr lang="en-US" dirty="0" smtClean="0"/>
              <a:t>Storage related problems</a:t>
            </a:r>
            <a:endParaRPr lang="en-US" dirty="0"/>
          </a:p>
        </p:txBody>
      </p:sp>
    </p:spTree>
    <p:extLst>
      <p:ext uri="{BB962C8B-B14F-4D97-AF65-F5344CB8AC3E}">
        <p14:creationId xmlns:p14="http://schemas.microsoft.com/office/powerpoint/2010/main" val="30467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smtClean="0">
                <a:solidFill>
                  <a:schemeClr val="bg1"/>
                </a:solidFill>
              </a:rPr>
              <a:t>Some features of the contract farming…1</a:t>
            </a:r>
            <a:endParaRPr lang="en-US" dirty="0">
              <a:solidFill>
                <a:schemeClr val="bg1"/>
              </a:solidFill>
            </a:endParaRPr>
          </a:p>
        </p:txBody>
      </p:sp>
      <p:sp>
        <p:nvSpPr>
          <p:cNvPr id="3" name="Content Placeholder 2"/>
          <p:cNvSpPr>
            <a:spLocks noGrp="1"/>
          </p:cNvSpPr>
          <p:nvPr>
            <p:ph idx="1"/>
          </p:nvPr>
        </p:nvSpPr>
        <p:spPr>
          <a:xfrm>
            <a:off x="262890" y="1085088"/>
            <a:ext cx="8614410" cy="5430012"/>
          </a:xfrm>
        </p:spPr>
        <p:txBody>
          <a:bodyPr>
            <a:normAutofit fontScale="92500" lnSpcReduction="10000"/>
          </a:bodyPr>
          <a:lstStyle/>
          <a:p>
            <a:r>
              <a:rPr lang="en-US" sz="2400" dirty="0" smtClean="0"/>
              <a:t>Farmers are offered a pre-determined price before the farming season</a:t>
            </a:r>
          </a:p>
          <a:p>
            <a:endParaRPr lang="en-US" sz="2400" dirty="0" smtClean="0"/>
          </a:p>
          <a:p>
            <a:r>
              <a:rPr lang="en-US" sz="2400" dirty="0" smtClean="0"/>
              <a:t>This offered price is based on the quality of the output. In case of potato, potatoes of a standard size gets a higher price. </a:t>
            </a:r>
          </a:p>
          <a:p>
            <a:endParaRPr lang="en-US" sz="2400" dirty="0"/>
          </a:p>
          <a:p>
            <a:r>
              <a:rPr lang="en-US" sz="2400" dirty="0" smtClean="0"/>
              <a:t>Potatoes which do not conform to that standard receive a lower price or they are not taken by Pepsi</a:t>
            </a:r>
          </a:p>
          <a:p>
            <a:endParaRPr lang="en-US" sz="2400" dirty="0"/>
          </a:p>
          <a:p>
            <a:r>
              <a:rPr lang="en-US" sz="2400" dirty="0" smtClean="0"/>
              <a:t>The inputs are provided by the contracting firm as </a:t>
            </a:r>
            <a:r>
              <a:rPr lang="en-US" sz="2400" dirty="0"/>
              <a:t>credit. However, longer term fixed capital loans and consumption loans are outside the deal.</a:t>
            </a:r>
          </a:p>
          <a:p>
            <a:endParaRPr lang="en-US" sz="2400" dirty="0"/>
          </a:p>
          <a:p>
            <a:r>
              <a:rPr lang="en-US" sz="2400" dirty="0" smtClean="0"/>
              <a:t>The inputs are more organic in nature compared to the traditional farming. It is possibly for meeting domestic and international food standards</a:t>
            </a:r>
          </a:p>
          <a:p>
            <a:endParaRPr lang="en-US" sz="2400" dirty="0"/>
          </a:p>
          <a:p>
            <a:endParaRPr lang="en-US" sz="2400" dirty="0"/>
          </a:p>
        </p:txBody>
      </p:sp>
    </p:spTree>
    <p:extLst>
      <p:ext uri="{BB962C8B-B14F-4D97-AF65-F5344CB8AC3E}">
        <p14:creationId xmlns:p14="http://schemas.microsoft.com/office/powerpoint/2010/main" val="311693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TotalTime>
  <Words>1899</Words>
  <Application>Microsoft Office PowerPoint</Application>
  <PresentationFormat>On-screen Show (4:3)</PresentationFormat>
  <Paragraphs>246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Cambria Math</vt:lpstr>
      <vt:lpstr>Symbol</vt:lpstr>
      <vt:lpstr>Office Theme</vt:lpstr>
      <vt:lpstr>Contract farming in India:  A Case study of potato cultivation</vt:lpstr>
      <vt:lpstr>Background</vt:lpstr>
      <vt:lpstr>Contract Farming in India</vt:lpstr>
      <vt:lpstr>Contract Farming in India</vt:lpstr>
      <vt:lpstr>Contract Farming as CSR</vt:lpstr>
      <vt:lpstr>Some Preliminary Observations about contract farming</vt:lpstr>
      <vt:lpstr>Why only some farmers are interested in contract farming while others are not?</vt:lpstr>
      <vt:lpstr>Some features of the prevailing system of potato farming in West Bengal:</vt:lpstr>
      <vt:lpstr>Some features of the contract farming…1</vt:lpstr>
      <vt:lpstr>Some features of the contract farming…2</vt:lpstr>
      <vt:lpstr>PowerPoint Presentation</vt:lpstr>
      <vt:lpstr>Some features of the contract farming…3</vt:lpstr>
      <vt:lpstr>For regular cultivators</vt:lpstr>
      <vt:lpstr>The profit function of the Contract farmer</vt:lpstr>
      <vt:lpstr>Profit function of the standard potato farmer</vt:lpstr>
      <vt:lpstr>The choice facing the farmers…1</vt:lpstr>
      <vt:lpstr>The decision making process:</vt:lpstr>
      <vt:lpstr>Some concluding observations…1</vt:lpstr>
      <vt:lpstr>Some concluding observations</vt:lpstr>
      <vt:lpstr>Possible Group formations</vt:lpstr>
      <vt:lpstr>Thank you</vt:lpstr>
      <vt:lpstr>FPOs: the current favourite </vt:lpstr>
      <vt:lpstr>Estimation by the farmers of the unknown variables…1</vt:lpstr>
      <vt:lpstr>The choice facing the farmers…2</vt:lpstr>
      <vt:lpstr>Contract (Contact) farming in West Bengal</vt:lpstr>
      <vt:lpstr>Estimation by the farmers of the unknown variables…2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Parthapratim Pal</dc:creator>
  <cp:lastModifiedBy>Parthapratim Pal</cp:lastModifiedBy>
  <cp:revision>108</cp:revision>
  <dcterms:created xsi:type="dcterms:W3CDTF">2014-08-27T00:54:45Z</dcterms:created>
  <dcterms:modified xsi:type="dcterms:W3CDTF">2015-01-25T06:09:31Z</dcterms:modified>
</cp:coreProperties>
</file>