
<file path=[Content_Types].xml><?xml version="1.0" encoding="utf-8"?>
<Types xmlns="http://schemas.openxmlformats.org/package/2006/content-types">
  <Override PartName="/ppt/diagrams/layout2.xml" ContentType="application/vnd.openxmlformats-officedocument.drawingml.diagramLayout+xml"/>
  <Default Extension="rels" ContentType="application/vnd.openxmlformats-package.relationships+xml"/>
  <Override PartName="/ppt/slides/slide14.xml" ContentType="application/vnd.openxmlformats-officedocument.presentationml.slide+xml"/>
  <Override PartName="/ppt/slideMasters/slideMaster2.xml" ContentType="application/vnd.openxmlformats-officedocument.presentationml.slideMaster+xml"/>
  <Override PartName="/ppt/diagrams/colors1.xml" ContentType="application/vnd.openxmlformats-officedocument.drawingml.diagramColors+xml"/>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Layouts/slideLayout16.xml" ContentType="application/vnd.openxmlformats-officedocument.presentationml.slideLayout+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diagrams/layout1.xml" ContentType="application/vnd.openxmlformats-officedocument.drawingml.diagramLayout+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slideLayouts/slideLayout15.xml" ContentType="application/vnd.openxmlformats-officedocument.presentationml.slideLayout+xml"/>
  <Override PartName="/ppt/slides/slide27.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diagrams/data3.xml" ContentType="application/vnd.openxmlformats-officedocument.drawingml.diagramData+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diagrams/quickStyle3.xml" ContentType="application/vnd.openxmlformats-officedocument.drawingml.diagramStyle+xml"/>
  <Override PartName="/ppt/presProps.xml" ContentType="application/vnd.openxmlformats-officedocument.presentationml.presProps+xml"/>
  <Override PartName="/ppt/slides/slide26.xml" ContentType="application/vnd.openxmlformats-officedocument.presentationml.slide+xml"/>
  <Override PartName="/ppt/slideLayouts/slideLayout14.xml" ContentType="application/vnd.openxmlformats-officedocument.presentationml.slideLayout+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diagrams/data2.xml" ContentType="application/vnd.openxmlformats-officedocument.drawingml.diagramData+xml"/>
  <Override PartName="/ppt/slideLayouts/slideLayout3.xml" ContentType="application/vnd.openxmlformats-officedocument.presentationml.slideLayout+xml"/>
  <Override PartName="/ppt/slides/slide11.xml" ContentType="application/vnd.openxmlformats-officedocument.presentationml.slide+xml"/>
  <Override PartName="/ppt/diagrams/quickStyle2.xml" ContentType="application/vnd.openxmlformats-officedocument.drawingml.diagramStyle+xml"/>
  <Override PartName="/ppt/slideLayouts/slideLayout13.xml" ContentType="application/vnd.openxmlformats-officedocument.presentationml.slideLayout+xml"/>
  <Override PartName="/ppt/slides/slide25.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diagrams/data1.xml" ContentType="application/vnd.openxmlformats-officedocument.drawingml.diagramData+xml"/>
  <Override PartName="/ppt/slides/slide10.xml" ContentType="application/vnd.openxmlformats-officedocument.presentationml.slide+xml"/>
  <Override PartName="/docProps/app.xml" ContentType="application/vnd.openxmlformats-officedocument.extended-properties+xml"/>
  <Override PartName="/ppt/diagrams/quickStyle1.xml" ContentType="application/vnd.openxmlformats-officedocument.drawingml.diagramStyle+xml"/>
  <Override PartName="/ppt/theme/theme3.xml" ContentType="application/vnd.openxmlformats-officedocument.theme+xml"/>
  <Override PartName="/ppt/slideLayouts/slideLayout12.xml" ContentType="application/vnd.openxmlformats-officedocument.presentationml.slideLayout+xml"/>
  <Override PartName="/ppt/slides/slide24.xml" ContentType="application/vnd.openxmlformats-officedocument.presentationml.slide+xml"/>
  <Override PartName="/ppt/diagrams/drawing3.xml" ContentType="application/vnd.ms-office.drawingml.diagramDrawing+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diagrams/colors3.xml" ContentType="application/vnd.openxmlformats-officedocument.drawingml.diagramColors+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diagrams/drawing2.xml" ContentType="application/vnd.ms-office.drawingml.diagramDrawing+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diagrams/layout3.xml" ContentType="application/vnd.openxmlformats-officedocument.drawingml.diagramLayout+xml"/>
  <Override PartName="/ppt/notesMasters/notesMaster1.xml" ContentType="application/vnd.openxmlformats-officedocument.presentationml.notesMaster+xml"/>
  <Override PartName="/ppt/slides/slide15.xml" ContentType="application/vnd.openxmlformats-officedocument.presentationml.slide+xml"/>
  <Override PartName="/ppt/diagrams/colors2.xml" ContentType="application/vnd.openxmlformats-officedocument.drawingml.diagramColors+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slideLayouts/slideLayout10.xml" ContentType="application/vnd.openxmlformats-officedocument.presentationml.slideLayout+xml"/>
  <Override PartName="/ppt/slides/slide6.xml" ContentType="application/vnd.openxmlformats-officedocument.presentationml.slide+xml"/>
  <Override PartName="/ppt/diagrams/drawing1.xml" ContentType="application/vnd.ms-office.drawingml.diagramDrawing+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 id="2147483660" r:id="rId2"/>
  </p:sldMasterIdLst>
  <p:notesMasterIdLst>
    <p:notesMasterId r:id="rId40"/>
  </p:notesMasterIdLst>
  <p:sldIdLst>
    <p:sldId id="256" r:id="rId3"/>
    <p:sldId id="257" r:id="rId4"/>
    <p:sldId id="265" r:id="rId5"/>
    <p:sldId id="259" r:id="rId6"/>
    <p:sldId id="260" r:id="rId7"/>
    <p:sldId id="261" r:id="rId8"/>
    <p:sldId id="266" r:id="rId9"/>
    <p:sldId id="262" r:id="rId10"/>
    <p:sldId id="263" r:id="rId11"/>
    <p:sldId id="264" r:id="rId12"/>
    <p:sldId id="267" r:id="rId13"/>
    <p:sldId id="268" r:id="rId14"/>
    <p:sldId id="269" r:id="rId15"/>
    <p:sldId id="270" r:id="rId16"/>
    <p:sldId id="271" r:id="rId17"/>
    <p:sldId id="272" r:id="rId18"/>
    <p:sldId id="273" r:id="rId19"/>
    <p:sldId id="274" r:id="rId20"/>
    <p:sldId id="275" r:id="rId21"/>
    <p:sldId id="276" r:id="rId22"/>
    <p:sldId id="292" r:id="rId23"/>
    <p:sldId id="293" r:id="rId24"/>
    <p:sldId id="277" r:id="rId25"/>
    <p:sldId id="294" r:id="rId26"/>
    <p:sldId id="279" r:id="rId27"/>
    <p:sldId id="283" r:id="rId28"/>
    <p:sldId id="280" r:id="rId29"/>
    <p:sldId id="284" r:id="rId30"/>
    <p:sldId id="281" r:id="rId31"/>
    <p:sldId id="285" r:id="rId32"/>
    <p:sldId id="286" r:id="rId33"/>
    <p:sldId id="282" r:id="rId34"/>
    <p:sldId id="287" r:id="rId35"/>
    <p:sldId id="288" r:id="rId36"/>
    <p:sldId id="289" r:id="rId37"/>
    <p:sldId id="290" r:id="rId38"/>
    <p:sldId id="291"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CC00"/>
    <a:srgbClr val="00CC66"/>
    <a:srgbClr val="009999"/>
    <a:srgbClr val="00CC99"/>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76621" autoAdjust="0"/>
  </p:normalViewPr>
  <p:slideViewPr>
    <p:cSldViewPr>
      <p:cViewPr varScale="1">
        <p:scale>
          <a:sx n="78" d="100"/>
          <a:sy n="78" d="100"/>
        </p:scale>
        <p:origin x="-121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notesMaster" Target="notesMasters/notes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F345C3-869A-4FE1-83ED-4282E6F1FD3A}" type="doc">
      <dgm:prSet loTypeId="urn:microsoft.com/office/officeart/2005/8/layout/radial1" loCatId="relationship" qsTypeId="urn:microsoft.com/office/officeart/2005/8/quickstyle/3d9" qsCatId="3D" csTypeId="urn:microsoft.com/office/officeart/2005/8/colors/accent1_2" csCatId="accent1" phldr="1"/>
      <dgm:spPr/>
      <dgm:t>
        <a:bodyPr/>
        <a:lstStyle/>
        <a:p>
          <a:endParaRPr lang="en-US"/>
        </a:p>
      </dgm:t>
    </dgm:pt>
    <dgm:pt modelId="{A03FFB3C-8F9B-42C2-B155-A8D497D96576}">
      <dgm:prSet phldrT="[Text]" custT="1"/>
      <dgm:spPr/>
      <dgm:t>
        <a:bodyPr/>
        <a:lstStyle/>
        <a:p>
          <a:r>
            <a:rPr lang="en-US" sz="3200" dirty="0" smtClean="0">
              <a:solidFill>
                <a:schemeClr val="accent6"/>
              </a:solidFill>
              <a:effectLst/>
            </a:rPr>
            <a:t>ASEAN </a:t>
          </a:r>
          <a:r>
            <a:rPr lang="en-US" sz="2000" dirty="0" smtClean="0">
              <a:solidFill>
                <a:schemeClr val="accent6"/>
              </a:solidFill>
              <a:effectLst/>
            </a:rPr>
            <a:t>Community</a:t>
          </a:r>
          <a:endParaRPr lang="en-US" sz="2000" dirty="0">
            <a:solidFill>
              <a:schemeClr val="accent6"/>
            </a:solidFill>
            <a:effectLst/>
          </a:endParaRPr>
        </a:p>
      </dgm:t>
    </dgm:pt>
    <dgm:pt modelId="{BB38B15C-F7FC-473C-905E-072550F6D316}" type="parTrans" cxnId="{648A420E-CF72-47E6-A481-69176F290B4A}">
      <dgm:prSet/>
      <dgm:spPr/>
      <dgm:t>
        <a:bodyPr/>
        <a:lstStyle/>
        <a:p>
          <a:endParaRPr lang="en-US"/>
        </a:p>
      </dgm:t>
    </dgm:pt>
    <dgm:pt modelId="{86A5EA23-00A1-424C-B5A1-3152F4974CEA}" type="sibTrans" cxnId="{648A420E-CF72-47E6-A481-69176F290B4A}">
      <dgm:prSet/>
      <dgm:spPr/>
      <dgm:t>
        <a:bodyPr/>
        <a:lstStyle/>
        <a:p>
          <a:endParaRPr lang="en-US"/>
        </a:p>
      </dgm:t>
    </dgm:pt>
    <dgm:pt modelId="{F53E6A7C-2020-4BFF-AB7B-513517CBC817}">
      <dgm:prSet phldrT="[Text]"/>
      <dgm:spPr/>
      <dgm:t>
        <a:bodyPr/>
        <a:lstStyle/>
        <a:p>
          <a:r>
            <a:rPr lang="en-US" dirty="0" smtClean="0">
              <a:solidFill>
                <a:schemeClr val="accent6"/>
              </a:solidFill>
              <a:effectLst/>
            </a:rPr>
            <a:t>AEC</a:t>
          </a:r>
          <a:endParaRPr lang="en-US" dirty="0">
            <a:solidFill>
              <a:schemeClr val="accent6"/>
            </a:solidFill>
            <a:effectLst/>
          </a:endParaRPr>
        </a:p>
      </dgm:t>
    </dgm:pt>
    <dgm:pt modelId="{9E167805-4126-4273-915D-C50CB9DAA96A}" type="parTrans" cxnId="{F908A20C-EBD1-48F1-836A-03D51EC70C15}">
      <dgm:prSet/>
      <dgm:spPr/>
      <dgm:t>
        <a:bodyPr/>
        <a:lstStyle/>
        <a:p>
          <a:endParaRPr lang="en-US"/>
        </a:p>
      </dgm:t>
    </dgm:pt>
    <dgm:pt modelId="{E8DF1581-CCC4-4921-A13A-2CCB51F894C5}" type="sibTrans" cxnId="{F908A20C-EBD1-48F1-836A-03D51EC70C15}">
      <dgm:prSet/>
      <dgm:spPr/>
      <dgm:t>
        <a:bodyPr/>
        <a:lstStyle/>
        <a:p>
          <a:endParaRPr lang="en-US"/>
        </a:p>
      </dgm:t>
    </dgm:pt>
    <dgm:pt modelId="{9EE3767F-9C19-4DE5-B00C-6FF746EF6C48}">
      <dgm:prSet phldrT="[Text]"/>
      <dgm:spPr/>
      <dgm:t>
        <a:bodyPr/>
        <a:lstStyle/>
        <a:p>
          <a:r>
            <a:rPr lang="en-US" dirty="0" smtClean="0">
              <a:solidFill>
                <a:schemeClr val="accent6"/>
              </a:solidFill>
              <a:effectLst/>
            </a:rPr>
            <a:t>APSC</a:t>
          </a:r>
          <a:endParaRPr lang="en-US" dirty="0">
            <a:solidFill>
              <a:schemeClr val="accent6"/>
            </a:solidFill>
            <a:effectLst/>
          </a:endParaRPr>
        </a:p>
      </dgm:t>
    </dgm:pt>
    <dgm:pt modelId="{63F8890E-0F5F-4DE0-8A68-F6C6EBBD09F3}" type="parTrans" cxnId="{A0C8BAD3-D2BF-4CB7-BCE5-DE824D6ECFDE}">
      <dgm:prSet/>
      <dgm:spPr/>
      <dgm:t>
        <a:bodyPr/>
        <a:lstStyle/>
        <a:p>
          <a:endParaRPr lang="en-US"/>
        </a:p>
      </dgm:t>
    </dgm:pt>
    <dgm:pt modelId="{35A880E0-2E38-473A-8180-4AA23AA9DF36}" type="sibTrans" cxnId="{A0C8BAD3-D2BF-4CB7-BCE5-DE824D6ECFDE}">
      <dgm:prSet/>
      <dgm:spPr/>
      <dgm:t>
        <a:bodyPr/>
        <a:lstStyle/>
        <a:p>
          <a:endParaRPr lang="en-US"/>
        </a:p>
      </dgm:t>
    </dgm:pt>
    <dgm:pt modelId="{1B4C7E4A-10A9-4045-8598-BFEC70E4E10C}">
      <dgm:prSet phldrT="[Text]"/>
      <dgm:spPr/>
      <dgm:t>
        <a:bodyPr/>
        <a:lstStyle/>
        <a:p>
          <a:r>
            <a:rPr lang="en-US" dirty="0" smtClean="0">
              <a:solidFill>
                <a:schemeClr val="accent6"/>
              </a:solidFill>
              <a:effectLst/>
            </a:rPr>
            <a:t>ASCC</a:t>
          </a:r>
          <a:endParaRPr lang="en-US" dirty="0">
            <a:solidFill>
              <a:schemeClr val="accent6"/>
            </a:solidFill>
            <a:effectLst/>
          </a:endParaRPr>
        </a:p>
      </dgm:t>
    </dgm:pt>
    <dgm:pt modelId="{F0CE6A6C-4E8A-4B0A-8FE5-F7A7D8A1F03B}" type="parTrans" cxnId="{676C06E2-9B10-471F-B638-D804924B9252}">
      <dgm:prSet/>
      <dgm:spPr/>
      <dgm:t>
        <a:bodyPr/>
        <a:lstStyle/>
        <a:p>
          <a:endParaRPr lang="en-US"/>
        </a:p>
      </dgm:t>
    </dgm:pt>
    <dgm:pt modelId="{96B7AB4A-E6E8-4BFE-97CC-4F1976921A3C}" type="sibTrans" cxnId="{676C06E2-9B10-471F-B638-D804924B9252}">
      <dgm:prSet/>
      <dgm:spPr/>
      <dgm:t>
        <a:bodyPr/>
        <a:lstStyle/>
        <a:p>
          <a:endParaRPr lang="en-US"/>
        </a:p>
      </dgm:t>
    </dgm:pt>
    <dgm:pt modelId="{8D82EA3E-B2FD-4BEE-8AF7-AC6DBB3D02B6}" type="pres">
      <dgm:prSet presAssocID="{10F345C3-869A-4FE1-83ED-4282E6F1FD3A}" presName="cycle" presStyleCnt="0">
        <dgm:presLayoutVars>
          <dgm:chMax val="1"/>
          <dgm:dir/>
          <dgm:animLvl val="ctr"/>
          <dgm:resizeHandles val="exact"/>
        </dgm:presLayoutVars>
      </dgm:prSet>
      <dgm:spPr/>
      <dgm:t>
        <a:bodyPr/>
        <a:lstStyle/>
        <a:p>
          <a:endParaRPr lang="en-US"/>
        </a:p>
      </dgm:t>
    </dgm:pt>
    <dgm:pt modelId="{79AAA014-4BC8-465B-892A-C7830DCC314C}" type="pres">
      <dgm:prSet presAssocID="{A03FFB3C-8F9B-42C2-B155-A8D497D96576}" presName="centerShape" presStyleLbl="node0" presStyleIdx="0" presStyleCnt="1" custScaleX="129406" custScaleY="137012"/>
      <dgm:spPr/>
      <dgm:t>
        <a:bodyPr/>
        <a:lstStyle/>
        <a:p>
          <a:endParaRPr lang="en-US"/>
        </a:p>
      </dgm:t>
    </dgm:pt>
    <dgm:pt modelId="{083B8CFF-45A8-4DDA-861D-EC338A2FA32D}" type="pres">
      <dgm:prSet presAssocID="{9E167805-4126-4273-915D-C50CB9DAA96A}" presName="Name9" presStyleLbl="parChTrans1D2" presStyleIdx="0" presStyleCnt="3"/>
      <dgm:spPr/>
      <dgm:t>
        <a:bodyPr/>
        <a:lstStyle/>
        <a:p>
          <a:endParaRPr lang="en-US"/>
        </a:p>
      </dgm:t>
    </dgm:pt>
    <dgm:pt modelId="{AE07C147-7941-4ADC-9CBD-EB4B80221DF1}" type="pres">
      <dgm:prSet presAssocID="{9E167805-4126-4273-915D-C50CB9DAA96A}" presName="connTx" presStyleLbl="parChTrans1D2" presStyleIdx="0" presStyleCnt="3"/>
      <dgm:spPr/>
      <dgm:t>
        <a:bodyPr/>
        <a:lstStyle/>
        <a:p>
          <a:endParaRPr lang="en-US"/>
        </a:p>
      </dgm:t>
    </dgm:pt>
    <dgm:pt modelId="{91BE0B96-A79E-457A-A012-5BF64EEBEDD9}" type="pres">
      <dgm:prSet presAssocID="{F53E6A7C-2020-4BFF-AB7B-513517CBC817}" presName="node" presStyleLbl="node1" presStyleIdx="0" presStyleCnt="3">
        <dgm:presLayoutVars>
          <dgm:bulletEnabled val="1"/>
        </dgm:presLayoutVars>
      </dgm:prSet>
      <dgm:spPr/>
      <dgm:t>
        <a:bodyPr/>
        <a:lstStyle/>
        <a:p>
          <a:endParaRPr lang="en-US"/>
        </a:p>
      </dgm:t>
    </dgm:pt>
    <dgm:pt modelId="{44108AF4-F343-44F3-819F-CAD9AA0F79A0}" type="pres">
      <dgm:prSet presAssocID="{63F8890E-0F5F-4DE0-8A68-F6C6EBBD09F3}" presName="Name9" presStyleLbl="parChTrans1D2" presStyleIdx="1" presStyleCnt="3"/>
      <dgm:spPr/>
      <dgm:t>
        <a:bodyPr/>
        <a:lstStyle/>
        <a:p>
          <a:endParaRPr lang="en-US"/>
        </a:p>
      </dgm:t>
    </dgm:pt>
    <dgm:pt modelId="{EA23D5B9-A72E-4DC1-BC82-2D04B1FED539}" type="pres">
      <dgm:prSet presAssocID="{63F8890E-0F5F-4DE0-8A68-F6C6EBBD09F3}" presName="connTx" presStyleLbl="parChTrans1D2" presStyleIdx="1" presStyleCnt="3"/>
      <dgm:spPr/>
      <dgm:t>
        <a:bodyPr/>
        <a:lstStyle/>
        <a:p>
          <a:endParaRPr lang="en-US"/>
        </a:p>
      </dgm:t>
    </dgm:pt>
    <dgm:pt modelId="{00958DBC-08EE-4303-8982-5C7F5B09400B}" type="pres">
      <dgm:prSet presAssocID="{9EE3767F-9C19-4DE5-B00C-6FF746EF6C48}" presName="node" presStyleLbl="node1" presStyleIdx="1" presStyleCnt="3">
        <dgm:presLayoutVars>
          <dgm:bulletEnabled val="1"/>
        </dgm:presLayoutVars>
      </dgm:prSet>
      <dgm:spPr/>
      <dgm:t>
        <a:bodyPr/>
        <a:lstStyle/>
        <a:p>
          <a:endParaRPr lang="en-US"/>
        </a:p>
      </dgm:t>
    </dgm:pt>
    <dgm:pt modelId="{030B919D-94C6-4E1A-9F11-988AE47D7FF3}" type="pres">
      <dgm:prSet presAssocID="{F0CE6A6C-4E8A-4B0A-8FE5-F7A7D8A1F03B}" presName="Name9" presStyleLbl="parChTrans1D2" presStyleIdx="2" presStyleCnt="3"/>
      <dgm:spPr/>
      <dgm:t>
        <a:bodyPr/>
        <a:lstStyle/>
        <a:p>
          <a:endParaRPr lang="en-US"/>
        </a:p>
      </dgm:t>
    </dgm:pt>
    <dgm:pt modelId="{C7F0FF82-1B66-4F8A-933D-D9BD4772E33B}" type="pres">
      <dgm:prSet presAssocID="{F0CE6A6C-4E8A-4B0A-8FE5-F7A7D8A1F03B}" presName="connTx" presStyleLbl="parChTrans1D2" presStyleIdx="2" presStyleCnt="3"/>
      <dgm:spPr/>
      <dgm:t>
        <a:bodyPr/>
        <a:lstStyle/>
        <a:p>
          <a:endParaRPr lang="en-US"/>
        </a:p>
      </dgm:t>
    </dgm:pt>
    <dgm:pt modelId="{01B8F4E7-C3AF-4406-9704-3C831F640804}" type="pres">
      <dgm:prSet presAssocID="{1B4C7E4A-10A9-4045-8598-BFEC70E4E10C}" presName="node" presStyleLbl="node1" presStyleIdx="2" presStyleCnt="3">
        <dgm:presLayoutVars>
          <dgm:bulletEnabled val="1"/>
        </dgm:presLayoutVars>
      </dgm:prSet>
      <dgm:spPr/>
      <dgm:t>
        <a:bodyPr/>
        <a:lstStyle/>
        <a:p>
          <a:endParaRPr lang="en-US"/>
        </a:p>
      </dgm:t>
    </dgm:pt>
  </dgm:ptLst>
  <dgm:cxnLst>
    <dgm:cxn modelId="{BFAD7A04-77D6-4A9E-8596-7E964EFC24F7}" type="presOf" srcId="{9E167805-4126-4273-915D-C50CB9DAA96A}" destId="{083B8CFF-45A8-4DDA-861D-EC338A2FA32D}" srcOrd="0" destOrd="0" presId="urn:microsoft.com/office/officeart/2005/8/layout/radial1"/>
    <dgm:cxn modelId="{F908A20C-EBD1-48F1-836A-03D51EC70C15}" srcId="{A03FFB3C-8F9B-42C2-B155-A8D497D96576}" destId="{F53E6A7C-2020-4BFF-AB7B-513517CBC817}" srcOrd="0" destOrd="0" parTransId="{9E167805-4126-4273-915D-C50CB9DAA96A}" sibTransId="{E8DF1581-CCC4-4921-A13A-2CCB51F894C5}"/>
    <dgm:cxn modelId="{FC052664-BA10-46A6-8BFD-C3FA9699CCEA}" type="presOf" srcId="{F53E6A7C-2020-4BFF-AB7B-513517CBC817}" destId="{91BE0B96-A79E-457A-A012-5BF64EEBEDD9}" srcOrd="0" destOrd="0" presId="urn:microsoft.com/office/officeart/2005/8/layout/radial1"/>
    <dgm:cxn modelId="{C1C4684C-2DE9-40E5-8745-E6DDDF814BC2}" type="presOf" srcId="{A03FFB3C-8F9B-42C2-B155-A8D497D96576}" destId="{79AAA014-4BC8-465B-892A-C7830DCC314C}" srcOrd="0" destOrd="0" presId="urn:microsoft.com/office/officeart/2005/8/layout/radial1"/>
    <dgm:cxn modelId="{CAFC0D9C-78A9-4F80-B488-F42A75178863}" type="presOf" srcId="{63F8890E-0F5F-4DE0-8A68-F6C6EBBD09F3}" destId="{44108AF4-F343-44F3-819F-CAD9AA0F79A0}" srcOrd="0" destOrd="0" presId="urn:microsoft.com/office/officeart/2005/8/layout/radial1"/>
    <dgm:cxn modelId="{0F359E93-2392-4001-A1F8-BB941FC94EF7}" type="presOf" srcId="{1B4C7E4A-10A9-4045-8598-BFEC70E4E10C}" destId="{01B8F4E7-C3AF-4406-9704-3C831F640804}" srcOrd="0" destOrd="0" presId="urn:microsoft.com/office/officeart/2005/8/layout/radial1"/>
    <dgm:cxn modelId="{E648DA13-BC41-41DB-9DF3-2379D1C8B1D3}" type="presOf" srcId="{F0CE6A6C-4E8A-4B0A-8FE5-F7A7D8A1F03B}" destId="{030B919D-94C6-4E1A-9F11-988AE47D7FF3}" srcOrd="0" destOrd="0" presId="urn:microsoft.com/office/officeart/2005/8/layout/radial1"/>
    <dgm:cxn modelId="{C52A4768-3F6D-4129-B648-00F2C325F29F}" type="presOf" srcId="{F0CE6A6C-4E8A-4B0A-8FE5-F7A7D8A1F03B}" destId="{C7F0FF82-1B66-4F8A-933D-D9BD4772E33B}" srcOrd="1" destOrd="0" presId="urn:microsoft.com/office/officeart/2005/8/layout/radial1"/>
    <dgm:cxn modelId="{A0C8BAD3-D2BF-4CB7-BCE5-DE824D6ECFDE}" srcId="{A03FFB3C-8F9B-42C2-B155-A8D497D96576}" destId="{9EE3767F-9C19-4DE5-B00C-6FF746EF6C48}" srcOrd="1" destOrd="0" parTransId="{63F8890E-0F5F-4DE0-8A68-F6C6EBBD09F3}" sibTransId="{35A880E0-2E38-473A-8180-4AA23AA9DF36}"/>
    <dgm:cxn modelId="{648A420E-CF72-47E6-A481-69176F290B4A}" srcId="{10F345C3-869A-4FE1-83ED-4282E6F1FD3A}" destId="{A03FFB3C-8F9B-42C2-B155-A8D497D96576}" srcOrd="0" destOrd="0" parTransId="{BB38B15C-F7FC-473C-905E-072550F6D316}" sibTransId="{86A5EA23-00A1-424C-B5A1-3152F4974CEA}"/>
    <dgm:cxn modelId="{45556D60-67C2-42FC-9640-CAC0C9ED82F0}" type="presOf" srcId="{9E167805-4126-4273-915D-C50CB9DAA96A}" destId="{AE07C147-7941-4ADC-9CBD-EB4B80221DF1}" srcOrd="1" destOrd="0" presId="urn:microsoft.com/office/officeart/2005/8/layout/radial1"/>
    <dgm:cxn modelId="{CDC6EE68-1316-4825-AAEB-027F211981E3}" type="presOf" srcId="{63F8890E-0F5F-4DE0-8A68-F6C6EBBD09F3}" destId="{EA23D5B9-A72E-4DC1-BC82-2D04B1FED539}" srcOrd="1" destOrd="0" presId="urn:microsoft.com/office/officeart/2005/8/layout/radial1"/>
    <dgm:cxn modelId="{676C06E2-9B10-471F-B638-D804924B9252}" srcId="{A03FFB3C-8F9B-42C2-B155-A8D497D96576}" destId="{1B4C7E4A-10A9-4045-8598-BFEC70E4E10C}" srcOrd="2" destOrd="0" parTransId="{F0CE6A6C-4E8A-4B0A-8FE5-F7A7D8A1F03B}" sibTransId="{96B7AB4A-E6E8-4BFE-97CC-4F1976921A3C}"/>
    <dgm:cxn modelId="{E55954A7-025D-4237-8380-7B21D07B8A1D}" type="presOf" srcId="{9EE3767F-9C19-4DE5-B00C-6FF746EF6C48}" destId="{00958DBC-08EE-4303-8982-5C7F5B09400B}" srcOrd="0" destOrd="0" presId="urn:microsoft.com/office/officeart/2005/8/layout/radial1"/>
    <dgm:cxn modelId="{CF6EE5FD-F1D8-439E-9C88-DB7D909A4F17}" type="presOf" srcId="{10F345C3-869A-4FE1-83ED-4282E6F1FD3A}" destId="{8D82EA3E-B2FD-4BEE-8AF7-AC6DBB3D02B6}" srcOrd="0" destOrd="0" presId="urn:microsoft.com/office/officeart/2005/8/layout/radial1"/>
    <dgm:cxn modelId="{EFE4F260-2A1B-4FFD-B8DC-F7AA96BBD777}" type="presParOf" srcId="{8D82EA3E-B2FD-4BEE-8AF7-AC6DBB3D02B6}" destId="{79AAA014-4BC8-465B-892A-C7830DCC314C}" srcOrd="0" destOrd="0" presId="urn:microsoft.com/office/officeart/2005/8/layout/radial1"/>
    <dgm:cxn modelId="{61E63504-D3BA-4D45-9CD4-22B31569AD7A}" type="presParOf" srcId="{8D82EA3E-B2FD-4BEE-8AF7-AC6DBB3D02B6}" destId="{083B8CFF-45A8-4DDA-861D-EC338A2FA32D}" srcOrd="1" destOrd="0" presId="urn:microsoft.com/office/officeart/2005/8/layout/radial1"/>
    <dgm:cxn modelId="{E3128B80-B263-4734-A25A-6AD2BE2C0223}" type="presParOf" srcId="{083B8CFF-45A8-4DDA-861D-EC338A2FA32D}" destId="{AE07C147-7941-4ADC-9CBD-EB4B80221DF1}" srcOrd="0" destOrd="0" presId="urn:microsoft.com/office/officeart/2005/8/layout/radial1"/>
    <dgm:cxn modelId="{37BE5872-68E9-4320-AB2C-F3546B9A529E}" type="presParOf" srcId="{8D82EA3E-B2FD-4BEE-8AF7-AC6DBB3D02B6}" destId="{91BE0B96-A79E-457A-A012-5BF64EEBEDD9}" srcOrd="2" destOrd="0" presId="urn:microsoft.com/office/officeart/2005/8/layout/radial1"/>
    <dgm:cxn modelId="{19891AD1-28F1-423C-85A0-30BA50591AD8}" type="presParOf" srcId="{8D82EA3E-B2FD-4BEE-8AF7-AC6DBB3D02B6}" destId="{44108AF4-F343-44F3-819F-CAD9AA0F79A0}" srcOrd="3" destOrd="0" presId="urn:microsoft.com/office/officeart/2005/8/layout/radial1"/>
    <dgm:cxn modelId="{83A158C3-1D1E-42EB-9254-506DB78743CF}" type="presParOf" srcId="{44108AF4-F343-44F3-819F-CAD9AA0F79A0}" destId="{EA23D5B9-A72E-4DC1-BC82-2D04B1FED539}" srcOrd="0" destOrd="0" presId="urn:microsoft.com/office/officeart/2005/8/layout/radial1"/>
    <dgm:cxn modelId="{DC480A37-D974-4A30-80EB-8D87009409A5}" type="presParOf" srcId="{8D82EA3E-B2FD-4BEE-8AF7-AC6DBB3D02B6}" destId="{00958DBC-08EE-4303-8982-5C7F5B09400B}" srcOrd="4" destOrd="0" presId="urn:microsoft.com/office/officeart/2005/8/layout/radial1"/>
    <dgm:cxn modelId="{F0406186-D7E9-4072-8E13-72C69E44F6B4}" type="presParOf" srcId="{8D82EA3E-B2FD-4BEE-8AF7-AC6DBB3D02B6}" destId="{030B919D-94C6-4E1A-9F11-988AE47D7FF3}" srcOrd="5" destOrd="0" presId="urn:microsoft.com/office/officeart/2005/8/layout/radial1"/>
    <dgm:cxn modelId="{C63B046C-447D-47CA-AE14-73D0CD935EF2}" type="presParOf" srcId="{030B919D-94C6-4E1A-9F11-988AE47D7FF3}" destId="{C7F0FF82-1B66-4F8A-933D-D9BD4772E33B}" srcOrd="0" destOrd="0" presId="urn:microsoft.com/office/officeart/2005/8/layout/radial1"/>
    <dgm:cxn modelId="{7A9E83C8-BEAA-4F7E-AFA8-37E976846EA2}" type="presParOf" srcId="{8D82EA3E-B2FD-4BEE-8AF7-AC6DBB3D02B6}" destId="{01B8F4E7-C3AF-4406-9704-3C831F640804}" srcOrd="6"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4F9852-A2F7-4B19-8AA4-7373B4C3B4B2}" type="doc">
      <dgm:prSet loTypeId="urn:microsoft.com/office/officeart/2005/8/layout/matrix1" loCatId="matrix" qsTypeId="urn:microsoft.com/office/officeart/2005/8/quickstyle/3d8" qsCatId="3D" csTypeId="urn:microsoft.com/office/officeart/2005/8/colors/accent3_5" csCatId="accent3" phldr="1"/>
      <dgm:spPr/>
      <dgm:t>
        <a:bodyPr/>
        <a:lstStyle/>
        <a:p>
          <a:endParaRPr lang="en-US"/>
        </a:p>
      </dgm:t>
    </dgm:pt>
    <dgm:pt modelId="{AC7A19EB-6AD0-436C-A8B4-4AA0EF04EAE7}">
      <dgm:prSet phldrT="[Text]"/>
      <dgm:spPr/>
      <dgm:t>
        <a:bodyPr/>
        <a:lstStyle/>
        <a:p>
          <a:r>
            <a:rPr lang="en-US" dirty="0" smtClean="0">
              <a:effectLst>
                <a:outerShdw blurRad="38100" dist="38100" dir="2700000" algn="tl">
                  <a:srgbClr val="000000">
                    <a:alpha val="43137"/>
                  </a:srgbClr>
                </a:outerShdw>
              </a:effectLst>
            </a:rPr>
            <a:t>AEC Blueprint</a:t>
          </a:r>
          <a:endParaRPr lang="en-US" b="1" dirty="0">
            <a:effectLst>
              <a:outerShdw blurRad="38100" dist="38100" dir="2700000" algn="tl">
                <a:srgbClr val="000000">
                  <a:alpha val="43137"/>
                </a:srgbClr>
              </a:outerShdw>
            </a:effectLst>
          </a:endParaRPr>
        </a:p>
      </dgm:t>
    </dgm:pt>
    <dgm:pt modelId="{DA2B2AEA-1A42-4599-B3D7-44C37D687758}" type="parTrans" cxnId="{1A934771-13C1-4D5E-B56C-28B5A134DB2A}">
      <dgm:prSet/>
      <dgm:spPr/>
      <dgm:t>
        <a:bodyPr/>
        <a:lstStyle/>
        <a:p>
          <a:endParaRPr lang="en-US">
            <a:solidFill>
              <a:schemeClr val="bg2"/>
            </a:solidFill>
            <a:effectLst>
              <a:outerShdw blurRad="38100" dist="38100" dir="2700000" algn="tl">
                <a:srgbClr val="000000">
                  <a:alpha val="43137"/>
                </a:srgbClr>
              </a:outerShdw>
            </a:effectLst>
          </a:endParaRPr>
        </a:p>
      </dgm:t>
    </dgm:pt>
    <dgm:pt modelId="{A0CEF5BA-8417-4727-A77B-428DB6AE44EF}" type="sibTrans" cxnId="{1A934771-13C1-4D5E-B56C-28B5A134DB2A}">
      <dgm:prSet/>
      <dgm:spPr/>
      <dgm:t>
        <a:bodyPr/>
        <a:lstStyle/>
        <a:p>
          <a:endParaRPr lang="en-US">
            <a:solidFill>
              <a:schemeClr val="bg2"/>
            </a:solidFill>
            <a:effectLst>
              <a:outerShdw blurRad="38100" dist="38100" dir="2700000" algn="tl">
                <a:srgbClr val="000000">
                  <a:alpha val="43137"/>
                </a:srgbClr>
              </a:outerShdw>
            </a:effectLst>
          </a:endParaRPr>
        </a:p>
      </dgm:t>
    </dgm:pt>
    <dgm:pt modelId="{88447CF4-0328-4FBC-ABA6-EDAE3AB314CE}">
      <dgm:prSet phldrT="[Text]"/>
      <dgm:spPr/>
      <dgm:t>
        <a:bodyPr/>
        <a:lstStyle/>
        <a:p>
          <a:r>
            <a:rPr lang="en-US" dirty="0" smtClean="0">
              <a:effectLst>
                <a:outerShdw blurRad="38100" dist="38100" dir="2700000" algn="tl">
                  <a:srgbClr val="000000">
                    <a:alpha val="43137"/>
                  </a:srgbClr>
                </a:outerShdw>
              </a:effectLst>
            </a:rPr>
            <a:t>A Single Market and Production Base</a:t>
          </a:r>
          <a:endParaRPr lang="en-US" dirty="0">
            <a:effectLst>
              <a:outerShdw blurRad="38100" dist="38100" dir="2700000" algn="tl">
                <a:srgbClr val="000000">
                  <a:alpha val="43137"/>
                </a:srgbClr>
              </a:outerShdw>
            </a:effectLst>
          </a:endParaRPr>
        </a:p>
      </dgm:t>
    </dgm:pt>
    <dgm:pt modelId="{DF09D813-A626-4E00-9C66-6561E857B00B}" type="parTrans" cxnId="{148A11E7-8413-44E3-A0A4-DFEA4885D3D1}">
      <dgm:prSet/>
      <dgm:spPr/>
      <dgm:t>
        <a:bodyPr/>
        <a:lstStyle/>
        <a:p>
          <a:endParaRPr lang="en-US">
            <a:solidFill>
              <a:schemeClr val="bg2"/>
            </a:solidFill>
            <a:effectLst>
              <a:outerShdw blurRad="38100" dist="38100" dir="2700000" algn="tl">
                <a:srgbClr val="000000">
                  <a:alpha val="43137"/>
                </a:srgbClr>
              </a:outerShdw>
            </a:effectLst>
          </a:endParaRPr>
        </a:p>
      </dgm:t>
    </dgm:pt>
    <dgm:pt modelId="{406C7462-A5D5-432A-B236-B81DDE096BFB}" type="sibTrans" cxnId="{148A11E7-8413-44E3-A0A4-DFEA4885D3D1}">
      <dgm:prSet/>
      <dgm:spPr/>
      <dgm:t>
        <a:bodyPr/>
        <a:lstStyle/>
        <a:p>
          <a:endParaRPr lang="en-US">
            <a:solidFill>
              <a:schemeClr val="bg2"/>
            </a:solidFill>
            <a:effectLst>
              <a:outerShdw blurRad="38100" dist="38100" dir="2700000" algn="tl">
                <a:srgbClr val="000000">
                  <a:alpha val="43137"/>
                </a:srgbClr>
              </a:outerShdw>
            </a:effectLst>
          </a:endParaRPr>
        </a:p>
      </dgm:t>
    </dgm:pt>
    <dgm:pt modelId="{0A9BEC45-74B2-49C7-B802-CB05D70397C2}">
      <dgm:prSet phldrT="[Text]"/>
      <dgm:spPr/>
      <dgm:t>
        <a:bodyPr/>
        <a:lstStyle/>
        <a:p>
          <a:r>
            <a:rPr lang="en-US" dirty="0" smtClean="0">
              <a:effectLst>
                <a:outerShdw blurRad="38100" dist="38100" dir="2700000" algn="tl">
                  <a:srgbClr val="000000">
                    <a:alpha val="43137"/>
                  </a:srgbClr>
                </a:outerShdw>
              </a:effectLst>
            </a:rPr>
            <a:t>A Highly Competitive Economic Region</a:t>
          </a:r>
          <a:endParaRPr lang="en-US" dirty="0">
            <a:effectLst>
              <a:outerShdw blurRad="38100" dist="38100" dir="2700000" algn="tl">
                <a:srgbClr val="000000">
                  <a:alpha val="43137"/>
                </a:srgbClr>
              </a:outerShdw>
            </a:effectLst>
          </a:endParaRPr>
        </a:p>
      </dgm:t>
    </dgm:pt>
    <dgm:pt modelId="{E801E02D-BA95-49A3-9085-2A83BD437659}" type="parTrans" cxnId="{B4F776A6-D5FC-4DA2-845D-A4AEE64A558A}">
      <dgm:prSet/>
      <dgm:spPr/>
      <dgm:t>
        <a:bodyPr/>
        <a:lstStyle/>
        <a:p>
          <a:endParaRPr lang="en-US">
            <a:solidFill>
              <a:schemeClr val="bg2"/>
            </a:solidFill>
            <a:effectLst>
              <a:outerShdw blurRad="38100" dist="38100" dir="2700000" algn="tl">
                <a:srgbClr val="000000">
                  <a:alpha val="43137"/>
                </a:srgbClr>
              </a:outerShdw>
            </a:effectLst>
          </a:endParaRPr>
        </a:p>
      </dgm:t>
    </dgm:pt>
    <dgm:pt modelId="{FFBCA1E4-ACD8-46A8-849C-113DD5256756}" type="sibTrans" cxnId="{B4F776A6-D5FC-4DA2-845D-A4AEE64A558A}">
      <dgm:prSet/>
      <dgm:spPr/>
      <dgm:t>
        <a:bodyPr/>
        <a:lstStyle/>
        <a:p>
          <a:endParaRPr lang="en-US">
            <a:solidFill>
              <a:schemeClr val="bg2"/>
            </a:solidFill>
            <a:effectLst>
              <a:outerShdw blurRad="38100" dist="38100" dir="2700000" algn="tl">
                <a:srgbClr val="000000">
                  <a:alpha val="43137"/>
                </a:srgbClr>
              </a:outerShdw>
            </a:effectLst>
          </a:endParaRPr>
        </a:p>
      </dgm:t>
    </dgm:pt>
    <dgm:pt modelId="{AF433CAD-EFE4-4868-929E-1B2A525F20A3}">
      <dgm:prSet phldrT="[Text]"/>
      <dgm:spPr/>
      <dgm:t>
        <a:bodyPr/>
        <a:lstStyle/>
        <a:p>
          <a:r>
            <a:rPr lang="en-US" dirty="0" smtClean="0">
              <a:effectLst>
                <a:outerShdw blurRad="38100" dist="38100" dir="2700000" algn="tl">
                  <a:srgbClr val="000000">
                    <a:alpha val="43137"/>
                  </a:srgbClr>
                </a:outerShdw>
              </a:effectLst>
            </a:rPr>
            <a:t>A Region of Equitable Economic Development</a:t>
          </a:r>
          <a:endParaRPr lang="en-US" dirty="0">
            <a:effectLst>
              <a:outerShdw blurRad="38100" dist="38100" dir="2700000" algn="tl">
                <a:srgbClr val="000000">
                  <a:alpha val="43137"/>
                </a:srgbClr>
              </a:outerShdw>
            </a:effectLst>
          </a:endParaRPr>
        </a:p>
      </dgm:t>
    </dgm:pt>
    <dgm:pt modelId="{CF4E2881-E2E6-4FE7-845C-0E961EE15D12}" type="parTrans" cxnId="{738D4751-8C4B-4441-943A-1BBCD950552B}">
      <dgm:prSet/>
      <dgm:spPr/>
      <dgm:t>
        <a:bodyPr/>
        <a:lstStyle/>
        <a:p>
          <a:endParaRPr lang="en-US">
            <a:solidFill>
              <a:schemeClr val="bg2"/>
            </a:solidFill>
            <a:effectLst>
              <a:outerShdw blurRad="38100" dist="38100" dir="2700000" algn="tl">
                <a:srgbClr val="000000">
                  <a:alpha val="43137"/>
                </a:srgbClr>
              </a:outerShdw>
            </a:effectLst>
          </a:endParaRPr>
        </a:p>
      </dgm:t>
    </dgm:pt>
    <dgm:pt modelId="{D5896147-7C76-44B5-8F91-DED44A01D34F}" type="sibTrans" cxnId="{738D4751-8C4B-4441-943A-1BBCD950552B}">
      <dgm:prSet/>
      <dgm:spPr/>
      <dgm:t>
        <a:bodyPr/>
        <a:lstStyle/>
        <a:p>
          <a:endParaRPr lang="en-US">
            <a:solidFill>
              <a:schemeClr val="bg2"/>
            </a:solidFill>
            <a:effectLst>
              <a:outerShdw blurRad="38100" dist="38100" dir="2700000" algn="tl">
                <a:srgbClr val="000000">
                  <a:alpha val="43137"/>
                </a:srgbClr>
              </a:outerShdw>
            </a:effectLst>
          </a:endParaRPr>
        </a:p>
      </dgm:t>
    </dgm:pt>
    <dgm:pt modelId="{9497C24F-A207-41FF-86BD-3D765AD91908}">
      <dgm:prSet phldrT="[Text]"/>
      <dgm:spPr/>
      <dgm:t>
        <a:bodyPr/>
        <a:lstStyle/>
        <a:p>
          <a:r>
            <a:rPr lang="en-US" dirty="0" smtClean="0">
              <a:effectLst>
                <a:outerShdw blurRad="38100" dist="38100" dir="2700000" algn="tl">
                  <a:srgbClr val="000000">
                    <a:alpha val="43137"/>
                  </a:srgbClr>
                </a:outerShdw>
              </a:effectLst>
            </a:rPr>
            <a:t>A Region Fully Integrated into the Global Economy</a:t>
          </a:r>
          <a:endParaRPr lang="en-US" dirty="0">
            <a:effectLst>
              <a:outerShdw blurRad="38100" dist="38100" dir="2700000" algn="tl">
                <a:srgbClr val="000000">
                  <a:alpha val="43137"/>
                </a:srgbClr>
              </a:outerShdw>
            </a:effectLst>
          </a:endParaRPr>
        </a:p>
      </dgm:t>
    </dgm:pt>
    <dgm:pt modelId="{FFE74C03-6EF6-4A1C-8BEC-F072A2B6AF74}" type="parTrans" cxnId="{558D4C67-B38B-4D69-8149-EA2858CF3519}">
      <dgm:prSet/>
      <dgm:spPr/>
      <dgm:t>
        <a:bodyPr/>
        <a:lstStyle/>
        <a:p>
          <a:endParaRPr lang="en-US">
            <a:solidFill>
              <a:schemeClr val="bg2"/>
            </a:solidFill>
            <a:effectLst>
              <a:outerShdw blurRad="38100" dist="38100" dir="2700000" algn="tl">
                <a:srgbClr val="000000">
                  <a:alpha val="43137"/>
                </a:srgbClr>
              </a:outerShdw>
            </a:effectLst>
          </a:endParaRPr>
        </a:p>
      </dgm:t>
    </dgm:pt>
    <dgm:pt modelId="{64BF3FB6-FCF9-4041-9951-AFCEFCABA200}" type="sibTrans" cxnId="{558D4C67-B38B-4D69-8149-EA2858CF3519}">
      <dgm:prSet/>
      <dgm:spPr/>
      <dgm:t>
        <a:bodyPr/>
        <a:lstStyle/>
        <a:p>
          <a:endParaRPr lang="en-US">
            <a:solidFill>
              <a:schemeClr val="bg2"/>
            </a:solidFill>
            <a:effectLst>
              <a:outerShdw blurRad="38100" dist="38100" dir="2700000" algn="tl">
                <a:srgbClr val="000000">
                  <a:alpha val="43137"/>
                </a:srgbClr>
              </a:outerShdw>
            </a:effectLst>
          </a:endParaRPr>
        </a:p>
      </dgm:t>
    </dgm:pt>
    <dgm:pt modelId="{903B52C4-79AB-4C96-AB79-6C231A8F1B77}" type="pres">
      <dgm:prSet presAssocID="{B24F9852-A2F7-4B19-8AA4-7373B4C3B4B2}" presName="diagram" presStyleCnt="0">
        <dgm:presLayoutVars>
          <dgm:chMax val="1"/>
          <dgm:dir/>
          <dgm:animLvl val="ctr"/>
          <dgm:resizeHandles val="exact"/>
        </dgm:presLayoutVars>
      </dgm:prSet>
      <dgm:spPr/>
      <dgm:t>
        <a:bodyPr/>
        <a:lstStyle/>
        <a:p>
          <a:endParaRPr lang="en-US"/>
        </a:p>
      </dgm:t>
    </dgm:pt>
    <dgm:pt modelId="{934B8761-0974-4403-B6B5-78DB76E7921D}" type="pres">
      <dgm:prSet presAssocID="{B24F9852-A2F7-4B19-8AA4-7373B4C3B4B2}" presName="matrix" presStyleCnt="0"/>
      <dgm:spPr/>
    </dgm:pt>
    <dgm:pt modelId="{A684FF89-C942-4C91-9380-420994D43BEE}" type="pres">
      <dgm:prSet presAssocID="{B24F9852-A2F7-4B19-8AA4-7373B4C3B4B2}" presName="tile1" presStyleLbl="node1" presStyleIdx="0" presStyleCnt="4"/>
      <dgm:spPr/>
      <dgm:t>
        <a:bodyPr/>
        <a:lstStyle/>
        <a:p>
          <a:endParaRPr lang="en-US"/>
        </a:p>
      </dgm:t>
    </dgm:pt>
    <dgm:pt modelId="{28C6566F-A9CB-4C0E-9EFD-172924519E1D}" type="pres">
      <dgm:prSet presAssocID="{B24F9852-A2F7-4B19-8AA4-7373B4C3B4B2}" presName="tile1text" presStyleLbl="node1" presStyleIdx="0" presStyleCnt="4">
        <dgm:presLayoutVars>
          <dgm:chMax val="0"/>
          <dgm:chPref val="0"/>
          <dgm:bulletEnabled val="1"/>
        </dgm:presLayoutVars>
      </dgm:prSet>
      <dgm:spPr/>
      <dgm:t>
        <a:bodyPr/>
        <a:lstStyle/>
        <a:p>
          <a:endParaRPr lang="en-US"/>
        </a:p>
      </dgm:t>
    </dgm:pt>
    <dgm:pt modelId="{1C03EC43-1013-4F75-BA4B-6369F07AF9E5}" type="pres">
      <dgm:prSet presAssocID="{B24F9852-A2F7-4B19-8AA4-7373B4C3B4B2}" presName="tile2" presStyleLbl="node1" presStyleIdx="1" presStyleCnt="4"/>
      <dgm:spPr/>
      <dgm:t>
        <a:bodyPr/>
        <a:lstStyle/>
        <a:p>
          <a:endParaRPr lang="en-US"/>
        </a:p>
      </dgm:t>
    </dgm:pt>
    <dgm:pt modelId="{501524AC-4BBE-4C38-ACA9-F9F392B0DE87}" type="pres">
      <dgm:prSet presAssocID="{B24F9852-A2F7-4B19-8AA4-7373B4C3B4B2}" presName="tile2text" presStyleLbl="node1" presStyleIdx="1" presStyleCnt="4">
        <dgm:presLayoutVars>
          <dgm:chMax val="0"/>
          <dgm:chPref val="0"/>
          <dgm:bulletEnabled val="1"/>
        </dgm:presLayoutVars>
      </dgm:prSet>
      <dgm:spPr/>
      <dgm:t>
        <a:bodyPr/>
        <a:lstStyle/>
        <a:p>
          <a:endParaRPr lang="en-US"/>
        </a:p>
      </dgm:t>
    </dgm:pt>
    <dgm:pt modelId="{D473BA4C-8D1E-475A-96B0-305E45A2078C}" type="pres">
      <dgm:prSet presAssocID="{B24F9852-A2F7-4B19-8AA4-7373B4C3B4B2}" presName="tile3" presStyleLbl="node1" presStyleIdx="2" presStyleCnt="4"/>
      <dgm:spPr/>
      <dgm:t>
        <a:bodyPr/>
        <a:lstStyle/>
        <a:p>
          <a:endParaRPr lang="en-US"/>
        </a:p>
      </dgm:t>
    </dgm:pt>
    <dgm:pt modelId="{8E61B297-9549-4B2D-A75C-ECABB497FEAE}" type="pres">
      <dgm:prSet presAssocID="{B24F9852-A2F7-4B19-8AA4-7373B4C3B4B2}" presName="tile3text" presStyleLbl="node1" presStyleIdx="2" presStyleCnt="4">
        <dgm:presLayoutVars>
          <dgm:chMax val="0"/>
          <dgm:chPref val="0"/>
          <dgm:bulletEnabled val="1"/>
        </dgm:presLayoutVars>
      </dgm:prSet>
      <dgm:spPr/>
      <dgm:t>
        <a:bodyPr/>
        <a:lstStyle/>
        <a:p>
          <a:endParaRPr lang="en-US"/>
        </a:p>
      </dgm:t>
    </dgm:pt>
    <dgm:pt modelId="{9F6AA82B-DB70-48F8-9EFF-54881E4601E0}" type="pres">
      <dgm:prSet presAssocID="{B24F9852-A2F7-4B19-8AA4-7373B4C3B4B2}" presName="tile4" presStyleLbl="node1" presStyleIdx="3" presStyleCnt="4"/>
      <dgm:spPr/>
      <dgm:t>
        <a:bodyPr/>
        <a:lstStyle/>
        <a:p>
          <a:endParaRPr lang="en-US"/>
        </a:p>
      </dgm:t>
    </dgm:pt>
    <dgm:pt modelId="{B68CD977-A5A5-4B34-BAFD-6C861EB7F80F}" type="pres">
      <dgm:prSet presAssocID="{B24F9852-A2F7-4B19-8AA4-7373B4C3B4B2}" presName="tile4text" presStyleLbl="node1" presStyleIdx="3" presStyleCnt="4">
        <dgm:presLayoutVars>
          <dgm:chMax val="0"/>
          <dgm:chPref val="0"/>
          <dgm:bulletEnabled val="1"/>
        </dgm:presLayoutVars>
      </dgm:prSet>
      <dgm:spPr/>
      <dgm:t>
        <a:bodyPr/>
        <a:lstStyle/>
        <a:p>
          <a:endParaRPr lang="en-US"/>
        </a:p>
      </dgm:t>
    </dgm:pt>
    <dgm:pt modelId="{2D0C846C-91B7-4F06-8E0D-EE215EC43ECE}" type="pres">
      <dgm:prSet presAssocID="{B24F9852-A2F7-4B19-8AA4-7373B4C3B4B2}" presName="centerTile" presStyleLbl="fgShp" presStyleIdx="0" presStyleCnt="1">
        <dgm:presLayoutVars>
          <dgm:chMax val="0"/>
          <dgm:chPref val="0"/>
        </dgm:presLayoutVars>
      </dgm:prSet>
      <dgm:spPr/>
      <dgm:t>
        <a:bodyPr/>
        <a:lstStyle/>
        <a:p>
          <a:endParaRPr lang="en-US"/>
        </a:p>
      </dgm:t>
    </dgm:pt>
  </dgm:ptLst>
  <dgm:cxnLst>
    <dgm:cxn modelId="{D38315F1-EC2C-40FC-8AF0-E3DDE73BAD04}" type="presOf" srcId="{AC7A19EB-6AD0-436C-A8B4-4AA0EF04EAE7}" destId="{2D0C846C-91B7-4F06-8E0D-EE215EC43ECE}" srcOrd="0" destOrd="0" presId="urn:microsoft.com/office/officeart/2005/8/layout/matrix1"/>
    <dgm:cxn modelId="{576A3D6A-8077-447C-B1AF-A23F424A3249}" type="presOf" srcId="{0A9BEC45-74B2-49C7-B802-CB05D70397C2}" destId="{1C03EC43-1013-4F75-BA4B-6369F07AF9E5}" srcOrd="0" destOrd="0" presId="urn:microsoft.com/office/officeart/2005/8/layout/matrix1"/>
    <dgm:cxn modelId="{27A3CAA7-2ADA-4C09-B792-272196B33993}" type="presOf" srcId="{9497C24F-A207-41FF-86BD-3D765AD91908}" destId="{9F6AA82B-DB70-48F8-9EFF-54881E4601E0}" srcOrd="0" destOrd="0" presId="urn:microsoft.com/office/officeart/2005/8/layout/matrix1"/>
    <dgm:cxn modelId="{6F9E07D3-7F37-4D4C-BBF0-49040F7D2946}" type="presOf" srcId="{AF433CAD-EFE4-4868-929E-1B2A525F20A3}" destId="{D473BA4C-8D1E-475A-96B0-305E45A2078C}" srcOrd="0" destOrd="0" presId="urn:microsoft.com/office/officeart/2005/8/layout/matrix1"/>
    <dgm:cxn modelId="{1A934771-13C1-4D5E-B56C-28B5A134DB2A}" srcId="{B24F9852-A2F7-4B19-8AA4-7373B4C3B4B2}" destId="{AC7A19EB-6AD0-436C-A8B4-4AA0EF04EAE7}" srcOrd="0" destOrd="0" parTransId="{DA2B2AEA-1A42-4599-B3D7-44C37D687758}" sibTransId="{A0CEF5BA-8417-4727-A77B-428DB6AE44EF}"/>
    <dgm:cxn modelId="{ADBB30F7-C1F4-4D9F-92AE-3336BF130A22}" type="presOf" srcId="{0A9BEC45-74B2-49C7-B802-CB05D70397C2}" destId="{501524AC-4BBE-4C38-ACA9-F9F392B0DE87}" srcOrd="1" destOrd="0" presId="urn:microsoft.com/office/officeart/2005/8/layout/matrix1"/>
    <dgm:cxn modelId="{0D3FC8EE-64CB-4F09-8576-CFF48745F100}" type="presOf" srcId="{88447CF4-0328-4FBC-ABA6-EDAE3AB314CE}" destId="{A684FF89-C942-4C91-9380-420994D43BEE}" srcOrd="0" destOrd="0" presId="urn:microsoft.com/office/officeart/2005/8/layout/matrix1"/>
    <dgm:cxn modelId="{558D4C67-B38B-4D69-8149-EA2858CF3519}" srcId="{AC7A19EB-6AD0-436C-A8B4-4AA0EF04EAE7}" destId="{9497C24F-A207-41FF-86BD-3D765AD91908}" srcOrd="3" destOrd="0" parTransId="{FFE74C03-6EF6-4A1C-8BEC-F072A2B6AF74}" sibTransId="{64BF3FB6-FCF9-4041-9951-AFCEFCABA200}"/>
    <dgm:cxn modelId="{BD928306-D038-498F-A57C-EE230DCA5E04}" type="presOf" srcId="{9497C24F-A207-41FF-86BD-3D765AD91908}" destId="{B68CD977-A5A5-4B34-BAFD-6C861EB7F80F}" srcOrd="1" destOrd="0" presId="urn:microsoft.com/office/officeart/2005/8/layout/matrix1"/>
    <dgm:cxn modelId="{4D72647E-9EDF-499D-BC23-A0F0641489C2}" type="presOf" srcId="{B24F9852-A2F7-4B19-8AA4-7373B4C3B4B2}" destId="{903B52C4-79AB-4C96-AB79-6C231A8F1B77}" srcOrd="0" destOrd="0" presId="urn:microsoft.com/office/officeart/2005/8/layout/matrix1"/>
    <dgm:cxn modelId="{B4F776A6-D5FC-4DA2-845D-A4AEE64A558A}" srcId="{AC7A19EB-6AD0-436C-A8B4-4AA0EF04EAE7}" destId="{0A9BEC45-74B2-49C7-B802-CB05D70397C2}" srcOrd="1" destOrd="0" parTransId="{E801E02D-BA95-49A3-9085-2A83BD437659}" sibTransId="{FFBCA1E4-ACD8-46A8-849C-113DD5256756}"/>
    <dgm:cxn modelId="{148A11E7-8413-44E3-A0A4-DFEA4885D3D1}" srcId="{AC7A19EB-6AD0-436C-A8B4-4AA0EF04EAE7}" destId="{88447CF4-0328-4FBC-ABA6-EDAE3AB314CE}" srcOrd="0" destOrd="0" parTransId="{DF09D813-A626-4E00-9C66-6561E857B00B}" sibTransId="{406C7462-A5D5-432A-B236-B81DDE096BFB}"/>
    <dgm:cxn modelId="{84232113-BB85-43A6-8C67-605B860E67F7}" type="presOf" srcId="{AF433CAD-EFE4-4868-929E-1B2A525F20A3}" destId="{8E61B297-9549-4B2D-A75C-ECABB497FEAE}" srcOrd="1" destOrd="0" presId="urn:microsoft.com/office/officeart/2005/8/layout/matrix1"/>
    <dgm:cxn modelId="{0A4E30BF-D851-4B9D-83EE-189E215B6799}" type="presOf" srcId="{88447CF4-0328-4FBC-ABA6-EDAE3AB314CE}" destId="{28C6566F-A9CB-4C0E-9EFD-172924519E1D}" srcOrd="1" destOrd="0" presId="urn:microsoft.com/office/officeart/2005/8/layout/matrix1"/>
    <dgm:cxn modelId="{738D4751-8C4B-4441-943A-1BBCD950552B}" srcId="{AC7A19EB-6AD0-436C-A8B4-4AA0EF04EAE7}" destId="{AF433CAD-EFE4-4868-929E-1B2A525F20A3}" srcOrd="2" destOrd="0" parTransId="{CF4E2881-E2E6-4FE7-845C-0E961EE15D12}" sibTransId="{D5896147-7C76-44B5-8F91-DED44A01D34F}"/>
    <dgm:cxn modelId="{3C1E9CDD-69D2-4DB2-938A-94B0BAB7CFFE}" type="presParOf" srcId="{903B52C4-79AB-4C96-AB79-6C231A8F1B77}" destId="{934B8761-0974-4403-B6B5-78DB76E7921D}" srcOrd="0" destOrd="0" presId="urn:microsoft.com/office/officeart/2005/8/layout/matrix1"/>
    <dgm:cxn modelId="{9F1D2B87-254B-4D33-869F-9D2949EEF8FB}" type="presParOf" srcId="{934B8761-0974-4403-B6B5-78DB76E7921D}" destId="{A684FF89-C942-4C91-9380-420994D43BEE}" srcOrd="0" destOrd="0" presId="urn:microsoft.com/office/officeart/2005/8/layout/matrix1"/>
    <dgm:cxn modelId="{4865AA86-D5A5-4BD6-AB05-5B6A471C4FA1}" type="presParOf" srcId="{934B8761-0974-4403-B6B5-78DB76E7921D}" destId="{28C6566F-A9CB-4C0E-9EFD-172924519E1D}" srcOrd="1" destOrd="0" presId="urn:microsoft.com/office/officeart/2005/8/layout/matrix1"/>
    <dgm:cxn modelId="{D426F020-42C1-4739-865D-961A1F7BD444}" type="presParOf" srcId="{934B8761-0974-4403-B6B5-78DB76E7921D}" destId="{1C03EC43-1013-4F75-BA4B-6369F07AF9E5}" srcOrd="2" destOrd="0" presId="urn:microsoft.com/office/officeart/2005/8/layout/matrix1"/>
    <dgm:cxn modelId="{09BF9F38-0470-4EFA-B5EB-CC5AB84EABCF}" type="presParOf" srcId="{934B8761-0974-4403-B6B5-78DB76E7921D}" destId="{501524AC-4BBE-4C38-ACA9-F9F392B0DE87}" srcOrd="3" destOrd="0" presId="urn:microsoft.com/office/officeart/2005/8/layout/matrix1"/>
    <dgm:cxn modelId="{0C300DDD-2339-44AF-92A2-CC07BBA5A646}" type="presParOf" srcId="{934B8761-0974-4403-B6B5-78DB76E7921D}" destId="{D473BA4C-8D1E-475A-96B0-305E45A2078C}" srcOrd="4" destOrd="0" presId="urn:microsoft.com/office/officeart/2005/8/layout/matrix1"/>
    <dgm:cxn modelId="{46CC4FCF-C725-4CB0-9106-612719CEA447}" type="presParOf" srcId="{934B8761-0974-4403-B6B5-78DB76E7921D}" destId="{8E61B297-9549-4B2D-A75C-ECABB497FEAE}" srcOrd="5" destOrd="0" presId="urn:microsoft.com/office/officeart/2005/8/layout/matrix1"/>
    <dgm:cxn modelId="{A99765D8-54C6-4633-8EFB-D28DC72ED765}" type="presParOf" srcId="{934B8761-0974-4403-B6B5-78DB76E7921D}" destId="{9F6AA82B-DB70-48F8-9EFF-54881E4601E0}" srcOrd="6" destOrd="0" presId="urn:microsoft.com/office/officeart/2005/8/layout/matrix1"/>
    <dgm:cxn modelId="{06FE5BC7-96D5-4604-B98A-982E26CF502D}" type="presParOf" srcId="{934B8761-0974-4403-B6B5-78DB76E7921D}" destId="{B68CD977-A5A5-4B34-BAFD-6C861EB7F80F}" srcOrd="7" destOrd="0" presId="urn:microsoft.com/office/officeart/2005/8/layout/matrix1"/>
    <dgm:cxn modelId="{AC0F6608-CF8E-41B9-A0FD-CC585EA9AF4C}" type="presParOf" srcId="{903B52C4-79AB-4C96-AB79-6C231A8F1B77}" destId="{2D0C846C-91B7-4F06-8E0D-EE215EC43ECE}"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CD0F2E1-709B-6D47-9170-122E5FA4D637}" type="doc">
      <dgm:prSet loTypeId="urn:microsoft.com/office/officeart/2005/8/layout/matrix3" loCatId="matrix" qsTypeId="urn:microsoft.com/office/officeart/2005/8/quickstyle/simple4" qsCatId="simple" csTypeId="urn:microsoft.com/office/officeart/2005/8/colors/colorful4" csCatId="colorful" phldr="1"/>
      <dgm:spPr/>
      <dgm:t>
        <a:bodyPr/>
        <a:lstStyle/>
        <a:p>
          <a:endParaRPr lang="en-US"/>
        </a:p>
      </dgm:t>
    </dgm:pt>
    <dgm:pt modelId="{50C5EAFC-E615-8A4E-8719-37989FA2E39B}">
      <dgm:prSet phldrT="[Text]"/>
      <dgm:spPr/>
      <dgm:t>
        <a:bodyPr/>
        <a:lstStyle/>
        <a:p>
          <a:r>
            <a:rPr lang="en-US" dirty="0" smtClean="0">
              <a:solidFill>
                <a:schemeClr val="tx1"/>
              </a:solidFill>
            </a:rPr>
            <a:t>Fiscal Cooperation</a:t>
          </a:r>
          <a:endParaRPr lang="en-US" dirty="0">
            <a:solidFill>
              <a:schemeClr val="tx1"/>
            </a:solidFill>
          </a:endParaRPr>
        </a:p>
      </dgm:t>
    </dgm:pt>
    <dgm:pt modelId="{D8545047-4B1A-AF45-9ED2-A1C41D698F69}" type="parTrans" cxnId="{7E1E4CF2-A1F1-5A4D-806B-17F05E1A8D4C}">
      <dgm:prSet/>
      <dgm:spPr/>
      <dgm:t>
        <a:bodyPr/>
        <a:lstStyle/>
        <a:p>
          <a:endParaRPr lang="en-US"/>
        </a:p>
      </dgm:t>
    </dgm:pt>
    <dgm:pt modelId="{22C2043E-4064-BC4C-B1B8-924C608E42D5}" type="sibTrans" cxnId="{7E1E4CF2-A1F1-5A4D-806B-17F05E1A8D4C}">
      <dgm:prSet/>
      <dgm:spPr/>
      <dgm:t>
        <a:bodyPr/>
        <a:lstStyle/>
        <a:p>
          <a:endParaRPr lang="en-US"/>
        </a:p>
      </dgm:t>
    </dgm:pt>
    <dgm:pt modelId="{147E5780-66D6-D149-86F3-1FD53B5C2C39}">
      <dgm:prSet phldrT="[Text]"/>
      <dgm:spPr/>
      <dgm:t>
        <a:bodyPr/>
        <a:lstStyle/>
        <a:p>
          <a:r>
            <a:rPr lang="en-US" dirty="0" smtClean="0">
              <a:solidFill>
                <a:schemeClr val="tx1"/>
              </a:solidFill>
            </a:rPr>
            <a:t>Monetary and Financial Cooperation</a:t>
          </a:r>
          <a:endParaRPr lang="en-US" dirty="0">
            <a:solidFill>
              <a:schemeClr val="tx1"/>
            </a:solidFill>
          </a:endParaRPr>
        </a:p>
      </dgm:t>
    </dgm:pt>
    <dgm:pt modelId="{FC767112-4C97-BB44-8A61-84D2354801AA}" type="parTrans" cxnId="{C6531D13-706E-4345-BC9B-D73BC52EAAC8}">
      <dgm:prSet/>
      <dgm:spPr/>
      <dgm:t>
        <a:bodyPr/>
        <a:lstStyle/>
        <a:p>
          <a:endParaRPr lang="en-US"/>
        </a:p>
      </dgm:t>
    </dgm:pt>
    <dgm:pt modelId="{F275D40F-D231-F447-842C-777974E38B90}" type="sibTrans" cxnId="{C6531D13-706E-4345-BC9B-D73BC52EAAC8}">
      <dgm:prSet/>
      <dgm:spPr/>
      <dgm:t>
        <a:bodyPr/>
        <a:lstStyle/>
        <a:p>
          <a:endParaRPr lang="en-US"/>
        </a:p>
      </dgm:t>
    </dgm:pt>
    <dgm:pt modelId="{2C882434-4805-384C-A416-FB2AE4B33CCF}">
      <dgm:prSet phldrT="[Text]"/>
      <dgm:spPr/>
      <dgm:t>
        <a:bodyPr/>
        <a:lstStyle/>
        <a:p>
          <a:r>
            <a:rPr lang="en-US" dirty="0" smtClean="0">
              <a:solidFill>
                <a:schemeClr val="tx1"/>
              </a:solidFill>
            </a:rPr>
            <a:t>Capital Markets Cooperation</a:t>
          </a:r>
          <a:endParaRPr lang="en-US" dirty="0">
            <a:solidFill>
              <a:schemeClr val="tx1"/>
            </a:solidFill>
          </a:endParaRPr>
        </a:p>
      </dgm:t>
    </dgm:pt>
    <dgm:pt modelId="{9525AE0C-4263-D94E-AC82-051C04B3FE65}" type="parTrans" cxnId="{9D78DECA-A630-5D40-81F4-C2A9BC1882E2}">
      <dgm:prSet/>
      <dgm:spPr/>
      <dgm:t>
        <a:bodyPr/>
        <a:lstStyle/>
        <a:p>
          <a:endParaRPr lang="en-US"/>
        </a:p>
      </dgm:t>
    </dgm:pt>
    <dgm:pt modelId="{A7EA3923-E49E-8544-A7CB-7D626E95D909}" type="sibTrans" cxnId="{9D78DECA-A630-5D40-81F4-C2A9BC1882E2}">
      <dgm:prSet/>
      <dgm:spPr/>
      <dgm:t>
        <a:bodyPr/>
        <a:lstStyle/>
        <a:p>
          <a:endParaRPr lang="en-US"/>
        </a:p>
      </dgm:t>
    </dgm:pt>
    <dgm:pt modelId="{8E5DF232-7FC8-394B-A2D0-FAD960F187D7}">
      <dgm:prSet phldrT="[Text]"/>
      <dgm:spPr/>
      <dgm:t>
        <a:bodyPr/>
        <a:lstStyle/>
        <a:p>
          <a:r>
            <a:rPr lang="en-US" dirty="0" smtClean="0">
              <a:solidFill>
                <a:schemeClr val="tx1"/>
              </a:solidFill>
            </a:rPr>
            <a:t>Law Enforcement particularly Anti-Money Laundering Law</a:t>
          </a:r>
          <a:endParaRPr lang="en-US" dirty="0">
            <a:solidFill>
              <a:schemeClr val="tx1"/>
            </a:solidFill>
          </a:endParaRPr>
        </a:p>
      </dgm:t>
    </dgm:pt>
    <dgm:pt modelId="{DA4FEEE8-8496-9048-8283-4D96E140565B}" type="parTrans" cxnId="{AC989E47-D92E-2648-B41D-DDCF9445216F}">
      <dgm:prSet/>
      <dgm:spPr/>
      <dgm:t>
        <a:bodyPr/>
        <a:lstStyle/>
        <a:p>
          <a:endParaRPr lang="en-US"/>
        </a:p>
      </dgm:t>
    </dgm:pt>
    <dgm:pt modelId="{188ABC0A-59C4-004C-B0A4-F635D3160D6E}" type="sibTrans" cxnId="{AC989E47-D92E-2648-B41D-DDCF9445216F}">
      <dgm:prSet/>
      <dgm:spPr/>
      <dgm:t>
        <a:bodyPr/>
        <a:lstStyle/>
        <a:p>
          <a:endParaRPr lang="en-US"/>
        </a:p>
      </dgm:t>
    </dgm:pt>
    <dgm:pt modelId="{80B996C0-3077-7345-883C-911727DE4DA0}" type="pres">
      <dgm:prSet presAssocID="{1CD0F2E1-709B-6D47-9170-122E5FA4D637}" presName="matrix" presStyleCnt="0">
        <dgm:presLayoutVars>
          <dgm:chMax val="1"/>
          <dgm:dir/>
          <dgm:resizeHandles val="exact"/>
        </dgm:presLayoutVars>
      </dgm:prSet>
      <dgm:spPr/>
    </dgm:pt>
    <dgm:pt modelId="{5F182682-0034-7942-B63D-59E45F2AB76C}" type="pres">
      <dgm:prSet presAssocID="{1CD0F2E1-709B-6D47-9170-122E5FA4D637}" presName="diamond" presStyleLbl="bgShp" presStyleIdx="0" presStyleCnt="1"/>
      <dgm:spPr/>
    </dgm:pt>
    <dgm:pt modelId="{98E70389-A097-7947-BBA7-F5022D72D887}" type="pres">
      <dgm:prSet presAssocID="{1CD0F2E1-709B-6D47-9170-122E5FA4D637}" presName="quad1" presStyleLbl="node1" presStyleIdx="0" presStyleCnt="4">
        <dgm:presLayoutVars>
          <dgm:chMax val="0"/>
          <dgm:chPref val="0"/>
          <dgm:bulletEnabled val="1"/>
        </dgm:presLayoutVars>
      </dgm:prSet>
      <dgm:spPr/>
      <dgm:t>
        <a:bodyPr/>
        <a:lstStyle/>
        <a:p>
          <a:endParaRPr lang="en-US"/>
        </a:p>
      </dgm:t>
    </dgm:pt>
    <dgm:pt modelId="{6F868F2C-B14F-3746-8CB5-C77C88277ECE}" type="pres">
      <dgm:prSet presAssocID="{1CD0F2E1-709B-6D47-9170-122E5FA4D637}" presName="quad2" presStyleLbl="node1" presStyleIdx="1" presStyleCnt="4">
        <dgm:presLayoutVars>
          <dgm:chMax val="0"/>
          <dgm:chPref val="0"/>
          <dgm:bulletEnabled val="1"/>
        </dgm:presLayoutVars>
      </dgm:prSet>
      <dgm:spPr/>
      <dgm:t>
        <a:bodyPr/>
        <a:lstStyle/>
        <a:p>
          <a:endParaRPr lang="en-US"/>
        </a:p>
      </dgm:t>
    </dgm:pt>
    <dgm:pt modelId="{83B135F7-33E2-6448-9E29-240D084ADBA0}" type="pres">
      <dgm:prSet presAssocID="{1CD0F2E1-709B-6D47-9170-122E5FA4D637}" presName="quad3" presStyleLbl="node1" presStyleIdx="2" presStyleCnt="4">
        <dgm:presLayoutVars>
          <dgm:chMax val="0"/>
          <dgm:chPref val="0"/>
          <dgm:bulletEnabled val="1"/>
        </dgm:presLayoutVars>
      </dgm:prSet>
      <dgm:spPr/>
      <dgm:t>
        <a:bodyPr/>
        <a:lstStyle/>
        <a:p>
          <a:endParaRPr lang="en-US"/>
        </a:p>
      </dgm:t>
    </dgm:pt>
    <dgm:pt modelId="{54A84F0C-8148-9B4B-A4AB-3F8E6BE165D8}" type="pres">
      <dgm:prSet presAssocID="{1CD0F2E1-709B-6D47-9170-122E5FA4D637}" presName="quad4" presStyleLbl="node1" presStyleIdx="3" presStyleCnt="4">
        <dgm:presLayoutVars>
          <dgm:chMax val="0"/>
          <dgm:chPref val="0"/>
          <dgm:bulletEnabled val="1"/>
        </dgm:presLayoutVars>
      </dgm:prSet>
      <dgm:spPr/>
      <dgm:t>
        <a:bodyPr/>
        <a:lstStyle/>
        <a:p>
          <a:endParaRPr lang="en-US"/>
        </a:p>
      </dgm:t>
    </dgm:pt>
  </dgm:ptLst>
  <dgm:cxnLst>
    <dgm:cxn modelId="{9D78DECA-A630-5D40-81F4-C2A9BC1882E2}" srcId="{1CD0F2E1-709B-6D47-9170-122E5FA4D637}" destId="{2C882434-4805-384C-A416-FB2AE4B33CCF}" srcOrd="2" destOrd="0" parTransId="{9525AE0C-4263-D94E-AC82-051C04B3FE65}" sibTransId="{A7EA3923-E49E-8544-A7CB-7D626E95D909}"/>
    <dgm:cxn modelId="{AC989E47-D92E-2648-B41D-DDCF9445216F}" srcId="{1CD0F2E1-709B-6D47-9170-122E5FA4D637}" destId="{8E5DF232-7FC8-394B-A2D0-FAD960F187D7}" srcOrd="3" destOrd="0" parTransId="{DA4FEEE8-8496-9048-8283-4D96E140565B}" sibTransId="{188ABC0A-59C4-004C-B0A4-F635D3160D6E}"/>
    <dgm:cxn modelId="{7E1E4CF2-A1F1-5A4D-806B-17F05E1A8D4C}" srcId="{1CD0F2E1-709B-6D47-9170-122E5FA4D637}" destId="{50C5EAFC-E615-8A4E-8719-37989FA2E39B}" srcOrd="0" destOrd="0" parTransId="{D8545047-4B1A-AF45-9ED2-A1C41D698F69}" sibTransId="{22C2043E-4064-BC4C-B1B8-924C608E42D5}"/>
    <dgm:cxn modelId="{50A94A39-E0BC-7142-AFF4-616C6B2C7EA4}" type="presOf" srcId="{2C882434-4805-384C-A416-FB2AE4B33CCF}" destId="{83B135F7-33E2-6448-9E29-240D084ADBA0}" srcOrd="0" destOrd="0" presId="urn:microsoft.com/office/officeart/2005/8/layout/matrix3"/>
    <dgm:cxn modelId="{99D1CE8E-B46F-8B44-B590-3469325F35AF}" type="presOf" srcId="{8E5DF232-7FC8-394B-A2D0-FAD960F187D7}" destId="{54A84F0C-8148-9B4B-A4AB-3F8E6BE165D8}" srcOrd="0" destOrd="0" presId="urn:microsoft.com/office/officeart/2005/8/layout/matrix3"/>
    <dgm:cxn modelId="{C6531D13-706E-4345-BC9B-D73BC52EAAC8}" srcId="{1CD0F2E1-709B-6D47-9170-122E5FA4D637}" destId="{147E5780-66D6-D149-86F3-1FD53B5C2C39}" srcOrd="1" destOrd="0" parTransId="{FC767112-4C97-BB44-8A61-84D2354801AA}" sibTransId="{F275D40F-D231-F447-842C-777974E38B90}"/>
    <dgm:cxn modelId="{C11EC1FF-BF99-F947-804E-ACC072A37836}" type="presOf" srcId="{1CD0F2E1-709B-6D47-9170-122E5FA4D637}" destId="{80B996C0-3077-7345-883C-911727DE4DA0}" srcOrd="0" destOrd="0" presId="urn:microsoft.com/office/officeart/2005/8/layout/matrix3"/>
    <dgm:cxn modelId="{AABC02A5-5298-FE44-9F4B-2BE0CF4477F9}" type="presOf" srcId="{147E5780-66D6-D149-86F3-1FD53B5C2C39}" destId="{6F868F2C-B14F-3746-8CB5-C77C88277ECE}" srcOrd="0" destOrd="0" presId="urn:microsoft.com/office/officeart/2005/8/layout/matrix3"/>
    <dgm:cxn modelId="{40BCEDFD-0FEB-3740-8117-C2EDD5DA59EF}" type="presOf" srcId="{50C5EAFC-E615-8A4E-8719-37989FA2E39B}" destId="{98E70389-A097-7947-BBA7-F5022D72D887}" srcOrd="0" destOrd="0" presId="urn:microsoft.com/office/officeart/2005/8/layout/matrix3"/>
    <dgm:cxn modelId="{75F27B66-1EFD-F945-8A36-433A67A59A4E}" type="presParOf" srcId="{80B996C0-3077-7345-883C-911727DE4DA0}" destId="{5F182682-0034-7942-B63D-59E45F2AB76C}" srcOrd="0" destOrd="0" presId="urn:microsoft.com/office/officeart/2005/8/layout/matrix3"/>
    <dgm:cxn modelId="{4AB63CF5-4E78-E84B-B42E-59CA7EC38540}" type="presParOf" srcId="{80B996C0-3077-7345-883C-911727DE4DA0}" destId="{98E70389-A097-7947-BBA7-F5022D72D887}" srcOrd="1" destOrd="0" presId="urn:microsoft.com/office/officeart/2005/8/layout/matrix3"/>
    <dgm:cxn modelId="{D256573B-FC3C-1E40-9FAE-41AE4287D2E9}" type="presParOf" srcId="{80B996C0-3077-7345-883C-911727DE4DA0}" destId="{6F868F2C-B14F-3746-8CB5-C77C88277ECE}" srcOrd="2" destOrd="0" presId="urn:microsoft.com/office/officeart/2005/8/layout/matrix3"/>
    <dgm:cxn modelId="{460F3CDD-F05F-8C4B-8FED-4EF90B0BEA5D}" type="presParOf" srcId="{80B996C0-3077-7345-883C-911727DE4DA0}" destId="{83B135F7-33E2-6448-9E29-240D084ADBA0}" srcOrd="3" destOrd="0" presId="urn:microsoft.com/office/officeart/2005/8/layout/matrix3"/>
    <dgm:cxn modelId="{26E7BB1D-9259-1647-9A4A-28CC0C0CDCF0}" type="presParOf" srcId="{80B996C0-3077-7345-883C-911727DE4DA0}" destId="{54A84F0C-8148-9B4B-A4AB-3F8E6BE165D8}" srcOrd="4" destOrd="0" presId="urn:microsoft.com/office/officeart/2005/8/layout/matrix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9AAA014-4BC8-465B-892A-C7830DCC314C}">
      <dsp:nvSpPr>
        <dsp:cNvPr id="0" name=""/>
        <dsp:cNvSpPr/>
      </dsp:nvSpPr>
      <dsp:spPr>
        <a:xfrm>
          <a:off x="3124200" y="1711867"/>
          <a:ext cx="1981199" cy="2097646"/>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sp3d extrusionH="28000" prstMaterial="matte"/>
        </a:bodyPr>
        <a:lstStyle/>
        <a:p>
          <a:pPr lvl="0" algn="ctr" defTabSz="1422400">
            <a:lnSpc>
              <a:spcPct val="90000"/>
            </a:lnSpc>
            <a:spcBef>
              <a:spcPct val="0"/>
            </a:spcBef>
            <a:spcAft>
              <a:spcPct val="35000"/>
            </a:spcAft>
          </a:pPr>
          <a:r>
            <a:rPr lang="en-US" sz="3200" kern="1200" dirty="0" smtClean="0">
              <a:solidFill>
                <a:schemeClr val="accent6"/>
              </a:solidFill>
              <a:effectLst/>
            </a:rPr>
            <a:t>ASEAN </a:t>
          </a:r>
          <a:r>
            <a:rPr lang="en-US" sz="2000" kern="1200" dirty="0" smtClean="0">
              <a:solidFill>
                <a:schemeClr val="accent6"/>
              </a:solidFill>
              <a:effectLst/>
            </a:rPr>
            <a:t>Community</a:t>
          </a:r>
          <a:endParaRPr lang="en-US" sz="2000" kern="1200" dirty="0">
            <a:solidFill>
              <a:schemeClr val="accent6"/>
            </a:solidFill>
            <a:effectLst/>
          </a:endParaRPr>
        </a:p>
      </dsp:txBody>
      <dsp:txXfrm>
        <a:off x="3124200" y="1711867"/>
        <a:ext cx="1981199" cy="2097646"/>
      </dsp:txXfrm>
    </dsp:sp>
    <dsp:sp modelId="{083B8CFF-45A8-4DDA-861D-EC338A2FA32D}">
      <dsp:nvSpPr>
        <dsp:cNvPr id="0" name=""/>
        <dsp:cNvSpPr/>
      </dsp:nvSpPr>
      <dsp:spPr>
        <a:xfrm rot="16200000">
          <a:off x="4026540" y="1606865"/>
          <a:ext cx="176518" cy="33486"/>
        </a:xfrm>
        <a:custGeom>
          <a:avLst/>
          <a:gdLst/>
          <a:ahLst/>
          <a:cxnLst/>
          <a:rect l="0" t="0" r="0" b="0"/>
          <a:pathLst>
            <a:path>
              <a:moveTo>
                <a:pt x="0" y="16743"/>
              </a:moveTo>
              <a:lnTo>
                <a:pt x="176518" y="16743"/>
              </a:lnTo>
            </a:path>
          </a:pathLst>
        </a:custGeom>
        <a:noFill/>
        <a:ln w="25400" cap="flat" cmpd="sng" algn="ctr">
          <a:solidFill>
            <a:schemeClr val="accent1">
              <a:shade val="60000"/>
              <a:hueOff val="0"/>
              <a:satOff val="0"/>
              <a:lumOff val="0"/>
              <a:alphaOff val="0"/>
            </a:schemeClr>
          </a:solidFill>
          <a:prstDash val="solid"/>
        </a:ln>
        <a:effectLst/>
        <a:sp3d z="-22735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6200000">
        <a:off x="4110387" y="1619195"/>
        <a:ext cx="8825" cy="8825"/>
      </dsp:txXfrm>
    </dsp:sp>
    <dsp:sp modelId="{91BE0B96-A79E-457A-A012-5BF64EEBEDD9}">
      <dsp:nvSpPr>
        <dsp:cNvPr id="0" name=""/>
        <dsp:cNvSpPr/>
      </dsp:nvSpPr>
      <dsp:spPr>
        <a:xfrm>
          <a:off x="3349302" y="4354"/>
          <a:ext cx="1530994" cy="1530994"/>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4130" tIns="24130" rIns="24130" bIns="24130" numCol="1" spcCol="1270" anchor="ctr" anchorCtr="0">
          <a:noAutofit/>
          <a:sp3d extrusionH="28000" prstMaterial="matte"/>
        </a:bodyPr>
        <a:lstStyle/>
        <a:p>
          <a:pPr lvl="0" algn="ctr" defTabSz="1689100">
            <a:lnSpc>
              <a:spcPct val="90000"/>
            </a:lnSpc>
            <a:spcBef>
              <a:spcPct val="0"/>
            </a:spcBef>
            <a:spcAft>
              <a:spcPct val="35000"/>
            </a:spcAft>
          </a:pPr>
          <a:r>
            <a:rPr lang="en-US" sz="3800" kern="1200" dirty="0" smtClean="0">
              <a:solidFill>
                <a:schemeClr val="accent6"/>
              </a:solidFill>
              <a:effectLst/>
            </a:rPr>
            <a:t>AEC</a:t>
          </a:r>
          <a:endParaRPr lang="en-US" sz="3800" kern="1200" dirty="0">
            <a:solidFill>
              <a:schemeClr val="accent6"/>
            </a:solidFill>
            <a:effectLst/>
          </a:endParaRPr>
        </a:p>
      </dsp:txBody>
      <dsp:txXfrm>
        <a:off x="3349302" y="4354"/>
        <a:ext cx="1530994" cy="1530994"/>
      </dsp:txXfrm>
    </dsp:sp>
    <dsp:sp modelId="{44108AF4-F343-44F3-819F-CAD9AA0F79A0}">
      <dsp:nvSpPr>
        <dsp:cNvPr id="0" name=""/>
        <dsp:cNvSpPr/>
      </dsp:nvSpPr>
      <dsp:spPr>
        <a:xfrm rot="1800000">
          <a:off x="4969688" y="3301344"/>
          <a:ext cx="221098" cy="33486"/>
        </a:xfrm>
        <a:custGeom>
          <a:avLst/>
          <a:gdLst/>
          <a:ahLst/>
          <a:cxnLst/>
          <a:rect l="0" t="0" r="0" b="0"/>
          <a:pathLst>
            <a:path>
              <a:moveTo>
                <a:pt x="0" y="16743"/>
              </a:moveTo>
              <a:lnTo>
                <a:pt x="221098" y="16743"/>
              </a:lnTo>
            </a:path>
          </a:pathLst>
        </a:custGeom>
        <a:noFill/>
        <a:ln w="25400" cap="flat" cmpd="sng" algn="ctr">
          <a:solidFill>
            <a:schemeClr val="accent1">
              <a:shade val="60000"/>
              <a:hueOff val="0"/>
              <a:satOff val="0"/>
              <a:lumOff val="0"/>
              <a:alphaOff val="0"/>
            </a:schemeClr>
          </a:solidFill>
          <a:prstDash val="solid"/>
        </a:ln>
        <a:effectLst/>
        <a:sp3d z="-22735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800000">
        <a:off x="5074710" y="3312559"/>
        <a:ext cx="11054" cy="11054"/>
      </dsp:txXfrm>
    </dsp:sp>
    <dsp:sp modelId="{00958DBC-08EE-4303-8982-5C7F5B09400B}">
      <dsp:nvSpPr>
        <dsp:cNvPr id="0" name=""/>
        <dsp:cNvSpPr/>
      </dsp:nvSpPr>
      <dsp:spPr>
        <a:xfrm>
          <a:off x="5073419" y="2990613"/>
          <a:ext cx="1530994" cy="1530994"/>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4130" tIns="24130" rIns="24130" bIns="24130" numCol="1" spcCol="1270" anchor="ctr" anchorCtr="0">
          <a:noAutofit/>
          <a:sp3d extrusionH="28000" prstMaterial="matte"/>
        </a:bodyPr>
        <a:lstStyle/>
        <a:p>
          <a:pPr lvl="0" algn="ctr" defTabSz="1689100">
            <a:lnSpc>
              <a:spcPct val="90000"/>
            </a:lnSpc>
            <a:spcBef>
              <a:spcPct val="0"/>
            </a:spcBef>
            <a:spcAft>
              <a:spcPct val="35000"/>
            </a:spcAft>
          </a:pPr>
          <a:r>
            <a:rPr lang="en-US" sz="3800" kern="1200" dirty="0" smtClean="0">
              <a:solidFill>
                <a:schemeClr val="accent6"/>
              </a:solidFill>
              <a:effectLst/>
            </a:rPr>
            <a:t>APSC</a:t>
          </a:r>
          <a:endParaRPr lang="en-US" sz="3800" kern="1200" dirty="0">
            <a:solidFill>
              <a:schemeClr val="accent6"/>
            </a:solidFill>
            <a:effectLst/>
          </a:endParaRPr>
        </a:p>
      </dsp:txBody>
      <dsp:txXfrm>
        <a:off x="5073419" y="2990613"/>
        <a:ext cx="1530994" cy="1530994"/>
      </dsp:txXfrm>
    </dsp:sp>
    <dsp:sp modelId="{030B919D-94C6-4E1A-9F11-988AE47D7FF3}">
      <dsp:nvSpPr>
        <dsp:cNvPr id="0" name=""/>
        <dsp:cNvSpPr/>
      </dsp:nvSpPr>
      <dsp:spPr>
        <a:xfrm rot="9000000">
          <a:off x="3038812" y="3301344"/>
          <a:ext cx="221098" cy="33486"/>
        </a:xfrm>
        <a:custGeom>
          <a:avLst/>
          <a:gdLst/>
          <a:ahLst/>
          <a:cxnLst/>
          <a:rect l="0" t="0" r="0" b="0"/>
          <a:pathLst>
            <a:path>
              <a:moveTo>
                <a:pt x="0" y="16743"/>
              </a:moveTo>
              <a:lnTo>
                <a:pt x="221098" y="16743"/>
              </a:lnTo>
            </a:path>
          </a:pathLst>
        </a:custGeom>
        <a:noFill/>
        <a:ln w="25400" cap="flat" cmpd="sng" algn="ctr">
          <a:solidFill>
            <a:schemeClr val="accent1">
              <a:shade val="60000"/>
              <a:hueOff val="0"/>
              <a:satOff val="0"/>
              <a:lumOff val="0"/>
              <a:alphaOff val="0"/>
            </a:schemeClr>
          </a:solidFill>
          <a:prstDash val="solid"/>
        </a:ln>
        <a:effectLst/>
        <a:sp3d z="-22735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9000000">
        <a:off x="3143834" y="3312559"/>
        <a:ext cx="11054" cy="11054"/>
      </dsp:txXfrm>
    </dsp:sp>
    <dsp:sp modelId="{01B8F4E7-C3AF-4406-9704-3C831F640804}">
      <dsp:nvSpPr>
        <dsp:cNvPr id="0" name=""/>
        <dsp:cNvSpPr/>
      </dsp:nvSpPr>
      <dsp:spPr>
        <a:xfrm>
          <a:off x="1625185" y="2990613"/>
          <a:ext cx="1530994" cy="1530994"/>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4130" tIns="24130" rIns="24130" bIns="24130" numCol="1" spcCol="1270" anchor="ctr" anchorCtr="0">
          <a:noAutofit/>
          <a:sp3d extrusionH="28000" prstMaterial="matte"/>
        </a:bodyPr>
        <a:lstStyle/>
        <a:p>
          <a:pPr lvl="0" algn="ctr" defTabSz="1689100">
            <a:lnSpc>
              <a:spcPct val="90000"/>
            </a:lnSpc>
            <a:spcBef>
              <a:spcPct val="0"/>
            </a:spcBef>
            <a:spcAft>
              <a:spcPct val="35000"/>
            </a:spcAft>
          </a:pPr>
          <a:r>
            <a:rPr lang="en-US" sz="3800" kern="1200" dirty="0" smtClean="0">
              <a:solidFill>
                <a:schemeClr val="accent6"/>
              </a:solidFill>
              <a:effectLst/>
            </a:rPr>
            <a:t>ASCC</a:t>
          </a:r>
          <a:endParaRPr lang="en-US" sz="3800" kern="1200" dirty="0">
            <a:solidFill>
              <a:schemeClr val="accent6"/>
            </a:solidFill>
            <a:effectLst/>
          </a:endParaRPr>
        </a:p>
      </dsp:txBody>
      <dsp:txXfrm>
        <a:off x="1625185" y="2990613"/>
        <a:ext cx="1530994" cy="153099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684FF89-C942-4C91-9380-420994D43BEE}">
      <dsp:nvSpPr>
        <dsp:cNvPr id="0" name=""/>
        <dsp:cNvSpPr/>
      </dsp:nvSpPr>
      <dsp:spPr>
        <a:xfrm rot="16200000">
          <a:off x="583009" y="-583009"/>
          <a:ext cx="3139281" cy="4305300"/>
        </a:xfrm>
        <a:prstGeom prst="round1Rect">
          <a:avLst/>
        </a:prstGeom>
        <a:solidFill>
          <a:schemeClr val="accent3">
            <a:alpha val="90000"/>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263144" tIns="263144" rIns="263144" bIns="263144" numCol="1" spcCol="1270" anchor="ctr" anchorCtr="0">
          <a:noAutofit/>
        </a:bodyPr>
        <a:lstStyle/>
        <a:p>
          <a:pPr lvl="0" algn="ctr" defTabSz="1644650">
            <a:lnSpc>
              <a:spcPct val="90000"/>
            </a:lnSpc>
            <a:spcBef>
              <a:spcPct val="0"/>
            </a:spcBef>
            <a:spcAft>
              <a:spcPct val="35000"/>
            </a:spcAft>
          </a:pPr>
          <a:r>
            <a:rPr lang="en-US" sz="3700" kern="1200" dirty="0" smtClean="0">
              <a:effectLst>
                <a:outerShdw blurRad="38100" dist="38100" dir="2700000" algn="tl">
                  <a:srgbClr val="000000">
                    <a:alpha val="43137"/>
                  </a:srgbClr>
                </a:outerShdw>
              </a:effectLst>
            </a:rPr>
            <a:t>A Single Market and Production Base</a:t>
          </a:r>
          <a:endParaRPr lang="en-US" sz="3700" kern="1200" dirty="0">
            <a:effectLst>
              <a:outerShdw blurRad="38100" dist="38100" dir="2700000" algn="tl">
                <a:srgbClr val="000000">
                  <a:alpha val="43137"/>
                </a:srgbClr>
              </a:outerShdw>
            </a:effectLst>
          </a:endParaRPr>
        </a:p>
      </dsp:txBody>
      <dsp:txXfrm rot="16200000">
        <a:off x="975419" y="-975419"/>
        <a:ext cx="2354461" cy="4305300"/>
      </dsp:txXfrm>
    </dsp:sp>
    <dsp:sp modelId="{1C03EC43-1013-4F75-BA4B-6369F07AF9E5}">
      <dsp:nvSpPr>
        <dsp:cNvPr id="0" name=""/>
        <dsp:cNvSpPr/>
      </dsp:nvSpPr>
      <dsp:spPr>
        <a:xfrm>
          <a:off x="4305300" y="0"/>
          <a:ext cx="4305300" cy="3139281"/>
        </a:xfrm>
        <a:prstGeom prst="round1Rect">
          <a:avLst/>
        </a:prstGeom>
        <a:solidFill>
          <a:schemeClr val="accent3">
            <a:alpha val="90000"/>
            <a:hueOff val="0"/>
            <a:satOff val="0"/>
            <a:lumOff val="0"/>
            <a:alphaOff val="-13333"/>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263144" tIns="263144" rIns="263144" bIns="263144" numCol="1" spcCol="1270" anchor="ctr" anchorCtr="0">
          <a:noAutofit/>
        </a:bodyPr>
        <a:lstStyle/>
        <a:p>
          <a:pPr lvl="0" algn="ctr" defTabSz="1644650">
            <a:lnSpc>
              <a:spcPct val="90000"/>
            </a:lnSpc>
            <a:spcBef>
              <a:spcPct val="0"/>
            </a:spcBef>
            <a:spcAft>
              <a:spcPct val="35000"/>
            </a:spcAft>
          </a:pPr>
          <a:r>
            <a:rPr lang="en-US" sz="3700" kern="1200" dirty="0" smtClean="0">
              <a:effectLst>
                <a:outerShdw blurRad="38100" dist="38100" dir="2700000" algn="tl">
                  <a:srgbClr val="000000">
                    <a:alpha val="43137"/>
                  </a:srgbClr>
                </a:outerShdw>
              </a:effectLst>
            </a:rPr>
            <a:t>A Highly Competitive Economic Region</a:t>
          </a:r>
          <a:endParaRPr lang="en-US" sz="3700" kern="1200" dirty="0">
            <a:effectLst>
              <a:outerShdw blurRad="38100" dist="38100" dir="2700000" algn="tl">
                <a:srgbClr val="000000">
                  <a:alpha val="43137"/>
                </a:srgbClr>
              </a:outerShdw>
            </a:effectLst>
          </a:endParaRPr>
        </a:p>
      </dsp:txBody>
      <dsp:txXfrm>
        <a:off x="4305300" y="0"/>
        <a:ext cx="4305300" cy="2354461"/>
      </dsp:txXfrm>
    </dsp:sp>
    <dsp:sp modelId="{D473BA4C-8D1E-475A-96B0-305E45A2078C}">
      <dsp:nvSpPr>
        <dsp:cNvPr id="0" name=""/>
        <dsp:cNvSpPr/>
      </dsp:nvSpPr>
      <dsp:spPr>
        <a:xfrm rot="10800000">
          <a:off x="0" y="3139281"/>
          <a:ext cx="4305300" cy="3139281"/>
        </a:xfrm>
        <a:prstGeom prst="round1Rect">
          <a:avLst/>
        </a:prstGeom>
        <a:solidFill>
          <a:schemeClr val="accent3">
            <a:alpha val="90000"/>
            <a:hueOff val="0"/>
            <a:satOff val="0"/>
            <a:lumOff val="0"/>
            <a:alphaOff val="-26667"/>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263144" tIns="263144" rIns="263144" bIns="263144" numCol="1" spcCol="1270" anchor="ctr" anchorCtr="0">
          <a:noAutofit/>
        </a:bodyPr>
        <a:lstStyle/>
        <a:p>
          <a:pPr lvl="0" algn="ctr" defTabSz="1644650">
            <a:lnSpc>
              <a:spcPct val="90000"/>
            </a:lnSpc>
            <a:spcBef>
              <a:spcPct val="0"/>
            </a:spcBef>
            <a:spcAft>
              <a:spcPct val="35000"/>
            </a:spcAft>
          </a:pPr>
          <a:r>
            <a:rPr lang="en-US" sz="3700" kern="1200" dirty="0" smtClean="0">
              <a:effectLst>
                <a:outerShdw blurRad="38100" dist="38100" dir="2700000" algn="tl">
                  <a:srgbClr val="000000">
                    <a:alpha val="43137"/>
                  </a:srgbClr>
                </a:outerShdw>
              </a:effectLst>
            </a:rPr>
            <a:t>A Region of Equitable Economic Development</a:t>
          </a:r>
          <a:endParaRPr lang="en-US" sz="3700" kern="1200" dirty="0">
            <a:effectLst>
              <a:outerShdw blurRad="38100" dist="38100" dir="2700000" algn="tl">
                <a:srgbClr val="000000">
                  <a:alpha val="43137"/>
                </a:srgbClr>
              </a:outerShdw>
            </a:effectLst>
          </a:endParaRPr>
        </a:p>
      </dsp:txBody>
      <dsp:txXfrm rot="10800000">
        <a:off x="0" y="3924101"/>
        <a:ext cx="4305300" cy="2354461"/>
      </dsp:txXfrm>
    </dsp:sp>
    <dsp:sp modelId="{9F6AA82B-DB70-48F8-9EFF-54881E4601E0}">
      <dsp:nvSpPr>
        <dsp:cNvPr id="0" name=""/>
        <dsp:cNvSpPr/>
      </dsp:nvSpPr>
      <dsp:spPr>
        <a:xfrm rot="5400000">
          <a:off x="4888309" y="2556272"/>
          <a:ext cx="3139281" cy="4305300"/>
        </a:xfrm>
        <a:prstGeom prst="round1Rect">
          <a:avLst/>
        </a:prstGeom>
        <a:solidFill>
          <a:schemeClr val="accent3">
            <a:alpha val="90000"/>
            <a:hueOff val="0"/>
            <a:satOff val="0"/>
            <a:lumOff val="0"/>
            <a:alphaOff val="-4000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263144" tIns="263144" rIns="263144" bIns="263144" numCol="1" spcCol="1270" anchor="ctr" anchorCtr="0">
          <a:noAutofit/>
        </a:bodyPr>
        <a:lstStyle/>
        <a:p>
          <a:pPr lvl="0" algn="ctr" defTabSz="1644650">
            <a:lnSpc>
              <a:spcPct val="90000"/>
            </a:lnSpc>
            <a:spcBef>
              <a:spcPct val="0"/>
            </a:spcBef>
            <a:spcAft>
              <a:spcPct val="35000"/>
            </a:spcAft>
          </a:pPr>
          <a:r>
            <a:rPr lang="en-US" sz="3700" kern="1200" dirty="0" smtClean="0">
              <a:effectLst>
                <a:outerShdw blurRad="38100" dist="38100" dir="2700000" algn="tl">
                  <a:srgbClr val="000000">
                    <a:alpha val="43137"/>
                  </a:srgbClr>
                </a:outerShdw>
              </a:effectLst>
            </a:rPr>
            <a:t>A Region Fully Integrated into the Global Economy</a:t>
          </a:r>
          <a:endParaRPr lang="en-US" sz="3700" kern="1200" dirty="0">
            <a:effectLst>
              <a:outerShdw blurRad="38100" dist="38100" dir="2700000" algn="tl">
                <a:srgbClr val="000000">
                  <a:alpha val="43137"/>
                </a:srgbClr>
              </a:outerShdw>
            </a:effectLst>
          </a:endParaRPr>
        </a:p>
      </dsp:txBody>
      <dsp:txXfrm rot="5400000">
        <a:off x="5280719" y="2948682"/>
        <a:ext cx="2354461" cy="4305300"/>
      </dsp:txXfrm>
    </dsp:sp>
    <dsp:sp modelId="{2D0C846C-91B7-4F06-8E0D-EE215EC43ECE}">
      <dsp:nvSpPr>
        <dsp:cNvPr id="0" name=""/>
        <dsp:cNvSpPr/>
      </dsp:nvSpPr>
      <dsp:spPr>
        <a:xfrm>
          <a:off x="3013710" y="2354461"/>
          <a:ext cx="2583180" cy="1569640"/>
        </a:xfrm>
        <a:prstGeom prst="roundRect">
          <a:avLst/>
        </a:prstGeom>
        <a:solidFill>
          <a:schemeClr val="accent3">
            <a:tint val="40000"/>
            <a:hueOff val="0"/>
            <a:satOff val="0"/>
            <a:lumOff val="0"/>
            <a:alphaOff val="0"/>
          </a:schemeClr>
        </a:solidFill>
        <a:ln>
          <a:noFill/>
        </a:ln>
        <a:effectLst>
          <a:outerShdw blurRad="40000" dist="23000" dir="5400000" rotWithShape="0">
            <a:srgbClr val="000000">
              <a:alpha val="35000"/>
            </a:srgbClr>
          </a:outerShdw>
        </a:effectLst>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smtClean="0">
              <a:effectLst>
                <a:outerShdw blurRad="38100" dist="38100" dir="2700000" algn="tl">
                  <a:srgbClr val="000000">
                    <a:alpha val="43137"/>
                  </a:srgbClr>
                </a:outerShdw>
              </a:effectLst>
            </a:rPr>
            <a:t>AEC Blueprint</a:t>
          </a:r>
          <a:endParaRPr lang="en-US" sz="3700" b="1" kern="1200" dirty="0">
            <a:effectLst>
              <a:outerShdw blurRad="38100" dist="38100" dir="2700000" algn="tl">
                <a:srgbClr val="000000">
                  <a:alpha val="43137"/>
                </a:srgbClr>
              </a:outerShdw>
            </a:effectLst>
          </a:endParaRPr>
        </a:p>
      </dsp:txBody>
      <dsp:txXfrm>
        <a:off x="3013710" y="2354461"/>
        <a:ext cx="2583180" cy="156964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F182682-0034-7942-B63D-59E45F2AB76C}">
      <dsp:nvSpPr>
        <dsp:cNvPr id="0" name=""/>
        <dsp:cNvSpPr/>
      </dsp:nvSpPr>
      <dsp:spPr>
        <a:xfrm>
          <a:off x="1866900" y="0"/>
          <a:ext cx="5410200" cy="5410200"/>
        </a:xfrm>
        <a:prstGeom prst="diamond">
          <a:avLst/>
        </a:prstGeom>
        <a:solidFill>
          <a:schemeClr val="accent4">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98E70389-A097-7947-BBA7-F5022D72D887}">
      <dsp:nvSpPr>
        <dsp:cNvPr id="0" name=""/>
        <dsp:cNvSpPr/>
      </dsp:nvSpPr>
      <dsp:spPr>
        <a:xfrm>
          <a:off x="2380869" y="513969"/>
          <a:ext cx="2109978" cy="2109978"/>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tx1"/>
              </a:solidFill>
            </a:rPr>
            <a:t>Fiscal Cooperation</a:t>
          </a:r>
          <a:endParaRPr lang="en-US" sz="2100" kern="1200" dirty="0">
            <a:solidFill>
              <a:schemeClr val="tx1"/>
            </a:solidFill>
          </a:endParaRPr>
        </a:p>
      </dsp:txBody>
      <dsp:txXfrm>
        <a:off x="2380869" y="513969"/>
        <a:ext cx="2109978" cy="2109978"/>
      </dsp:txXfrm>
    </dsp:sp>
    <dsp:sp modelId="{6F868F2C-B14F-3746-8CB5-C77C88277ECE}">
      <dsp:nvSpPr>
        <dsp:cNvPr id="0" name=""/>
        <dsp:cNvSpPr/>
      </dsp:nvSpPr>
      <dsp:spPr>
        <a:xfrm>
          <a:off x="4653153" y="513969"/>
          <a:ext cx="2109978" cy="2109978"/>
        </a:xfrm>
        <a:prstGeom prst="roundRect">
          <a:avLst/>
        </a:prstGeom>
        <a:gradFill rotWithShape="0">
          <a:gsLst>
            <a:gs pos="0">
              <a:schemeClr val="accent4">
                <a:hueOff val="-1488257"/>
                <a:satOff val="8966"/>
                <a:lumOff val="719"/>
                <a:alphaOff val="0"/>
                <a:shade val="51000"/>
                <a:satMod val="130000"/>
              </a:schemeClr>
            </a:gs>
            <a:gs pos="80000">
              <a:schemeClr val="accent4">
                <a:hueOff val="-1488257"/>
                <a:satOff val="8966"/>
                <a:lumOff val="719"/>
                <a:alphaOff val="0"/>
                <a:shade val="93000"/>
                <a:satMod val="130000"/>
              </a:schemeClr>
            </a:gs>
            <a:gs pos="100000">
              <a:schemeClr val="accent4">
                <a:hueOff val="-1488257"/>
                <a:satOff val="8966"/>
                <a:lumOff val="71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tx1"/>
              </a:solidFill>
            </a:rPr>
            <a:t>Monetary and Financial Cooperation</a:t>
          </a:r>
          <a:endParaRPr lang="en-US" sz="2100" kern="1200" dirty="0">
            <a:solidFill>
              <a:schemeClr val="tx1"/>
            </a:solidFill>
          </a:endParaRPr>
        </a:p>
      </dsp:txBody>
      <dsp:txXfrm>
        <a:off x="4653153" y="513969"/>
        <a:ext cx="2109978" cy="2109978"/>
      </dsp:txXfrm>
    </dsp:sp>
    <dsp:sp modelId="{83B135F7-33E2-6448-9E29-240D084ADBA0}">
      <dsp:nvSpPr>
        <dsp:cNvPr id="0" name=""/>
        <dsp:cNvSpPr/>
      </dsp:nvSpPr>
      <dsp:spPr>
        <a:xfrm>
          <a:off x="2380869" y="2786253"/>
          <a:ext cx="2109978" cy="2109978"/>
        </a:xfrm>
        <a:prstGeom prst="roundRect">
          <a:avLst/>
        </a:prstGeom>
        <a:gradFill rotWithShape="0">
          <a:gsLst>
            <a:gs pos="0">
              <a:schemeClr val="accent4">
                <a:hueOff val="-2976514"/>
                <a:satOff val="17933"/>
                <a:lumOff val="1437"/>
                <a:alphaOff val="0"/>
                <a:shade val="51000"/>
                <a:satMod val="130000"/>
              </a:schemeClr>
            </a:gs>
            <a:gs pos="80000">
              <a:schemeClr val="accent4">
                <a:hueOff val="-2976514"/>
                <a:satOff val="17933"/>
                <a:lumOff val="1437"/>
                <a:alphaOff val="0"/>
                <a:shade val="93000"/>
                <a:satMod val="130000"/>
              </a:schemeClr>
            </a:gs>
            <a:gs pos="100000">
              <a:schemeClr val="accent4">
                <a:hueOff val="-2976514"/>
                <a:satOff val="17933"/>
                <a:lumOff val="143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tx1"/>
              </a:solidFill>
            </a:rPr>
            <a:t>Capital Markets Cooperation</a:t>
          </a:r>
          <a:endParaRPr lang="en-US" sz="2100" kern="1200" dirty="0">
            <a:solidFill>
              <a:schemeClr val="tx1"/>
            </a:solidFill>
          </a:endParaRPr>
        </a:p>
      </dsp:txBody>
      <dsp:txXfrm>
        <a:off x="2380869" y="2786253"/>
        <a:ext cx="2109978" cy="2109978"/>
      </dsp:txXfrm>
    </dsp:sp>
    <dsp:sp modelId="{54A84F0C-8148-9B4B-A4AB-3F8E6BE165D8}">
      <dsp:nvSpPr>
        <dsp:cNvPr id="0" name=""/>
        <dsp:cNvSpPr/>
      </dsp:nvSpPr>
      <dsp:spPr>
        <a:xfrm>
          <a:off x="4653153" y="2786253"/>
          <a:ext cx="2109978" cy="2109978"/>
        </a:xfrm>
        <a:prstGeom prst="roundRect">
          <a:avLst/>
        </a:prstGeom>
        <a:gradFill rotWithShape="0">
          <a:gsLst>
            <a:gs pos="0">
              <a:schemeClr val="accent4">
                <a:hueOff val="-4464771"/>
                <a:satOff val="26899"/>
                <a:lumOff val="2156"/>
                <a:alphaOff val="0"/>
                <a:shade val="51000"/>
                <a:satMod val="130000"/>
              </a:schemeClr>
            </a:gs>
            <a:gs pos="80000">
              <a:schemeClr val="accent4">
                <a:hueOff val="-4464771"/>
                <a:satOff val="26899"/>
                <a:lumOff val="2156"/>
                <a:alphaOff val="0"/>
                <a:shade val="93000"/>
                <a:satMod val="130000"/>
              </a:schemeClr>
            </a:gs>
            <a:gs pos="100000">
              <a:schemeClr val="accent4">
                <a:hueOff val="-4464771"/>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tx1"/>
              </a:solidFill>
            </a:rPr>
            <a:t>Law Enforcement particularly Anti-Money Laundering Law</a:t>
          </a:r>
          <a:endParaRPr lang="en-US" sz="2100" kern="1200" dirty="0">
            <a:solidFill>
              <a:schemeClr val="tx1"/>
            </a:solidFill>
          </a:endParaRPr>
        </a:p>
      </dsp:txBody>
      <dsp:txXfrm>
        <a:off x="4653153" y="2786253"/>
        <a:ext cx="2109978" cy="2109978"/>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86F24A-60A6-4B7A-98B5-584322808BD2}" type="datetimeFigureOut">
              <a:rPr lang="en-US" smtClean="0"/>
              <a:pPr/>
              <a:t>5/17/13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AE78D8-B7FE-42BE-AD0D-29434D2D7D8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a:t>
            </a:r>
            <a:r>
              <a:rPr lang="en-US" dirty="0" err="1" smtClean="0"/>
              <a:t>adoptation</a:t>
            </a:r>
            <a:r>
              <a:rPr lang="en-US" dirty="0" smtClean="0"/>
              <a:t> of the recent Joint Statement of the 16</a:t>
            </a:r>
            <a:r>
              <a:rPr lang="en-US" baseline="30000" dirty="0" smtClean="0"/>
              <a:t>th</a:t>
            </a:r>
            <a:r>
              <a:rPr lang="en-US" dirty="0" smtClean="0"/>
              <a:t> ASEAN+3 Finance Ministers &amp; Central Bank Governors’ Meeting on May 3, 2013 is another important milestone to the progress of regional financial cooperation. This meeting convened in Delhi, India aimed at strengthening financial safety net as well as sustainable economic growth and integration in the region. </a:t>
            </a:r>
          </a:p>
          <a:p>
            <a:endParaRPr lang="en-US" dirty="0"/>
          </a:p>
        </p:txBody>
      </p:sp>
      <p:sp>
        <p:nvSpPr>
          <p:cNvPr id="4" name="Slide Number Placeholder 3"/>
          <p:cNvSpPr>
            <a:spLocks noGrp="1"/>
          </p:cNvSpPr>
          <p:nvPr>
            <p:ph type="sldNum" sz="quarter" idx="10"/>
          </p:nvPr>
        </p:nvSpPr>
        <p:spPr/>
        <p:txBody>
          <a:bodyPr/>
          <a:lstStyle/>
          <a:p>
            <a:fld id="{82AE78D8-B7FE-42BE-AD0D-29434D2D7D87}"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sz="1200" kern="1200" dirty="0" smtClean="0">
                <a:solidFill>
                  <a:schemeClr val="tx1"/>
                </a:solidFill>
                <a:latin typeface="+mn-lt"/>
                <a:ea typeface="+mn-ea"/>
                <a:cs typeface="+mn-cs"/>
              </a:rPr>
              <a:t>adopting Law on Class Action. This allows a class representative to file a single lawsuit in order to guard his/her individual interests as well as the interests of the class in case where company issuing or offering sale of securities, securities company, Securities Exchange, over-the-counter centre, and organization related to securities business violate the Securities and Exchange Act of 1992. The Class Action Law has already been submitted to the parliament for consideration. When the Class Action Law comes into force, not only will it maintain investor confidence, but also save costs and time as well as greatly enhance the protection for a wide range of investors. </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endParaRPr lang="en-US" sz="1200"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sz="1200" kern="1200" dirty="0" smtClean="0">
                <a:solidFill>
                  <a:schemeClr val="tx1"/>
                </a:solidFill>
                <a:latin typeface="+mn-lt"/>
                <a:ea typeface="+mn-ea"/>
                <a:cs typeface="+mn-cs"/>
              </a:rPr>
              <a:t>2) increasing civil penalties without the proof beyond doubt for that previous criminal penalties in violation of this act shall be imposed only with the proof beyond doubt</a:t>
            </a:r>
            <a:r>
              <a:rPr lang="th-TH"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and that the evidence linking the criminal act was unclear and hard to accumulate. This draft provision has been proposed to Ministry of Finance for consideration before seeking parliamentary approval. </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endParaRPr lang="en-US" sz="1200"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sz="1200" kern="1200" dirty="0" smtClean="0">
                <a:solidFill>
                  <a:schemeClr val="tx1"/>
                </a:solidFill>
                <a:latin typeface="+mn-lt"/>
                <a:ea typeface="+mn-ea"/>
                <a:cs typeface="+mn-cs"/>
              </a:rPr>
              <a:t>3) abolishing the monopoly and improving competitiveness of the Stock Exchange of Thailand (SET) in order to be part of ASEAN Exchanges and to attract ASEAN investors to invest in Thai stock exchange while Thai investors are able to invest in foreign stock exchange. Stock Exchanges from Thailand, Malaysia, and Singapore have collaborated with full efficiency on ASEAN trading link for investors to easier trade in ASEAN capital markets. The linked stock exchanges will, in the future, include bourses from the Philippines, Indonesia, and Vietnam (Hanoi and Ho Chi Minh City), liberalizing cross border trade in ASEAN with a combined market capitalization of over USD 2.2 trillion. The ASEAN stars are also provided along with market data on each stock. It is expected that the ASEAN-listed stocks will gain more attention of international investors to invest in the region.</a:t>
            </a:r>
          </a:p>
          <a:p>
            <a:endParaRPr lang="en-US" dirty="0"/>
          </a:p>
        </p:txBody>
      </p:sp>
      <p:sp>
        <p:nvSpPr>
          <p:cNvPr id="4" name="Slide Number Placeholder 3"/>
          <p:cNvSpPr>
            <a:spLocks noGrp="1"/>
          </p:cNvSpPr>
          <p:nvPr>
            <p:ph type="sldNum" sz="quarter" idx="10"/>
          </p:nvPr>
        </p:nvSpPr>
        <p:spPr/>
        <p:txBody>
          <a:bodyPr/>
          <a:lstStyle/>
          <a:p>
            <a:fld id="{82AE78D8-B7FE-42BE-AD0D-29434D2D7D87}" type="slidenum">
              <a:rPr lang="en-US" smtClean="0"/>
              <a:pPr/>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D88EA5-F5EB-4398-868F-B06E52B0CE58}" type="datetimeFigureOut">
              <a:rPr lang="en-US" smtClean="0"/>
              <a:pPr/>
              <a:t>5/17/13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CBBA7-CA02-4BD0-9784-23F8C44106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D88EA5-F5EB-4398-868F-B06E52B0CE58}" type="datetimeFigureOut">
              <a:rPr lang="en-US" smtClean="0"/>
              <a:pPr/>
              <a:t>5/17/13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CBBA7-CA02-4BD0-9784-23F8C44106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D88EA5-F5EB-4398-868F-B06E52B0CE58}" type="datetimeFigureOut">
              <a:rPr lang="en-US" smtClean="0"/>
              <a:pPr/>
              <a:t>5/17/13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CBBA7-CA02-4BD0-9784-23F8C44106F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64266B-EF37-43E1-B9A0-554252EF6428}" type="datetimeFigureOut">
              <a:rPr lang="en-US" smtClean="0">
                <a:solidFill>
                  <a:srgbClr val="FFFFFF">
                    <a:tint val="75000"/>
                  </a:srgbClr>
                </a:solidFill>
              </a:rPr>
              <a:pPr/>
              <a:t>5/17/13</a:t>
            </a:fld>
            <a:endParaRPr lang="en-US">
              <a:solidFill>
                <a:srgbClr val="FFFFFF">
                  <a:tint val="75000"/>
                </a:srgbClr>
              </a:solidFill>
            </a:endParaRPr>
          </a:p>
        </p:txBody>
      </p:sp>
      <p:sp>
        <p:nvSpPr>
          <p:cNvPr id="5" name="Footer Placeholder 4"/>
          <p:cNvSpPr>
            <a:spLocks noGrp="1"/>
          </p:cNvSpPr>
          <p:nvPr>
            <p:ph type="ftr" sz="quarter" idx="11"/>
          </p:nvPr>
        </p:nvSpPr>
        <p:spPr/>
        <p:txBody>
          <a:bodyPr/>
          <a:lstStyle/>
          <a:p>
            <a:endParaRPr lang="en-US">
              <a:solidFill>
                <a:srgbClr val="FFFFFF">
                  <a:tint val="75000"/>
                </a:srgbClr>
              </a:solidFill>
            </a:endParaRPr>
          </a:p>
        </p:txBody>
      </p:sp>
      <p:sp>
        <p:nvSpPr>
          <p:cNvPr id="6" name="Slide Number Placeholder 5"/>
          <p:cNvSpPr>
            <a:spLocks noGrp="1"/>
          </p:cNvSpPr>
          <p:nvPr>
            <p:ph type="sldNum" sz="quarter" idx="12"/>
          </p:nvPr>
        </p:nvSpPr>
        <p:spPr/>
        <p:txBody>
          <a:bodyPr/>
          <a:lstStyle/>
          <a:p>
            <a:fld id="{2E4AF1DD-5C72-4F78-BC93-6DED9A44C8F4}" type="slidenum">
              <a:rPr lang="en-US" smtClean="0">
                <a:solidFill>
                  <a:srgbClr val="FFFFFF">
                    <a:tint val="75000"/>
                  </a:srgbClr>
                </a:solidFill>
              </a:rPr>
              <a:pPr/>
              <a:t>‹#›</a:t>
            </a:fld>
            <a:endParaRPr lang="en-US">
              <a:solidFill>
                <a:srgbClr val="FFFFFF">
                  <a:tint val="75000"/>
                </a:srgbClr>
              </a:solidFill>
            </a:endParaRPr>
          </a:p>
        </p:txBody>
      </p:sp>
    </p:spTree>
    <p:extLst>
      <p:ext uri="{BB962C8B-B14F-4D97-AF65-F5344CB8AC3E}">
        <p14:creationId xmlns="" xmlns:p14="http://schemas.microsoft.com/office/powerpoint/2010/main" xmlns:mv="urn:schemas-microsoft-com:mac:vml" xmlns:mc="http://schemas.openxmlformats.org/markup-compatibility/2006" xmlns:p="http://schemas.openxmlformats.org/presentationml/2006/main" xmlns:r="http://schemas.openxmlformats.org/officeDocument/2006/relationships" xmlns:a="http://schemas.openxmlformats.org/drawingml/2006/main" val="2714633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64266B-EF37-43E1-B9A0-554252EF6428}" type="datetimeFigureOut">
              <a:rPr lang="en-US" smtClean="0">
                <a:solidFill>
                  <a:srgbClr val="FFFFFF">
                    <a:tint val="75000"/>
                  </a:srgbClr>
                </a:solidFill>
              </a:rPr>
              <a:pPr/>
              <a:t>5/17/13</a:t>
            </a:fld>
            <a:endParaRPr lang="en-US">
              <a:solidFill>
                <a:srgbClr val="FFFFFF">
                  <a:tint val="75000"/>
                </a:srgbClr>
              </a:solidFill>
            </a:endParaRPr>
          </a:p>
        </p:txBody>
      </p:sp>
      <p:sp>
        <p:nvSpPr>
          <p:cNvPr id="4" name="Footer Placeholder 3"/>
          <p:cNvSpPr>
            <a:spLocks noGrp="1"/>
          </p:cNvSpPr>
          <p:nvPr>
            <p:ph type="ftr" sz="quarter" idx="11"/>
          </p:nvPr>
        </p:nvSpPr>
        <p:spPr/>
        <p:txBody>
          <a:bodyPr/>
          <a:lstStyle/>
          <a:p>
            <a:endParaRPr lang="en-US">
              <a:solidFill>
                <a:srgbClr val="FFFFFF">
                  <a:tint val="75000"/>
                </a:srgbClr>
              </a:solidFill>
            </a:endParaRPr>
          </a:p>
        </p:txBody>
      </p:sp>
      <p:sp>
        <p:nvSpPr>
          <p:cNvPr id="5" name="Slide Number Placeholder 4"/>
          <p:cNvSpPr>
            <a:spLocks noGrp="1"/>
          </p:cNvSpPr>
          <p:nvPr>
            <p:ph type="sldNum" sz="quarter" idx="12"/>
          </p:nvPr>
        </p:nvSpPr>
        <p:spPr/>
        <p:txBody>
          <a:bodyPr/>
          <a:lstStyle/>
          <a:p>
            <a:fld id="{2E4AF1DD-5C72-4F78-BC93-6DED9A44C8F4}" type="slidenum">
              <a:rPr lang="en-US" smtClean="0">
                <a:solidFill>
                  <a:srgbClr val="FFFFFF">
                    <a:tint val="75000"/>
                  </a:srgbClr>
                </a:solidFill>
              </a:rPr>
              <a:pPr/>
              <a:t>‹#›</a:t>
            </a:fld>
            <a:endParaRPr lang="en-US">
              <a:solidFill>
                <a:srgbClr val="FFFFFF">
                  <a:tint val="75000"/>
                </a:srgbClr>
              </a:solidFill>
            </a:endParaRPr>
          </a:p>
        </p:txBody>
      </p:sp>
    </p:spTree>
    <p:extLst>
      <p:ext uri="{BB962C8B-B14F-4D97-AF65-F5344CB8AC3E}">
        <p14:creationId xmlns="" xmlns:p14="http://schemas.microsoft.com/office/powerpoint/2010/main" xmlns:mv="urn:schemas-microsoft-com:mac:vml" xmlns:mc="http://schemas.openxmlformats.org/markup-compatibility/2006" xmlns:p="http://schemas.openxmlformats.org/presentationml/2006/main" xmlns:r="http://schemas.openxmlformats.org/officeDocument/2006/relationships" xmlns:a="http://schemas.openxmlformats.org/drawingml/2006/main" val="853373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64266B-EF37-43E1-B9A0-554252EF6428}" type="datetimeFigureOut">
              <a:rPr lang="en-US" smtClean="0">
                <a:solidFill>
                  <a:srgbClr val="FFFFFF">
                    <a:tint val="75000"/>
                  </a:srgbClr>
                </a:solidFill>
              </a:rPr>
              <a:pPr/>
              <a:t>5/17/13</a:t>
            </a:fld>
            <a:endParaRPr lang="en-US">
              <a:solidFill>
                <a:srgbClr val="FFFFFF">
                  <a:tint val="75000"/>
                </a:srgbClr>
              </a:solidFill>
            </a:endParaRPr>
          </a:p>
        </p:txBody>
      </p:sp>
      <p:sp>
        <p:nvSpPr>
          <p:cNvPr id="5" name="Footer Placeholder 4"/>
          <p:cNvSpPr>
            <a:spLocks noGrp="1"/>
          </p:cNvSpPr>
          <p:nvPr>
            <p:ph type="ftr" sz="quarter" idx="11"/>
          </p:nvPr>
        </p:nvSpPr>
        <p:spPr/>
        <p:txBody>
          <a:bodyPr/>
          <a:lstStyle/>
          <a:p>
            <a:endParaRPr lang="en-US">
              <a:solidFill>
                <a:srgbClr val="FFFFFF">
                  <a:tint val="75000"/>
                </a:srgbClr>
              </a:solidFill>
            </a:endParaRPr>
          </a:p>
        </p:txBody>
      </p:sp>
      <p:sp>
        <p:nvSpPr>
          <p:cNvPr id="6" name="Slide Number Placeholder 5"/>
          <p:cNvSpPr>
            <a:spLocks noGrp="1"/>
          </p:cNvSpPr>
          <p:nvPr>
            <p:ph type="sldNum" sz="quarter" idx="12"/>
          </p:nvPr>
        </p:nvSpPr>
        <p:spPr/>
        <p:txBody>
          <a:bodyPr/>
          <a:lstStyle/>
          <a:p>
            <a:fld id="{2E4AF1DD-5C72-4F78-BC93-6DED9A44C8F4}" type="slidenum">
              <a:rPr lang="en-US" smtClean="0">
                <a:solidFill>
                  <a:srgbClr val="FFFFFF">
                    <a:tint val="75000"/>
                  </a:srgbClr>
                </a:solidFill>
              </a:rPr>
              <a:pPr/>
              <a:t>‹#›</a:t>
            </a:fld>
            <a:endParaRPr lang="en-US">
              <a:solidFill>
                <a:srgbClr val="FFFFFF">
                  <a:tint val="75000"/>
                </a:srgbClr>
              </a:solidFill>
            </a:endParaRPr>
          </a:p>
        </p:txBody>
      </p:sp>
    </p:spTree>
    <p:extLst>
      <p:ext uri="{BB962C8B-B14F-4D97-AF65-F5344CB8AC3E}">
        <p14:creationId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1044838975"/>
      </p:ext>
    </p:extLst>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64266B-EF37-43E1-B9A0-554252EF6428}" type="datetimeFigureOut">
              <a:rPr lang="en-US" smtClean="0">
                <a:solidFill>
                  <a:srgbClr val="FFFFFF">
                    <a:tint val="75000"/>
                  </a:srgbClr>
                </a:solidFill>
              </a:rPr>
              <a:pPr/>
              <a:t>5/17/13</a:t>
            </a:fld>
            <a:endParaRPr lang="en-US">
              <a:solidFill>
                <a:srgbClr val="FFFFFF">
                  <a:tint val="75000"/>
                </a:srgbClr>
              </a:solidFill>
            </a:endParaRPr>
          </a:p>
        </p:txBody>
      </p:sp>
      <p:sp>
        <p:nvSpPr>
          <p:cNvPr id="3" name="Footer Placeholder 2"/>
          <p:cNvSpPr>
            <a:spLocks noGrp="1"/>
          </p:cNvSpPr>
          <p:nvPr>
            <p:ph type="ftr" sz="quarter" idx="11"/>
          </p:nvPr>
        </p:nvSpPr>
        <p:spPr/>
        <p:txBody>
          <a:bodyPr/>
          <a:lstStyle/>
          <a:p>
            <a:endParaRPr lang="en-US">
              <a:solidFill>
                <a:srgbClr val="FFFFFF">
                  <a:tint val="75000"/>
                </a:srgbClr>
              </a:solidFill>
            </a:endParaRPr>
          </a:p>
        </p:txBody>
      </p:sp>
      <p:sp>
        <p:nvSpPr>
          <p:cNvPr id="4" name="Slide Number Placeholder 3"/>
          <p:cNvSpPr>
            <a:spLocks noGrp="1"/>
          </p:cNvSpPr>
          <p:nvPr>
            <p:ph type="sldNum" sz="quarter" idx="12"/>
          </p:nvPr>
        </p:nvSpPr>
        <p:spPr/>
        <p:txBody>
          <a:bodyPr/>
          <a:lstStyle/>
          <a:p>
            <a:fld id="{2E4AF1DD-5C72-4F78-BC93-6DED9A44C8F4}" type="slidenum">
              <a:rPr lang="en-US" smtClean="0">
                <a:solidFill>
                  <a:srgbClr val="FFFFFF">
                    <a:tint val="75000"/>
                  </a:srgbClr>
                </a:solidFill>
              </a:rPr>
              <a:pPr/>
              <a:t>‹#›</a:t>
            </a:fld>
            <a:endParaRPr lang="en-US">
              <a:solidFill>
                <a:srgbClr val="FFFFFF">
                  <a:tint val="75000"/>
                </a:srgbClr>
              </a:solidFill>
            </a:endParaRPr>
          </a:p>
        </p:txBody>
      </p:sp>
    </p:spTree>
    <p:extLst>
      <p:ext uri="{BB962C8B-B14F-4D97-AF65-F5344CB8AC3E}">
        <p14:creationId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3039174253"/>
      </p:ext>
    </p:extLst>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64266B-EF37-43E1-B9A0-554252EF6428}" type="datetimeFigureOut">
              <a:rPr lang="en-US" smtClean="0">
                <a:solidFill>
                  <a:srgbClr val="FFFFFF">
                    <a:tint val="75000"/>
                  </a:srgbClr>
                </a:solidFill>
              </a:rPr>
              <a:pPr/>
              <a:t>5/17/13</a:t>
            </a:fld>
            <a:endParaRPr lang="en-US">
              <a:solidFill>
                <a:srgbClr val="FFFFFF">
                  <a:tint val="75000"/>
                </a:srgbClr>
              </a:solidFill>
            </a:endParaRPr>
          </a:p>
        </p:txBody>
      </p:sp>
      <p:sp>
        <p:nvSpPr>
          <p:cNvPr id="6" name="Footer Placeholder 5"/>
          <p:cNvSpPr>
            <a:spLocks noGrp="1"/>
          </p:cNvSpPr>
          <p:nvPr>
            <p:ph type="ftr" sz="quarter" idx="11"/>
          </p:nvPr>
        </p:nvSpPr>
        <p:spPr/>
        <p:txBody>
          <a:bodyPr/>
          <a:lstStyle/>
          <a:p>
            <a:endParaRPr lang="en-US">
              <a:solidFill>
                <a:srgbClr val="FFFFFF">
                  <a:tint val="75000"/>
                </a:srgbClr>
              </a:solidFill>
            </a:endParaRPr>
          </a:p>
        </p:txBody>
      </p:sp>
      <p:sp>
        <p:nvSpPr>
          <p:cNvPr id="7" name="Slide Number Placeholder 6"/>
          <p:cNvSpPr>
            <a:spLocks noGrp="1"/>
          </p:cNvSpPr>
          <p:nvPr>
            <p:ph type="sldNum" sz="quarter" idx="12"/>
          </p:nvPr>
        </p:nvSpPr>
        <p:spPr/>
        <p:txBody>
          <a:bodyPr/>
          <a:lstStyle/>
          <a:p>
            <a:fld id="{2E4AF1DD-5C72-4F78-BC93-6DED9A44C8F4}" type="slidenum">
              <a:rPr lang="en-US" smtClean="0">
                <a:solidFill>
                  <a:srgbClr val="FFFFFF">
                    <a:tint val="75000"/>
                  </a:srgbClr>
                </a:solidFill>
              </a:rPr>
              <a:pPr/>
              <a:t>‹#›</a:t>
            </a:fld>
            <a:endParaRPr lang="en-US">
              <a:solidFill>
                <a:srgbClr val="FFFFFF">
                  <a:tint val="75000"/>
                </a:srgbClr>
              </a:solidFill>
            </a:endParaRPr>
          </a:p>
        </p:txBody>
      </p:sp>
    </p:spTree>
    <p:extLst>
      <p:ext uri="{BB962C8B-B14F-4D97-AF65-F5344CB8AC3E}">
        <p14:creationId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1689629865"/>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D88EA5-F5EB-4398-868F-B06E52B0CE58}" type="datetimeFigureOut">
              <a:rPr lang="en-US" smtClean="0"/>
              <a:pPr/>
              <a:t>5/17/13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CBBA7-CA02-4BD0-9784-23F8C44106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D88EA5-F5EB-4398-868F-B06E52B0CE58}" type="datetimeFigureOut">
              <a:rPr lang="en-US" smtClean="0"/>
              <a:pPr/>
              <a:t>5/17/13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CBBA7-CA02-4BD0-9784-23F8C44106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D88EA5-F5EB-4398-868F-B06E52B0CE58}" type="datetimeFigureOut">
              <a:rPr lang="en-US" smtClean="0"/>
              <a:pPr/>
              <a:t>5/17/13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CBBA7-CA02-4BD0-9784-23F8C44106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D88EA5-F5EB-4398-868F-B06E52B0CE58}" type="datetimeFigureOut">
              <a:rPr lang="en-US" smtClean="0"/>
              <a:pPr/>
              <a:t>5/17/13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8CBBA7-CA02-4BD0-9784-23F8C44106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D88EA5-F5EB-4398-868F-B06E52B0CE58}" type="datetimeFigureOut">
              <a:rPr lang="en-US" smtClean="0"/>
              <a:pPr/>
              <a:t>5/17/13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8CBBA7-CA02-4BD0-9784-23F8C44106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D88EA5-F5EB-4398-868F-B06E52B0CE58}" type="datetimeFigureOut">
              <a:rPr lang="en-US" smtClean="0"/>
              <a:pPr/>
              <a:t>5/17/13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8CBBA7-CA02-4BD0-9784-23F8C44106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D88EA5-F5EB-4398-868F-B06E52B0CE58}" type="datetimeFigureOut">
              <a:rPr lang="en-US" smtClean="0"/>
              <a:pPr/>
              <a:t>5/17/13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CBBA7-CA02-4BD0-9784-23F8C44106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D88EA5-F5EB-4398-868F-B06E52B0CE58}" type="datetimeFigureOut">
              <a:rPr lang="en-US" smtClean="0"/>
              <a:pPr/>
              <a:t>5/17/13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CBBA7-CA02-4BD0-9784-23F8C44106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D88EA5-F5EB-4398-868F-B06E52B0CE58}" type="datetimeFigureOut">
              <a:rPr lang="en-US" smtClean="0"/>
              <a:pPr/>
              <a:t>5/17/13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8CBBA7-CA02-4BD0-9784-23F8C44106F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64266B-EF37-43E1-B9A0-554252EF6428}" type="datetimeFigureOut">
              <a:rPr lang="en-US" smtClean="0">
                <a:solidFill>
                  <a:srgbClr val="FFFFFF">
                    <a:tint val="75000"/>
                  </a:srgbClr>
                </a:solidFill>
              </a:rPr>
              <a:pPr/>
              <a:t>5/17/13</a:t>
            </a:fld>
            <a:endParaRPr lang="en-US">
              <a:solidFill>
                <a:srgbClr val="FFFFFF">
                  <a:tint val="75000"/>
                </a:srgb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srgbClr val="FFFFFF">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4AF1DD-5C72-4F78-BC93-6DED9A44C8F4}" type="slidenum">
              <a:rPr lang="en-US" smtClean="0">
                <a:solidFill>
                  <a:srgbClr val="FFFFFF">
                    <a:tint val="75000"/>
                  </a:srgbClr>
                </a:solidFill>
              </a:rPr>
              <a:pPr/>
              <a:t>‹#›</a:t>
            </a:fld>
            <a:endParaRPr lang="en-US">
              <a:solidFill>
                <a:srgbClr val="FFFFFF">
                  <a:tint val="75000"/>
                </a:srgbClr>
              </a:solidFill>
            </a:endParaRPr>
          </a:p>
        </p:txBody>
      </p:sp>
    </p:spTree>
    <p:extLst>
      <p:ext uri="{BB962C8B-B14F-4D97-AF65-F5344CB8AC3E}">
        <p14:creationId xmlns="" xmlns:p14="http://schemas.microsoft.com/office/powerpoint/2010/main" xmlns:mv="urn:schemas-microsoft-com:mac:vml" xmlns:mc="http://schemas.openxmlformats.org/markup-compatibility/2006" xmlns:p="http://schemas.openxmlformats.org/presentationml/2006/main" xmlns:r="http://schemas.openxmlformats.org/officeDocument/2006/relationships" xmlns:a="http://schemas.openxmlformats.org/drawingml/2006/main" val="31310968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12.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12.xml"/><Relationship Id="rId2"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l"/>
            <a:r>
              <a:rPr lang="en-US" sz="4800" dirty="0" smtClean="0"/>
              <a:t>ASEAN Financial Cooperation: Thailand Perspective</a:t>
            </a:r>
            <a:endParaRPr lang="en-US" sz="4800" dirty="0"/>
          </a:p>
        </p:txBody>
      </p:sp>
      <p:sp>
        <p:nvSpPr>
          <p:cNvPr id="3" name="Subtitle 2"/>
          <p:cNvSpPr>
            <a:spLocks noGrp="1"/>
          </p:cNvSpPr>
          <p:nvPr>
            <p:ph type="subTitle" idx="1"/>
          </p:nvPr>
        </p:nvSpPr>
        <p:spPr>
          <a:xfrm>
            <a:off x="1905000" y="5105400"/>
            <a:ext cx="5181600" cy="914400"/>
          </a:xfrm>
        </p:spPr>
        <p:txBody>
          <a:bodyPr>
            <a:noAutofit/>
          </a:bodyPr>
          <a:lstStyle/>
          <a:p>
            <a:pPr algn="r" latinLnBrk="1"/>
            <a:r>
              <a:rPr lang="en-US" sz="2800" dirty="0" err="1"/>
              <a:t>Chayodom</a:t>
            </a:r>
            <a:r>
              <a:rPr lang="en-US" sz="2800" dirty="0"/>
              <a:t> </a:t>
            </a:r>
            <a:r>
              <a:rPr lang="en-US" sz="2800" dirty="0" err="1" smtClean="0"/>
              <a:t>Sabhasri</a:t>
            </a:r>
            <a:endParaRPr lang="th-TH" sz="2800" dirty="0" smtClean="0"/>
          </a:p>
          <a:p>
            <a:pPr algn="r" latinLnBrk="1"/>
            <a:r>
              <a:rPr lang="en-US" sz="2800" dirty="0" smtClean="0"/>
              <a:t>Piti Srisangnam</a:t>
            </a:r>
          </a:p>
          <a:p>
            <a:pPr algn="r" latinLnBrk="1"/>
            <a:r>
              <a:rPr lang="en-US" sz="2800" dirty="0" err="1" smtClean="0"/>
              <a:t>Nuanpan</a:t>
            </a:r>
            <a:r>
              <a:rPr lang="en-US" sz="2800" dirty="0" smtClean="0"/>
              <a:t> </a:t>
            </a:r>
            <a:r>
              <a:rPr lang="en-US" sz="2800" dirty="0" err="1" smtClean="0"/>
              <a:t>Thamanovanish</a:t>
            </a:r>
            <a:endParaRPr lang="en-US" sz="2800" dirty="0" smtClean="0"/>
          </a:p>
        </p:txBody>
      </p:sp>
      <p:pic>
        <p:nvPicPr>
          <p:cNvPr id="4" name="Content Placeholder 3" descr="econ_chula_logo.png"/>
          <p:cNvPicPr>
            <a:picLocks noChangeAspect="1"/>
          </p:cNvPicPr>
          <p:nvPr/>
        </p:nvPicPr>
        <p:blipFill>
          <a:blip r:embed="rId2" cstate="print"/>
          <a:stretch>
            <a:fillRect/>
          </a:stretch>
        </p:blipFill>
        <p:spPr>
          <a:xfrm>
            <a:off x="7376533" y="4876800"/>
            <a:ext cx="1538867" cy="1028699"/>
          </a:xfrm>
          <a:prstGeom prst="rect">
            <a:avLst/>
          </a:prstGeom>
        </p:spPr>
      </p:pic>
      <p:pic>
        <p:nvPicPr>
          <p:cNvPr id="5" name="Picture 2"/>
          <p:cNvPicPr>
            <a:picLocks noChangeAspect="1" noChangeArrowheads="1"/>
          </p:cNvPicPr>
          <p:nvPr/>
        </p:nvPicPr>
        <p:blipFill>
          <a:blip r:embed="rId3" cstate="print"/>
          <a:srcRect/>
          <a:stretch>
            <a:fillRect/>
          </a:stretch>
        </p:blipFill>
        <p:spPr bwMode="auto">
          <a:xfrm>
            <a:off x="7315200" y="5943600"/>
            <a:ext cx="1673943" cy="6858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pPr algn="l"/>
            <a:r>
              <a:rPr lang="en-US" dirty="0" smtClean="0"/>
              <a:t>3. Progress Done Up to Date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Chiang Mai Initiative (CMI) </a:t>
            </a:r>
            <a:endParaRPr lang="en-US" dirty="0"/>
          </a:p>
        </p:txBody>
      </p:sp>
      <p:sp>
        <p:nvSpPr>
          <p:cNvPr id="5" name="Content Placeholder 4"/>
          <p:cNvSpPr>
            <a:spLocks noGrp="1"/>
          </p:cNvSpPr>
          <p:nvPr>
            <p:ph idx="1"/>
          </p:nvPr>
        </p:nvSpPr>
        <p:spPr/>
        <p:txBody>
          <a:bodyPr>
            <a:normAutofit fontScale="77500" lnSpcReduction="20000"/>
          </a:bodyPr>
          <a:lstStyle/>
          <a:p>
            <a:r>
              <a:rPr lang="en-US" dirty="0" smtClean="0"/>
              <a:t>The participating countries would be able to draw balances denominated in the currencies of creditors to meet its financial needs. </a:t>
            </a:r>
          </a:p>
          <a:p>
            <a:r>
              <a:rPr lang="en-US" dirty="0" smtClean="0"/>
              <a:t>The CMI was applied only for the PRC, Japan, and Korea with the ASEAN-5 countries (Thailand, Malaysia, Singapore, Indonesia and Philippines) </a:t>
            </a:r>
          </a:p>
          <a:p>
            <a:r>
              <a:rPr lang="en-US" dirty="0" smtClean="0"/>
              <a:t>CMI defined the amount, duration, and currency to be used in the swap. </a:t>
            </a:r>
          </a:p>
          <a:p>
            <a:r>
              <a:rPr lang="en-US" sz="2900" b="1" dirty="0" smtClean="0">
                <a:solidFill>
                  <a:srgbClr val="00B050"/>
                </a:solidFill>
              </a:rPr>
              <a:t>Due to the high degree of uncertainty, the limited amount of funds, lack of strength and autonomy of the surveillance mechanism, loss of cooperative momentum, failure of </a:t>
            </a:r>
            <a:r>
              <a:rPr lang="en-US" sz="2900" b="1" dirty="0" err="1" smtClean="0">
                <a:solidFill>
                  <a:srgbClr val="00B050"/>
                </a:solidFill>
              </a:rPr>
              <a:t>multilateralization</a:t>
            </a:r>
            <a:r>
              <a:rPr lang="en-US" sz="2900" b="1" dirty="0" smtClean="0">
                <a:solidFill>
                  <a:srgbClr val="00B050"/>
                </a:solidFill>
              </a:rPr>
              <a:t>, and the possible establishment of Asian Monetary Fund</a:t>
            </a:r>
            <a:r>
              <a:rPr lang="en-US" sz="2900" b="1" dirty="0" smtClean="0">
                <a:solidFill>
                  <a:srgbClr val="92D050"/>
                </a:solidFill>
              </a:rPr>
              <a:t>, </a:t>
            </a:r>
            <a:r>
              <a:rPr lang="en-US" sz="3600" b="1" dirty="0" smtClean="0">
                <a:solidFill>
                  <a:srgbClr val="92D050"/>
                </a:solidFill>
              </a:rPr>
              <a:t>there were some doubt on the efficiency and the usage of the CMI </a:t>
            </a:r>
            <a:r>
              <a:rPr lang="en-US" sz="2900" b="1" dirty="0" smtClean="0">
                <a:solidFill>
                  <a:srgbClr val="00B050"/>
                </a:solidFill>
              </a:rPr>
              <a:t>(Nicolas, 2011). </a:t>
            </a:r>
            <a:endParaRPr lang="en-US" sz="2900" b="1"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Chiang Mai Initiative Multilateralism (CMIM) </a:t>
            </a:r>
            <a:endParaRPr lang="en-US" dirty="0"/>
          </a:p>
        </p:txBody>
      </p:sp>
      <p:sp>
        <p:nvSpPr>
          <p:cNvPr id="5" name="Content Placeholder 4"/>
          <p:cNvSpPr>
            <a:spLocks noGrp="1"/>
          </p:cNvSpPr>
          <p:nvPr>
            <p:ph idx="1"/>
          </p:nvPr>
        </p:nvSpPr>
        <p:spPr/>
        <p:txBody>
          <a:bodyPr>
            <a:normAutofit fontScale="92500" lnSpcReduction="10000"/>
          </a:bodyPr>
          <a:lstStyle/>
          <a:p>
            <a:r>
              <a:rPr lang="en-US" sz="2800" dirty="0" smtClean="0"/>
              <a:t>The bilateral swaps system was then transformed to be the regional pooling arrangement of collective managed reserves via CMIM at the multilateral level. </a:t>
            </a:r>
          </a:p>
          <a:p>
            <a:r>
              <a:rPr lang="en-US" sz="2800" dirty="0" smtClean="0"/>
              <a:t>CMIM was announced in 2008 at the ASEAN plus three meeting and implemented in 2010. </a:t>
            </a:r>
          </a:p>
          <a:p>
            <a:r>
              <a:rPr lang="en-US" sz="2800" b="1" dirty="0" smtClean="0">
                <a:solidFill>
                  <a:srgbClr val="00B050"/>
                </a:solidFill>
              </a:rPr>
              <a:t>The financial contribution of the Plus Three countries was accounted for 80 percent while the rest of 20 percent were responsible by the ASEAN Member countries which based on individual members’ financing ability. </a:t>
            </a:r>
            <a:r>
              <a:rPr lang="en-US" b="1" dirty="0" smtClean="0">
                <a:solidFill>
                  <a:srgbClr val="92D050"/>
                </a:solidFill>
              </a:rPr>
              <a:t>The total size of the fund is 120 billion US dollars.</a:t>
            </a:r>
            <a:endParaRPr lang="en-US" sz="2900" b="1" dirty="0">
              <a:solidFill>
                <a:srgbClr val="92D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Chiang Mai Initiative Multilateralism (CMIM) </a:t>
            </a:r>
            <a:endParaRPr lang="en-US" dirty="0"/>
          </a:p>
        </p:txBody>
      </p:sp>
      <p:sp>
        <p:nvSpPr>
          <p:cNvPr id="6" name="Content Placeholder 5"/>
          <p:cNvSpPr>
            <a:spLocks noGrp="1"/>
          </p:cNvSpPr>
          <p:nvPr>
            <p:ph idx="1"/>
          </p:nvPr>
        </p:nvSpPr>
        <p:spPr/>
        <p:txBody>
          <a:bodyPr>
            <a:normAutofit fontScale="70000" lnSpcReduction="20000"/>
          </a:bodyPr>
          <a:lstStyle/>
          <a:p>
            <a:r>
              <a:rPr lang="en-US" dirty="0"/>
              <a:t>Consider the impact of the Global Financial Crisis in 2007/8, the size of CMIM is only 2.5 percent of the ASEAN plus three countries’ international reserves and they were not enough for the large affected countries such as Singapore and Korea. </a:t>
            </a:r>
            <a:endParaRPr lang="en-US" dirty="0" smtClean="0"/>
          </a:p>
          <a:p>
            <a:r>
              <a:rPr lang="en-US" sz="3400" b="1" dirty="0" smtClean="0">
                <a:solidFill>
                  <a:srgbClr val="92D050"/>
                </a:solidFill>
              </a:rPr>
              <a:t>Therefore</a:t>
            </a:r>
            <a:r>
              <a:rPr lang="en-US" sz="3400" b="1" dirty="0">
                <a:solidFill>
                  <a:srgbClr val="92D050"/>
                </a:solidFill>
              </a:rPr>
              <a:t>, the size of the fund needs to be increased to support the needs in the future. </a:t>
            </a:r>
            <a:endParaRPr lang="en-US" sz="3400" b="1" dirty="0" smtClean="0">
              <a:solidFill>
                <a:srgbClr val="92D050"/>
              </a:solidFill>
            </a:endParaRPr>
          </a:p>
          <a:p>
            <a:r>
              <a:rPr lang="en-US" dirty="0" smtClean="0"/>
              <a:t>Additionally</a:t>
            </a:r>
            <a:r>
              <a:rPr lang="en-US" dirty="0"/>
              <a:t>, the CMIM is the closer link to the IMF </a:t>
            </a:r>
            <a:r>
              <a:rPr lang="en-US" dirty="0" err="1"/>
              <a:t>programmes</a:t>
            </a:r>
            <a:r>
              <a:rPr lang="en-US" dirty="0"/>
              <a:t> such as the mobilization of more than 20% of individual countries’ quotas needs to be reviewed by the IMF, which may decide to apply conditionality rules linked to its programs. CMIM countries should be able to borrow without IMF conditionality (</a:t>
            </a:r>
            <a:r>
              <a:rPr lang="en-US" dirty="0" err="1"/>
              <a:t>Capannelli</a:t>
            </a:r>
            <a:r>
              <a:rPr lang="en-US" dirty="0"/>
              <a:t>, 2011). </a:t>
            </a:r>
            <a:endParaRPr lang="en-US" dirty="0" smtClean="0"/>
          </a:p>
          <a:p>
            <a:r>
              <a:rPr lang="en-US" sz="3400" b="1" dirty="0" smtClean="0">
                <a:solidFill>
                  <a:srgbClr val="92D050"/>
                </a:solidFill>
              </a:rPr>
              <a:t>So</a:t>
            </a:r>
            <a:r>
              <a:rPr lang="en-US" sz="3400" b="1" dirty="0">
                <a:solidFill>
                  <a:srgbClr val="92D050"/>
                </a:solidFill>
              </a:rPr>
              <a:t>, the inflexibility due to the IMF’s conditionality is still intact with the CMIM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ASEAN Macroeconomic Research Office (AMRO) </a:t>
            </a:r>
          </a:p>
        </p:txBody>
      </p:sp>
      <p:sp>
        <p:nvSpPr>
          <p:cNvPr id="3" name="Content Placeholder 2"/>
          <p:cNvSpPr>
            <a:spLocks noGrp="1"/>
          </p:cNvSpPr>
          <p:nvPr>
            <p:ph idx="1"/>
          </p:nvPr>
        </p:nvSpPr>
        <p:spPr/>
        <p:txBody>
          <a:bodyPr>
            <a:normAutofit fontScale="70000" lnSpcReduction="20000"/>
          </a:bodyPr>
          <a:lstStyle/>
          <a:p>
            <a:r>
              <a:rPr lang="en-US" dirty="0" smtClean="0"/>
              <a:t>AMRO was </a:t>
            </a:r>
            <a:r>
              <a:rPr lang="en-US" dirty="0"/>
              <a:t>established in 2011 in Singapore. </a:t>
            </a:r>
            <a:endParaRPr lang="en-US" dirty="0" smtClean="0"/>
          </a:p>
          <a:p>
            <a:r>
              <a:rPr lang="en-US" dirty="0" smtClean="0"/>
              <a:t>The </a:t>
            </a:r>
            <a:r>
              <a:rPr lang="en-US" dirty="0"/>
              <a:t>main objectives are to detect emerging vulnerabilities and monitor the trend of macroeconomic and financial performance and to implement the financing purposes of the CMIM and ensure the repayment of the loans by the CMIM members. </a:t>
            </a:r>
            <a:endParaRPr lang="en-US" dirty="0" smtClean="0"/>
          </a:p>
          <a:p>
            <a:r>
              <a:rPr lang="en-US" sz="3400" b="1" dirty="0" smtClean="0">
                <a:solidFill>
                  <a:srgbClr val="00B050"/>
                </a:solidFill>
              </a:rPr>
              <a:t>AMRO </a:t>
            </a:r>
            <a:r>
              <a:rPr lang="en-US" sz="3400" b="1" dirty="0">
                <a:solidFill>
                  <a:srgbClr val="00B050"/>
                </a:solidFill>
              </a:rPr>
              <a:t>has no purposed to replace the role of IMF </a:t>
            </a:r>
            <a:r>
              <a:rPr lang="en-US" sz="4571" b="1" dirty="0">
                <a:solidFill>
                  <a:schemeClr val="accent3">
                    <a:lumMod val="60000"/>
                    <a:lumOff val="40000"/>
                  </a:schemeClr>
                </a:solidFill>
              </a:rPr>
              <a:t>in national surveillance </a:t>
            </a:r>
            <a:r>
              <a:rPr lang="en-US" sz="4571" b="1" dirty="0" smtClean="0">
                <a:solidFill>
                  <a:schemeClr val="accent3">
                    <a:lumMod val="60000"/>
                    <a:lumOff val="40000"/>
                  </a:schemeClr>
                </a:solidFill>
              </a:rPr>
              <a:t>functions.</a:t>
            </a:r>
            <a:r>
              <a:rPr lang="en-US" sz="4571" dirty="0" smtClean="0">
                <a:solidFill>
                  <a:schemeClr val="accent3">
                    <a:lumMod val="60000"/>
                    <a:lumOff val="40000"/>
                  </a:schemeClr>
                </a:solidFill>
              </a:rPr>
              <a:t> </a:t>
            </a:r>
            <a:endParaRPr lang="en-US" sz="3400" dirty="0" smtClean="0">
              <a:solidFill>
                <a:schemeClr val="accent3">
                  <a:lumMod val="60000"/>
                  <a:lumOff val="40000"/>
                </a:schemeClr>
              </a:solidFill>
            </a:endParaRPr>
          </a:p>
          <a:p>
            <a:r>
              <a:rPr lang="en-US" dirty="0" smtClean="0"/>
              <a:t>Expectedly</a:t>
            </a:r>
            <a:r>
              <a:rPr lang="en-US" dirty="0"/>
              <a:t>, the amount of loans extended to the CMIM members will not be restricted to the IMF’s conditionality. A survey from 1,000 opinion leaders in Asia and Pacific on the CMIM, shows that more than 80 percent of respondents agreed that CMIM was a milestone for the Asia’s financial cooperation and 75 percent of the respondents thought that AMRO will complement the work of IMF for regional surveillance (</a:t>
            </a:r>
            <a:r>
              <a:rPr lang="en-US" dirty="0" err="1"/>
              <a:t>Capannelli</a:t>
            </a:r>
            <a:r>
              <a:rPr lang="en-US" dirty="0"/>
              <a:t>, 2011).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Asian Bond Market Initiatives (ABMI) and Asian Bond Fund (ABF) </a:t>
            </a:r>
          </a:p>
        </p:txBody>
      </p:sp>
      <p:sp>
        <p:nvSpPr>
          <p:cNvPr id="3" name="Content Placeholder 2"/>
          <p:cNvSpPr>
            <a:spLocks noGrp="1"/>
          </p:cNvSpPr>
          <p:nvPr>
            <p:ph idx="1"/>
          </p:nvPr>
        </p:nvSpPr>
        <p:spPr>
          <a:xfrm>
            <a:off x="457200" y="1600200"/>
            <a:ext cx="8229600" cy="5105400"/>
          </a:xfrm>
        </p:spPr>
        <p:txBody>
          <a:bodyPr>
            <a:normAutofit fontScale="62500" lnSpcReduction="20000"/>
          </a:bodyPr>
          <a:lstStyle/>
          <a:p>
            <a:r>
              <a:rPr lang="en-US" dirty="0" smtClean="0"/>
              <a:t>ABMI were </a:t>
            </a:r>
            <a:r>
              <a:rPr lang="en-US" dirty="0"/>
              <a:t>developed after the Asian Financial Crisis in 1997 to resolve the problem of lack of efficient Asian Bond market and to rely more on Asian own currencies, i.e., local currency denominated bond market. </a:t>
            </a:r>
            <a:endParaRPr lang="en-US" dirty="0" smtClean="0"/>
          </a:p>
          <a:p>
            <a:r>
              <a:rPr lang="en-US" dirty="0" smtClean="0"/>
              <a:t>The </a:t>
            </a:r>
            <a:r>
              <a:rPr lang="en-US" dirty="0"/>
              <a:t>roles of ABMI are to improve the national regulatory frameworks in several aspects which are to establish a credit guarantee mechanism, to strengthen domestic credit rating agencies, to disseminate information on national and regional bond markets, to assess the feasibility of regional foreign exchange clearing and settlement systems, and to create new securitized debt instruments. </a:t>
            </a:r>
            <a:endParaRPr lang="en-US" dirty="0" smtClean="0"/>
          </a:p>
          <a:p>
            <a:r>
              <a:rPr lang="en-US" sz="4000" b="1" dirty="0" smtClean="0">
                <a:solidFill>
                  <a:srgbClr val="00B050"/>
                </a:solidFill>
              </a:rPr>
              <a:t>Overall</a:t>
            </a:r>
            <a:r>
              <a:rPr lang="en-US" sz="4000" b="1" dirty="0">
                <a:solidFill>
                  <a:srgbClr val="00B050"/>
                </a:solidFill>
              </a:rPr>
              <a:t>, it supposes to promote bond market in Asia in order to utilized Asian saving for Asian investment. </a:t>
            </a:r>
            <a:endParaRPr lang="en-US" sz="4000" b="1" dirty="0" smtClean="0">
              <a:solidFill>
                <a:srgbClr val="00B050"/>
              </a:solidFill>
            </a:endParaRPr>
          </a:p>
          <a:p>
            <a:r>
              <a:rPr lang="en-US" dirty="0"/>
              <a:t>At the end of 2010, as part of ABMI, ASEAN plus three Finance Ministers established the Credit Guarantee and Investment Facility (CGIF) with 700 million US dollars to provide credit guarantees to allow local corporations to be able to raise long-term funding instruments. So, those corporations will be able to borrow from their local markets and across ASEAN plus three countries. </a:t>
            </a:r>
          </a:p>
          <a:p>
            <a:endParaRPr lang="en-US" sz="4000" b="1"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Asian Bond Fund (ABF)</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r>
              <a:rPr lang="en-US" dirty="0"/>
              <a:t>The Emerging East Asia’s local bond outstanding is amounted to 8 percent of the world and the fastest growing countries consist of Vietnam, Malaysia, Singapore and Korea. </a:t>
            </a:r>
            <a:endParaRPr lang="en-US" dirty="0" smtClean="0"/>
          </a:p>
          <a:p>
            <a:r>
              <a:rPr lang="en-US" dirty="0" smtClean="0"/>
              <a:t>The </a:t>
            </a:r>
            <a:r>
              <a:rPr lang="en-US" dirty="0"/>
              <a:t>size of the local currency bond market in emerging East Asia has increased from 0.36 billion US dollars in 1997 to 1.2 trillion US dollars in 2003 and to 3.7 trillion US dollars in 2008. </a:t>
            </a:r>
            <a:r>
              <a:rPr lang="en-US" sz="3500" b="1" dirty="0">
                <a:solidFill>
                  <a:srgbClr val="00B050"/>
                </a:solidFill>
              </a:rPr>
              <a:t>As of the third quarter 2011, the total bond outstanding reached 5.5 trillion US dollars which 67% of the total outstanding was government’s bond and 33% was the corporate bonds.</a:t>
            </a:r>
            <a:endParaRPr lang="en-US" b="1" dirty="0">
              <a:solidFill>
                <a:srgbClr val="00B050"/>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Asian Bond Market Initiatives (ABMI)</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a:t>
            </a:r>
            <a:r>
              <a:rPr lang="en-US" dirty="0"/>
              <a:t>new roadmap (2008) for the ABMI and it aims at unifying issuing authorities for government bonds and simplifying corporate bond issuance procedures for securitization, and removing barriers for bond issuance by domestic and foreign entities. </a:t>
            </a:r>
            <a:endParaRPr lang="en-US" dirty="0" smtClean="0"/>
          </a:p>
          <a:p>
            <a:r>
              <a:rPr lang="en-US" dirty="0" smtClean="0"/>
              <a:t>There </a:t>
            </a:r>
            <a:r>
              <a:rPr lang="en-US" dirty="0"/>
              <a:t>are overall four areas in the new roadmap: </a:t>
            </a:r>
            <a:endParaRPr lang="en-US" dirty="0" smtClean="0"/>
          </a:p>
          <a:p>
            <a:pPr marL="514350" indent="-514350">
              <a:buFont typeface="+mj-lt"/>
              <a:buAutoNum type="arabicPeriod"/>
            </a:pPr>
            <a:r>
              <a:rPr lang="en-US" dirty="0" smtClean="0">
                <a:solidFill>
                  <a:schemeClr val="accent3">
                    <a:lumMod val="40000"/>
                    <a:lumOff val="60000"/>
                  </a:schemeClr>
                </a:solidFill>
              </a:rPr>
              <a:t>Promoting </a:t>
            </a:r>
            <a:r>
              <a:rPr lang="en-US" dirty="0">
                <a:solidFill>
                  <a:schemeClr val="accent3">
                    <a:lumMod val="40000"/>
                    <a:lumOff val="60000"/>
                  </a:schemeClr>
                </a:solidFill>
              </a:rPr>
              <a:t>the Issuance of Local Currency-Denominated Bonds (</a:t>
            </a:r>
            <a:r>
              <a:rPr lang="en-US" dirty="0" smtClean="0">
                <a:solidFill>
                  <a:schemeClr val="accent3">
                    <a:lumMod val="40000"/>
                    <a:lumOff val="60000"/>
                  </a:schemeClr>
                </a:solidFill>
              </a:rPr>
              <a:t>supply-side)</a:t>
            </a:r>
          </a:p>
          <a:p>
            <a:pPr marL="514350" indent="-514350">
              <a:buFont typeface="+mj-lt"/>
              <a:buAutoNum type="arabicPeriod"/>
            </a:pPr>
            <a:r>
              <a:rPr lang="en-US" dirty="0" smtClean="0">
                <a:solidFill>
                  <a:schemeClr val="accent3">
                    <a:lumMod val="60000"/>
                    <a:lumOff val="40000"/>
                  </a:schemeClr>
                </a:solidFill>
              </a:rPr>
              <a:t>Facilitating </a:t>
            </a:r>
            <a:r>
              <a:rPr lang="en-US" dirty="0">
                <a:solidFill>
                  <a:schemeClr val="accent3">
                    <a:lumMod val="60000"/>
                    <a:lumOff val="40000"/>
                  </a:schemeClr>
                </a:solidFill>
              </a:rPr>
              <a:t>the Demand for Local Currency-Denominated Bonds (</a:t>
            </a:r>
            <a:r>
              <a:rPr lang="en-US" dirty="0" smtClean="0">
                <a:solidFill>
                  <a:schemeClr val="accent3">
                    <a:lumMod val="60000"/>
                    <a:lumOff val="40000"/>
                  </a:schemeClr>
                </a:solidFill>
              </a:rPr>
              <a:t>demand-side)</a:t>
            </a:r>
          </a:p>
          <a:p>
            <a:pPr marL="514350" indent="-514350">
              <a:buFont typeface="+mj-lt"/>
              <a:buAutoNum type="arabicPeriod"/>
            </a:pPr>
            <a:r>
              <a:rPr lang="en-US" dirty="0" smtClean="0">
                <a:solidFill>
                  <a:schemeClr val="accent3">
                    <a:lumMod val="75000"/>
                  </a:schemeClr>
                </a:solidFill>
              </a:rPr>
              <a:t>Improving </a:t>
            </a:r>
            <a:r>
              <a:rPr lang="en-US" dirty="0">
                <a:solidFill>
                  <a:schemeClr val="accent3">
                    <a:lumMod val="75000"/>
                  </a:schemeClr>
                </a:solidFill>
              </a:rPr>
              <a:t>the Regulatory </a:t>
            </a:r>
            <a:r>
              <a:rPr lang="en-US" dirty="0" smtClean="0">
                <a:solidFill>
                  <a:schemeClr val="accent3">
                    <a:lumMod val="75000"/>
                  </a:schemeClr>
                </a:solidFill>
              </a:rPr>
              <a:t>Framework</a:t>
            </a:r>
          </a:p>
          <a:p>
            <a:pPr marL="514350" indent="-514350">
              <a:buFont typeface="+mj-lt"/>
              <a:buAutoNum type="arabicPeriod"/>
            </a:pPr>
            <a:r>
              <a:rPr lang="en-US" dirty="0" smtClean="0">
                <a:solidFill>
                  <a:srgbClr val="4F6228"/>
                </a:solidFill>
              </a:rPr>
              <a:t>Improving </a:t>
            </a:r>
            <a:r>
              <a:rPr lang="en-US" dirty="0">
                <a:solidFill>
                  <a:srgbClr val="4F6228"/>
                </a:solidFill>
              </a:rPr>
              <a:t>the Related Infrastructure for the Bond Markets.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algn="l"/>
            <a:r>
              <a:rPr lang="en-US" dirty="0" smtClean="0"/>
              <a:t>4. Limitations and Gaps in the Existing Initiatives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Chiang Mai Initiative Multilateralism (CMIM) </a:t>
            </a:r>
            <a:endParaRPr lang="en-US" dirty="0"/>
          </a:p>
        </p:txBody>
      </p:sp>
      <p:sp>
        <p:nvSpPr>
          <p:cNvPr id="5" name="Content Placeholder 4"/>
          <p:cNvSpPr>
            <a:spLocks noGrp="1"/>
          </p:cNvSpPr>
          <p:nvPr>
            <p:ph idx="1"/>
          </p:nvPr>
        </p:nvSpPr>
        <p:spPr/>
        <p:txBody>
          <a:bodyPr>
            <a:normAutofit fontScale="77500" lnSpcReduction="20000"/>
          </a:bodyPr>
          <a:lstStyle/>
          <a:p>
            <a:r>
              <a:rPr lang="en-US" sz="3600" b="1" dirty="0" smtClean="0">
                <a:solidFill>
                  <a:srgbClr val="00CC66"/>
                </a:solidFill>
              </a:rPr>
              <a:t>The size </a:t>
            </a:r>
            <a:r>
              <a:rPr lang="en-US" sz="3600" b="1" dirty="0">
                <a:solidFill>
                  <a:srgbClr val="00CC66"/>
                </a:solidFill>
              </a:rPr>
              <a:t>of the fund, 120 billion US dollars, may not be enough for the urgent needs in case of any ASEAN/Asian Financial Crisis. </a:t>
            </a:r>
            <a:endParaRPr lang="en-US" sz="3600" b="1" dirty="0" smtClean="0">
              <a:solidFill>
                <a:srgbClr val="00CC66"/>
              </a:solidFill>
            </a:endParaRPr>
          </a:p>
          <a:p>
            <a:r>
              <a:rPr lang="en-US" dirty="0" smtClean="0"/>
              <a:t>There </a:t>
            </a:r>
            <a:r>
              <a:rPr lang="en-US" dirty="0"/>
              <a:t>are also some restrictions on the use of CMIM such as a close link to </a:t>
            </a:r>
            <a:r>
              <a:rPr lang="en-US" dirty="0" err="1"/>
              <a:t>programmes</a:t>
            </a:r>
            <a:r>
              <a:rPr lang="en-US" dirty="0"/>
              <a:t> of the IMF.  </a:t>
            </a:r>
            <a:r>
              <a:rPr lang="en-US" dirty="0" smtClean="0"/>
              <a:t>Any </a:t>
            </a:r>
            <a:r>
              <a:rPr lang="en-US" dirty="0"/>
              <a:t>mobilization more than 20% of individual countries’ quotas needs to be reviewed by the IMF and its procedure is closely linked to the IMF’s conditionality rules. </a:t>
            </a:r>
            <a:endParaRPr lang="en-US" dirty="0" smtClean="0"/>
          </a:p>
          <a:p>
            <a:r>
              <a:rPr lang="en-US" dirty="0" smtClean="0"/>
              <a:t>Issues </a:t>
            </a:r>
            <a:r>
              <a:rPr lang="en-US" dirty="0"/>
              <a:t>on the Leadership in the region as well as the level of the commitment are concerned in general. </a:t>
            </a:r>
            <a:r>
              <a:rPr lang="en-US" dirty="0" smtClean="0"/>
              <a:t>With </a:t>
            </a:r>
            <a:r>
              <a:rPr lang="en-US" dirty="0"/>
              <a:t>the </a:t>
            </a:r>
            <a:r>
              <a:rPr lang="en-US" dirty="0" smtClean="0"/>
              <a:t>agency </a:t>
            </a:r>
            <a:r>
              <a:rPr lang="en-US" dirty="0"/>
              <a:t>likes AMRO, it will take time to prove its efficiency and success.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Outline</a:t>
            </a:r>
            <a:endParaRPr lang="en-US" dirty="0"/>
          </a:p>
        </p:txBody>
      </p:sp>
      <p:sp>
        <p:nvSpPr>
          <p:cNvPr id="3" name="Content Placeholder 2"/>
          <p:cNvSpPr>
            <a:spLocks noGrp="1"/>
          </p:cNvSpPr>
          <p:nvPr>
            <p:ph idx="1"/>
          </p:nvPr>
        </p:nvSpPr>
        <p:spPr>
          <a:xfrm>
            <a:off x="457200" y="1676400"/>
            <a:ext cx="8229600" cy="4525963"/>
          </a:xfrm>
        </p:spPr>
        <p:txBody>
          <a:bodyPr>
            <a:normAutofit fontScale="92500" lnSpcReduction="10000"/>
          </a:bodyPr>
          <a:lstStyle/>
          <a:p>
            <a:pPr marL="514350" indent="-514350">
              <a:buFont typeface="+mj-lt"/>
              <a:buAutoNum type="arabicPeriod"/>
            </a:pPr>
            <a:r>
              <a:rPr lang="en-US" dirty="0" smtClean="0"/>
              <a:t>Introduction</a:t>
            </a:r>
          </a:p>
          <a:p>
            <a:pPr marL="514350" indent="-514350">
              <a:buFont typeface="+mj-lt"/>
              <a:buAutoNum type="arabicPeriod"/>
            </a:pPr>
            <a:r>
              <a:rPr lang="en-US" dirty="0" smtClean="0"/>
              <a:t>Initiatives of Financial Cooperation and Its Present Status </a:t>
            </a:r>
          </a:p>
          <a:p>
            <a:pPr marL="514350" indent="-514350">
              <a:buFont typeface="+mj-lt"/>
              <a:buAutoNum type="arabicPeriod"/>
            </a:pPr>
            <a:r>
              <a:rPr lang="en-US" dirty="0" smtClean="0"/>
              <a:t>Progress Done Up to Date </a:t>
            </a:r>
          </a:p>
          <a:p>
            <a:pPr marL="514350" indent="-514350">
              <a:buFont typeface="+mj-lt"/>
              <a:buAutoNum type="arabicPeriod"/>
            </a:pPr>
            <a:r>
              <a:rPr lang="en-US" dirty="0" smtClean="0"/>
              <a:t>Limitations and Gaps in the Existing Initiatives </a:t>
            </a:r>
          </a:p>
          <a:p>
            <a:pPr marL="514350" indent="-514350">
              <a:buFont typeface="+mj-lt"/>
              <a:buAutoNum type="arabicPeriod"/>
            </a:pPr>
            <a:r>
              <a:rPr lang="en-US" dirty="0" smtClean="0"/>
              <a:t>Thailand and the Preparations for ASEAN Financial Market Integration</a:t>
            </a:r>
          </a:p>
          <a:p>
            <a:pPr marL="514350" indent="-514350">
              <a:buFont typeface="+mj-lt"/>
              <a:buAutoNum type="arabicPeriod"/>
            </a:pPr>
            <a:r>
              <a:rPr lang="en-US" dirty="0" smtClean="0"/>
              <a:t>Key Issues and Challenges in Developing and Integrating Financial and Capital Markets</a:t>
            </a:r>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Asian Bond Market Initiatives (ABMI) and Asian Bond Fund (ABF) </a:t>
            </a:r>
            <a:endParaRPr lang="en-US" dirty="0"/>
          </a:p>
        </p:txBody>
      </p:sp>
      <p:sp>
        <p:nvSpPr>
          <p:cNvPr id="3" name="Content Placeholder 2"/>
          <p:cNvSpPr>
            <a:spLocks noGrp="1"/>
          </p:cNvSpPr>
          <p:nvPr>
            <p:ph idx="1"/>
          </p:nvPr>
        </p:nvSpPr>
        <p:spPr>
          <a:xfrm>
            <a:off x="457200" y="1600200"/>
            <a:ext cx="8229600" cy="5029200"/>
          </a:xfrm>
        </p:spPr>
        <p:txBody>
          <a:bodyPr>
            <a:normAutofit fontScale="62500" lnSpcReduction="20000"/>
          </a:bodyPr>
          <a:lstStyle/>
          <a:p>
            <a:r>
              <a:rPr lang="en-US" dirty="0" smtClean="0"/>
              <a:t>The </a:t>
            </a:r>
            <a:r>
              <a:rPr lang="en-US" dirty="0"/>
              <a:t>ASEAN bond markets perform well as compared to other emerging market</a:t>
            </a:r>
            <a:r>
              <a:rPr lang="en-US" sz="3800" b="1" dirty="0">
                <a:solidFill>
                  <a:srgbClr val="92D050"/>
                </a:solidFill>
              </a:rPr>
              <a:t>, but several aspects need to be done based on physical infrastructure</a:t>
            </a:r>
            <a:r>
              <a:rPr lang="en-US" dirty="0"/>
              <a:t> including trading, clearing and settlement, regulation, supervision and legal underpinnings, and derivatives markets for its improvement (Gray, </a:t>
            </a:r>
            <a:r>
              <a:rPr lang="en-US" dirty="0" err="1"/>
              <a:t>Felman</a:t>
            </a:r>
            <a:r>
              <a:rPr lang="en-US" dirty="0"/>
              <a:t>, </a:t>
            </a:r>
            <a:r>
              <a:rPr lang="en-US" dirty="0" err="1"/>
              <a:t>Carvajal</a:t>
            </a:r>
            <a:r>
              <a:rPr lang="en-US" dirty="0"/>
              <a:t> and </a:t>
            </a:r>
            <a:r>
              <a:rPr lang="en-US" dirty="0" err="1"/>
              <a:t>Jobst</a:t>
            </a:r>
            <a:r>
              <a:rPr lang="en-US" dirty="0"/>
              <a:t>, 2011). </a:t>
            </a:r>
            <a:endParaRPr lang="en-US" dirty="0" smtClean="0"/>
          </a:p>
          <a:p>
            <a:r>
              <a:rPr lang="en-US" sz="3800" b="1" dirty="0" smtClean="0">
                <a:solidFill>
                  <a:srgbClr val="92D050"/>
                </a:solidFill>
              </a:rPr>
              <a:t>Institutional Infrastructure are all so important</a:t>
            </a:r>
            <a:r>
              <a:rPr lang="en-US" dirty="0" smtClean="0"/>
              <a:t>, </a:t>
            </a:r>
            <a:r>
              <a:rPr lang="en-US" dirty="0"/>
              <a:t>for instance, tightening enforcement of securities regulation, including of disclosure obligations; strengthening disclosure obligations of material events; reviewing disclosure obligations for private offerings in particular in the context of asset backed securities and other structured products, and streamlining registration procedures for offering securities, improving oversight of credit rating agencies and external auditors, developing the legal and regulatory framework for expanding the use of derivatives, and adapting the infrastructure systems accordingly, tightening reserve money management, to reduce interest rate volatility and spur the development of money markets, and reforming withholding taxation for non-resident income from bond holdings, see (Gray, </a:t>
            </a:r>
            <a:r>
              <a:rPr lang="en-US" dirty="0" err="1"/>
              <a:t>Felman</a:t>
            </a:r>
            <a:r>
              <a:rPr lang="en-US" dirty="0"/>
              <a:t>, </a:t>
            </a:r>
            <a:r>
              <a:rPr lang="en-US" dirty="0" err="1"/>
              <a:t>Carvajal</a:t>
            </a:r>
            <a:r>
              <a:rPr lang="en-US" dirty="0"/>
              <a:t> and </a:t>
            </a:r>
            <a:r>
              <a:rPr lang="en-US" dirty="0" err="1"/>
              <a:t>Jobst</a:t>
            </a:r>
            <a:r>
              <a:rPr lang="en-US" dirty="0"/>
              <a:t>, 2011).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the 16</a:t>
            </a:r>
            <a:r>
              <a:rPr lang="en-US" baseline="30000" dirty="0" smtClean="0"/>
              <a:t>th</a:t>
            </a:r>
            <a:r>
              <a:rPr lang="en-US" dirty="0" smtClean="0"/>
              <a:t> ASEAN+3 Finance Ministers &amp; Central Bank Governors’ Meeting</a:t>
            </a:r>
            <a:endParaRPr lang="en-US" dirty="0"/>
          </a:p>
        </p:txBody>
      </p:sp>
      <p:sp>
        <p:nvSpPr>
          <p:cNvPr id="3" name="Content Placeholder 2"/>
          <p:cNvSpPr>
            <a:spLocks noGrp="1"/>
          </p:cNvSpPr>
          <p:nvPr>
            <p:ph idx="1"/>
          </p:nvPr>
        </p:nvSpPr>
        <p:spPr>
          <a:xfrm>
            <a:off x="381000" y="1600200"/>
            <a:ext cx="8763000" cy="4953000"/>
          </a:xfrm>
        </p:spPr>
        <p:txBody>
          <a:bodyPr>
            <a:noAutofit/>
          </a:bodyPr>
          <a:lstStyle/>
          <a:p>
            <a:r>
              <a:rPr lang="en-US" sz="2000" dirty="0" smtClean="0"/>
              <a:t>The joint statement covers 5 joint </a:t>
            </a:r>
            <a:r>
              <a:rPr lang="en-US" sz="2000" dirty="0" err="1" smtClean="0"/>
              <a:t>endeavours</a:t>
            </a:r>
            <a:r>
              <a:rPr lang="en-US" sz="2000" dirty="0" smtClean="0"/>
              <a:t>: </a:t>
            </a:r>
          </a:p>
          <a:p>
            <a:pPr marL="514350" indent="-514350">
              <a:buFont typeface="+mj-lt"/>
              <a:buAutoNum type="arabicPeriod"/>
            </a:pPr>
            <a:r>
              <a:rPr lang="en-US" sz="2000" dirty="0" smtClean="0">
                <a:solidFill>
                  <a:schemeClr val="accent6">
                    <a:lumMod val="20000"/>
                    <a:lumOff val="80000"/>
                  </a:schemeClr>
                </a:solidFill>
              </a:rPr>
              <a:t>Amending the CMIM (Chiang Mai Initiative </a:t>
            </a:r>
            <a:r>
              <a:rPr lang="en-US" sz="2000" dirty="0" err="1" smtClean="0">
                <a:solidFill>
                  <a:schemeClr val="accent6">
                    <a:lumMod val="20000"/>
                    <a:lumOff val="80000"/>
                  </a:schemeClr>
                </a:solidFill>
              </a:rPr>
              <a:t>Multilateralization</a:t>
            </a:r>
            <a:r>
              <a:rPr lang="en-US" sz="2000" dirty="0" smtClean="0">
                <a:solidFill>
                  <a:schemeClr val="accent6">
                    <a:lumMod val="20000"/>
                    <a:lumOff val="80000"/>
                  </a:schemeClr>
                </a:solidFill>
              </a:rPr>
              <a:t>) Agreement to enhance regional financial safety net and CMIM operational guidelines</a:t>
            </a:r>
          </a:p>
          <a:p>
            <a:pPr marL="514350" indent="-514350">
              <a:buFont typeface="+mj-lt"/>
              <a:buAutoNum type="arabicPeriod"/>
            </a:pPr>
            <a:r>
              <a:rPr lang="en-US" sz="2000" dirty="0" smtClean="0">
                <a:solidFill>
                  <a:schemeClr val="accent6">
                    <a:lumMod val="40000"/>
                    <a:lumOff val="60000"/>
                  </a:schemeClr>
                </a:solidFill>
              </a:rPr>
              <a:t>Agreeing to transform AMRO (ASEAN+3 Macroeconomic Research Office) to an international organization to enhance institutional capacity and effectiveness</a:t>
            </a:r>
          </a:p>
          <a:p>
            <a:pPr marL="514350" indent="-514350">
              <a:buFont typeface="+mj-lt"/>
              <a:buAutoNum type="arabicPeriod"/>
            </a:pPr>
            <a:r>
              <a:rPr lang="en-US" sz="2000" dirty="0" smtClean="0">
                <a:solidFill>
                  <a:schemeClr val="accent6">
                    <a:lumMod val="60000"/>
                    <a:lumOff val="40000"/>
                  </a:schemeClr>
                </a:solidFill>
              </a:rPr>
              <a:t>Supporting the progress of ABMI (Asian Bond Markets Initiative) </a:t>
            </a:r>
          </a:p>
          <a:p>
            <a:pPr marL="514350" indent="-514350">
              <a:buFont typeface="+mj-lt"/>
              <a:buAutoNum type="arabicPeriod"/>
            </a:pPr>
            <a:r>
              <a:rPr lang="en-US" sz="2000" dirty="0" smtClean="0">
                <a:solidFill>
                  <a:schemeClr val="accent6">
                    <a:lumMod val="75000"/>
                  </a:schemeClr>
                </a:solidFill>
              </a:rPr>
              <a:t>Endorsing two new study topics for the 2013/2014 Research Group activities on The Policy Recommendations for the Expansion of the Securitization Market in the ASEAN+3 Countries and SWOT Analysis on the Capital Market Infrastructures in the ASEAN+3 Member Countries and its Implications</a:t>
            </a:r>
          </a:p>
          <a:p>
            <a:pPr marL="514350" indent="-514350">
              <a:buFont typeface="+mj-lt"/>
              <a:buAutoNum type="arabicPeriod"/>
            </a:pPr>
            <a:r>
              <a:rPr lang="en-US" sz="2000" dirty="0" smtClean="0">
                <a:solidFill>
                  <a:schemeClr val="accent6">
                    <a:lumMod val="50000"/>
                  </a:schemeClr>
                </a:solidFill>
              </a:rPr>
              <a:t>Supporting the second phase studies on each of the three possible areas for ASEAN +3 financial cooperation namely infrastructure financing, disaster risk insurance, and using local currencies for the regional trade settlement. </a:t>
            </a:r>
            <a:endParaRPr lang="en-US" sz="2000"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The progress of ABMI (Asian Bond Markets Initiative)</a:t>
            </a:r>
            <a:endParaRPr lang="en-US" dirty="0"/>
          </a:p>
        </p:txBody>
      </p:sp>
      <p:sp>
        <p:nvSpPr>
          <p:cNvPr id="3" name="Content Placeholder 2"/>
          <p:cNvSpPr>
            <a:spLocks noGrp="1"/>
          </p:cNvSpPr>
          <p:nvPr>
            <p:ph idx="1"/>
          </p:nvPr>
        </p:nvSpPr>
        <p:spPr/>
        <p:txBody>
          <a:bodyPr>
            <a:noAutofit/>
          </a:bodyPr>
          <a:lstStyle/>
          <a:p>
            <a:r>
              <a:rPr lang="en-US" sz="2000" dirty="0" smtClean="0"/>
              <a:t>The inauguration of CGIF (Credit Guarantee and Investment Facility)</a:t>
            </a:r>
          </a:p>
          <a:p>
            <a:r>
              <a:rPr lang="en-US" sz="2000" dirty="0" smtClean="0"/>
              <a:t>The ongoing discussion of ABMF (ASEAN+3 Bond Market Forum)</a:t>
            </a:r>
          </a:p>
          <a:p>
            <a:r>
              <a:rPr lang="en-US" sz="2000" dirty="0" smtClean="0"/>
              <a:t>The establishment of RSI (Regional Settlement Intermediary)</a:t>
            </a:r>
          </a:p>
          <a:p>
            <a:r>
              <a:rPr lang="en-US" sz="2000" dirty="0" smtClean="0"/>
              <a:t>The initiative to set up a Cross-border Settlement Infrastructure Forum</a:t>
            </a:r>
          </a:p>
          <a:p>
            <a:r>
              <a:rPr lang="en-US" sz="2000" dirty="0" smtClean="0"/>
              <a:t>The completion of the current phase of technical assistance </a:t>
            </a:r>
            <a:r>
              <a:rPr lang="en-US" sz="2000" dirty="0" err="1" smtClean="0"/>
              <a:t>programmes</a:t>
            </a:r>
            <a:r>
              <a:rPr lang="en-US" sz="2000" dirty="0" smtClean="0"/>
              <a:t> for Indonesia, Lao PDR, Myanmar, and Vietnam</a:t>
            </a:r>
          </a:p>
          <a:p>
            <a:r>
              <a:rPr lang="en-US" sz="2000" dirty="0" smtClean="0"/>
              <a:t>The endorsement of ABMI Taskforces for the implementation of the ABMI New Roadmap+ to develop debt instruments and help channel the substantial savings into infrastructure development</a:t>
            </a:r>
          </a:p>
          <a:p>
            <a:r>
              <a:rPr lang="en-US" sz="2000" dirty="0" smtClean="0"/>
              <a:t>The contribution of ABF (Asia Bond Fund) to increase the demand for the regional bond market;</a:t>
            </a:r>
            <a:endParaRPr lang="en-US" sz="2000"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algn="l"/>
            <a:r>
              <a:rPr lang="en-US" dirty="0" smtClean="0"/>
              <a:t>5. Thailand and the Preparations for ASEAN Financial Market Integration</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smtClean="0"/>
              <a:t>Thailand and the Preparations for</a:t>
            </a:r>
            <a:r>
              <a:rPr lang="en-US" sz="3600" dirty="0" smtClean="0"/>
              <a:t> </a:t>
            </a:r>
            <a:r>
              <a:rPr lang="th-TH" sz="3600" dirty="0" smtClean="0"/>
              <a:t/>
            </a:r>
            <a:br>
              <a:rPr lang="th-TH" sz="3600" dirty="0" smtClean="0"/>
            </a:br>
            <a:r>
              <a:rPr lang="en-US" sz="3600" dirty="0" smtClean="0"/>
              <a:t>ASEAN </a:t>
            </a:r>
            <a:r>
              <a:rPr lang="en-US" sz="3600" dirty="0" smtClean="0"/>
              <a:t>Financial Market Integration</a:t>
            </a:r>
            <a:endParaRPr lang="en-US" sz="3600" dirty="0"/>
          </a:p>
        </p:txBody>
      </p:sp>
      <p:graphicFrame>
        <p:nvGraphicFramePr>
          <p:cNvPr id="4" name="Content Placeholder 3"/>
          <p:cNvGraphicFramePr>
            <a:graphicFrameLocks noGrp="1"/>
          </p:cNvGraphicFramePr>
          <p:nvPr>
            <p:ph idx="1"/>
          </p:nvPr>
        </p:nvGraphicFramePr>
        <p:xfrm>
          <a:off x="0" y="1371600"/>
          <a:ext cx="9144000" cy="54102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Fiscal </a:t>
            </a:r>
            <a:r>
              <a:rPr lang="en-US" dirty="0" smtClean="0"/>
              <a:t>Cooperation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a:t>Fiscal Policy Office (FPO) has taken on its role to </a:t>
            </a:r>
            <a:endParaRPr lang="en-US" dirty="0" smtClean="0"/>
          </a:p>
          <a:p>
            <a:pPr marL="514350" indent="-514350">
              <a:buFont typeface="+mj-lt"/>
              <a:buAutoNum type="arabicPeriod"/>
            </a:pPr>
            <a:r>
              <a:rPr lang="en-US" dirty="0">
                <a:solidFill>
                  <a:schemeClr val="tx2">
                    <a:lumMod val="90000"/>
                  </a:schemeClr>
                </a:solidFill>
              </a:rPr>
              <a:t>O</a:t>
            </a:r>
            <a:r>
              <a:rPr lang="en-US" dirty="0" smtClean="0">
                <a:solidFill>
                  <a:schemeClr val="tx2">
                    <a:lumMod val="90000"/>
                  </a:schemeClr>
                </a:solidFill>
              </a:rPr>
              <a:t>ffer </a:t>
            </a:r>
            <a:r>
              <a:rPr lang="en-US" dirty="0">
                <a:solidFill>
                  <a:schemeClr val="tx2">
                    <a:lumMod val="90000"/>
                  </a:schemeClr>
                </a:solidFill>
              </a:rPr>
              <a:t>the capital market policy and Personal Income Tax Law recommendations to be in line with those of ASEAN member countries </a:t>
            </a:r>
          </a:p>
          <a:p>
            <a:pPr marL="514350" indent="-514350">
              <a:buFont typeface="+mj-lt"/>
              <a:buAutoNum type="arabicPeriod"/>
            </a:pPr>
            <a:r>
              <a:rPr lang="en-US" dirty="0">
                <a:solidFill>
                  <a:schemeClr val="tx2">
                    <a:lumMod val="50000"/>
                  </a:schemeClr>
                </a:solidFill>
              </a:rPr>
              <a:t>F</a:t>
            </a:r>
            <a:r>
              <a:rPr lang="en-US" dirty="0" smtClean="0">
                <a:solidFill>
                  <a:schemeClr val="tx2">
                    <a:lumMod val="50000"/>
                  </a:schemeClr>
                </a:solidFill>
              </a:rPr>
              <a:t>ormulate </a:t>
            </a:r>
            <a:r>
              <a:rPr lang="en-US" dirty="0">
                <a:solidFill>
                  <a:schemeClr val="tx2">
                    <a:lumMod val="50000"/>
                  </a:schemeClr>
                </a:solidFill>
              </a:rPr>
              <a:t>fiscal policies and measures for other divisions under Ministry of Finance to work under one direction in the upcoming ASEAN community. </a:t>
            </a:r>
            <a:endParaRPr lang="en-US" dirty="0" smtClean="0">
              <a:solidFill>
                <a:schemeClr val="tx2">
                  <a:lumMod val="50000"/>
                </a:schemeClr>
              </a:solidFill>
            </a:endParaRPr>
          </a:p>
          <a:p>
            <a:r>
              <a:rPr lang="en-US" dirty="0" smtClean="0"/>
              <a:t>The </a:t>
            </a:r>
            <a:r>
              <a:rPr lang="en-US" dirty="0"/>
              <a:t>strategies of FPO are divided into 22 </a:t>
            </a:r>
            <a:r>
              <a:rPr lang="en-US" dirty="0" smtClean="0"/>
              <a:t>measures.</a:t>
            </a:r>
          </a:p>
          <a:p>
            <a:r>
              <a:rPr lang="en-US" dirty="0" smtClean="0"/>
              <a:t>In </a:t>
            </a:r>
            <a:r>
              <a:rPr lang="en-US" dirty="0"/>
              <a:t>addition to that, the FPO in corroboration with private sectors has made the “Requested List” to encourage ASEAN trading counterparts in order to liberalize trade and investment.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22 strategies of FPO to promote Fiscal Cooperation </a:t>
            </a:r>
            <a:endParaRPr lang="en-US" dirty="0"/>
          </a:p>
        </p:txBody>
      </p:sp>
      <p:sp>
        <p:nvSpPr>
          <p:cNvPr id="3" name="Content Placeholder 2"/>
          <p:cNvSpPr>
            <a:spLocks noGrp="1"/>
          </p:cNvSpPr>
          <p:nvPr>
            <p:ph sz="half" idx="1"/>
          </p:nvPr>
        </p:nvSpPr>
        <p:spPr/>
        <p:txBody>
          <a:bodyPr>
            <a:normAutofit fontScale="55000" lnSpcReduction="20000"/>
          </a:bodyPr>
          <a:lstStyle/>
          <a:p>
            <a:pPr marL="514350" indent="-514350">
              <a:buFont typeface="+mj-lt"/>
              <a:buAutoNum type="arabicPeriod"/>
            </a:pPr>
            <a:r>
              <a:rPr lang="en-US" dirty="0" smtClean="0"/>
              <a:t>Developing </a:t>
            </a:r>
            <a:r>
              <a:rPr lang="en-US" dirty="0"/>
              <a:t>National Single </a:t>
            </a:r>
            <a:r>
              <a:rPr lang="en-US" dirty="0" smtClean="0"/>
              <a:t>Windows</a:t>
            </a:r>
          </a:p>
          <a:p>
            <a:pPr marL="514350" indent="-514350">
              <a:buFont typeface="+mj-lt"/>
              <a:buAutoNum type="arabicPeriod"/>
            </a:pPr>
            <a:r>
              <a:rPr lang="en-US" dirty="0" smtClean="0"/>
              <a:t>Amending </a:t>
            </a:r>
            <a:r>
              <a:rPr lang="en-US" dirty="0"/>
              <a:t>Customs </a:t>
            </a:r>
            <a:r>
              <a:rPr lang="en-US" dirty="0" smtClean="0"/>
              <a:t>Law</a:t>
            </a:r>
          </a:p>
          <a:p>
            <a:pPr marL="514350" indent="-514350">
              <a:buFont typeface="+mj-lt"/>
              <a:buAutoNum type="arabicPeriod"/>
            </a:pPr>
            <a:r>
              <a:rPr lang="en-US" dirty="0" smtClean="0"/>
              <a:t>Facilitating </a:t>
            </a:r>
            <a:r>
              <a:rPr lang="en-US" dirty="0"/>
              <a:t>trade in goods under Cross-Border Trade Agreement (</a:t>
            </a:r>
            <a:r>
              <a:rPr lang="en-US" dirty="0" smtClean="0"/>
              <a:t>CBTA)</a:t>
            </a:r>
          </a:p>
          <a:p>
            <a:pPr marL="514350" indent="-514350">
              <a:buFont typeface="+mj-lt"/>
              <a:buAutoNum type="arabicPeriod"/>
            </a:pPr>
            <a:r>
              <a:rPr lang="en-US" dirty="0" smtClean="0"/>
              <a:t>Monitoring </a:t>
            </a:r>
            <a:r>
              <a:rPr lang="en-US" dirty="0"/>
              <a:t>and overseeing financial sectors and services to be in line with international </a:t>
            </a:r>
            <a:r>
              <a:rPr lang="en-US" dirty="0" smtClean="0"/>
              <a:t>standard</a:t>
            </a:r>
          </a:p>
          <a:p>
            <a:pPr marL="514350" indent="-514350">
              <a:buFont typeface="+mj-lt"/>
              <a:buAutoNum type="arabicPeriod"/>
            </a:pPr>
            <a:r>
              <a:rPr lang="en-US" dirty="0" smtClean="0"/>
              <a:t>Strengthening </a:t>
            </a:r>
            <a:r>
              <a:rPr lang="en-US" dirty="0"/>
              <a:t>system regulating financial sectors to ensure </a:t>
            </a:r>
            <a:r>
              <a:rPr lang="en-US" dirty="0" smtClean="0"/>
              <a:t>transparency</a:t>
            </a:r>
          </a:p>
          <a:p>
            <a:pPr marL="514350" indent="-514350">
              <a:buFont typeface="+mj-lt"/>
              <a:buAutoNum type="arabicPeriod"/>
            </a:pPr>
            <a:r>
              <a:rPr lang="en-US" dirty="0" smtClean="0"/>
              <a:t>Increasing </a:t>
            </a:r>
            <a:r>
              <a:rPr lang="en-US" dirty="0"/>
              <a:t>financial cooperation and </a:t>
            </a:r>
            <a:r>
              <a:rPr lang="en-US" dirty="0" smtClean="0"/>
              <a:t>liberalization</a:t>
            </a:r>
          </a:p>
          <a:p>
            <a:pPr marL="514350" indent="-514350">
              <a:buFont typeface="+mj-lt"/>
              <a:buAutoNum type="arabicPeriod"/>
            </a:pPr>
            <a:r>
              <a:rPr lang="en-US" dirty="0"/>
              <a:t>D</a:t>
            </a:r>
            <a:r>
              <a:rPr lang="en-US" dirty="0" smtClean="0"/>
              <a:t>eveloping </a:t>
            </a:r>
            <a:r>
              <a:rPr lang="en-US" dirty="0"/>
              <a:t>Thailand capital market to keep up with that of </a:t>
            </a:r>
            <a:r>
              <a:rPr lang="en-US" dirty="0" smtClean="0"/>
              <a:t>ASEAN</a:t>
            </a:r>
          </a:p>
          <a:p>
            <a:pPr marL="514350" indent="-514350">
              <a:buFont typeface="+mj-lt"/>
              <a:buAutoNum type="arabicPeriod"/>
            </a:pPr>
            <a:r>
              <a:rPr lang="en-US" dirty="0" smtClean="0"/>
              <a:t>Undertaking </a:t>
            </a:r>
            <a:r>
              <a:rPr lang="en-US" dirty="0"/>
              <a:t>Mutual Recognition Arrangements (MRA) in relation to financial </a:t>
            </a:r>
            <a:r>
              <a:rPr lang="en-US" dirty="0" smtClean="0"/>
              <a:t>services </a:t>
            </a:r>
          </a:p>
          <a:p>
            <a:pPr marL="514350" indent="-514350">
              <a:buFont typeface="+mj-lt"/>
              <a:buAutoNum type="arabicPeriod"/>
            </a:pPr>
            <a:r>
              <a:rPr lang="en-US" dirty="0" smtClean="0"/>
              <a:t>Supporting investment within ASEAN member countries</a:t>
            </a:r>
          </a:p>
          <a:p>
            <a:pPr marL="514350" indent="-514350">
              <a:buFont typeface="+mj-lt"/>
              <a:buAutoNum type="arabicPeriod"/>
            </a:pPr>
            <a:r>
              <a:rPr lang="en-US" dirty="0" smtClean="0"/>
              <a:t>Improving Thailand tax structure</a:t>
            </a:r>
          </a:p>
          <a:p>
            <a:pPr marL="514350" indent="-514350">
              <a:buFont typeface="+mj-lt"/>
              <a:buAutoNum type="arabicPeriod"/>
            </a:pPr>
            <a:r>
              <a:rPr lang="en-US" dirty="0" smtClean="0"/>
              <a:t>Enhancing foreign language skills</a:t>
            </a:r>
            <a:endParaRPr lang="en-US" dirty="0"/>
          </a:p>
        </p:txBody>
      </p:sp>
      <p:sp>
        <p:nvSpPr>
          <p:cNvPr id="4" name="Content Placeholder 3"/>
          <p:cNvSpPr>
            <a:spLocks noGrp="1"/>
          </p:cNvSpPr>
          <p:nvPr>
            <p:ph sz="half" idx="2"/>
          </p:nvPr>
        </p:nvSpPr>
        <p:spPr/>
        <p:txBody>
          <a:bodyPr>
            <a:normAutofit fontScale="55000" lnSpcReduction="20000"/>
          </a:bodyPr>
          <a:lstStyle/>
          <a:p>
            <a:pPr marL="514350" indent="-514350">
              <a:buFont typeface="+mj-lt"/>
              <a:buAutoNum type="arabicPeriod" startAt="12"/>
            </a:pPr>
            <a:r>
              <a:rPr lang="en-US" dirty="0"/>
              <a:t>S</a:t>
            </a:r>
            <a:r>
              <a:rPr lang="en-US" dirty="0" smtClean="0"/>
              <a:t>upporting infrastructure expansion</a:t>
            </a:r>
          </a:p>
          <a:p>
            <a:pPr marL="514350" indent="-514350">
              <a:buFont typeface="+mj-lt"/>
              <a:buAutoNum type="arabicPeriod" startAt="12"/>
            </a:pPr>
            <a:r>
              <a:rPr lang="en-US" dirty="0" smtClean="0"/>
              <a:t>Supporting green growth</a:t>
            </a:r>
          </a:p>
          <a:p>
            <a:pPr marL="514350" indent="-514350">
              <a:buFont typeface="+mj-lt"/>
              <a:buAutoNum type="arabicPeriod" startAt="12"/>
            </a:pPr>
            <a:r>
              <a:rPr lang="en-US" dirty="0" smtClean="0"/>
              <a:t>Coordinating with involved agencies related to internal tax policies</a:t>
            </a:r>
          </a:p>
          <a:p>
            <a:pPr marL="514350" indent="-514350">
              <a:buFont typeface="+mj-lt"/>
              <a:buAutoNum type="arabicPeriod" startAt="12"/>
            </a:pPr>
            <a:r>
              <a:rPr lang="en-US" dirty="0" smtClean="0"/>
              <a:t>Advancing tax treaties/agreements to avoid double taxation</a:t>
            </a:r>
          </a:p>
          <a:p>
            <a:pPr marL="514350" indent="-514350">
              <a:buFont typeface="+mj-lt"/>
              <a:buAutoNum type="arabicPeriod" startAt="12"/>
            </a:pPr>
            <a:r>
              <a:rPr lang="en-US" dirty="0" smtClean="0"/>
              <a:t>Establishing ASEAN Monetary and Financial Affairs Council</a:t>
            </a:r>
          </a:p>
          <a:p>
            <a:pPr marL="514350" indent="-514350">
              <a:buFont typeface="+mj-lt"/>
              <a:buAutoNum type="arabicPeriod" startAt="12"/>
            </a:pPr>
            <a:r>
              <a:rPr lang="en-US" dirty="0" smtClean="0"/>
              <a:t>Improving infrastructure to enhance efficiency of Fiscal Policy Office</a:t>
            </a:r>
          </a:p>
          <a:p>
            <a:pPr marL="514350" indent="-514350">
              <a:buFont typeface="+mj-lt"/>
              <a:buAutoNum type="arabicPeriod" startAt="12"/>
            </a:pPr>
            <a:r>
              <a:rPr lang="en-US" dirty="0" smtClean="0"/>
              <a:t>Providing equal access to financial services</a:t>
            </a:r>
          </a:p>
          <a:p>
            <a:pPr marL="514350" indent="-514350">
              <a:buFont typeface="+mj-lt"/>
              <a:buAutoNum type="arabicPeriod" startAt="12"/>
            </a:pPr>
            <a:r>
              <a:rPr lang="en-US" dirty="0" smtClean="0"/>
              <a:t>Providing academic and financial assistance to newer ASEAN member countries</a:t>
            </a:r>
          </a:p>
          <a:p>
            <a:pPr marL="514350" indent="-514350">
              <a:buFont typeface="+mj-lt"/>
              <a:buAutoNum type="arabicPeriod" startAt="12"/>
            </a:pPr>
            <a:r>
              <a:rPr lang="en-US" dirty="0" smtClean="0"/>
              <a:t>Coordinating with ASEAN member countries and the counterparts relating to economic policies</a:t>
            </a:r>
          </a:p>
          <a:p>
            <a:pPr marL="514350" indent="-514350">
              <a:buFont typeface="+mj-lt"/>
              <a:buAutoNum type="arabicPeriod" startAt="12"/>
            </a:pPr>
            <a:r>
              <a:rPr lang="en-US" dirty="0" smtClean="0"/>
              <a:t>Supporting free trade agreements (FTA) with non-ASEAN member countries outside the region</a:t>
            </a:r>
          </a:p>
          <a:p>
            <a:pPr marL="514350" indent="-514350">
              <a:buFont typeface="+mj-lt"/>
              <a:buAutoNum type="arabicPeriod" startAt="12"/>
            </a:pPr>
            <a:r>
              <a:rPr lang="en-US" dirty="0" smtClean="0"/>
              <a:t>Private Sector </a:t>
            </a:r>
            <a:r>
              <a:rPr lang="en-US" dirty="0"/>
              <a:t>corroboration</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Monetary and Financial Cooperation</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a:t>In the area of Monetary and Financial Cooperation, the Bank of Thailand (BOT) has taken its proactive role in the implementation of </a:t>
            </a:r>
            <a:r>
              <a:rPr lang="en-US" sz="4000" b="1" dirty="0">
                <a:solidFill>
                  <a:schemeClr val="accent3">
                    <a:lumMod val="60000"/>
                    <a:lumOff val="40000"/>
                  </a:schemeClr>
                </a:solidFill>
              </a:rPr>
              <a:t>Capital Account Liberalization Master Plan. </a:t>
            </a:r>
            <a:endParaRPr lang="en-US" b="1" dirty="0" smtClean="0">
              <a:solidFill>
                <a:schemeClr val="accent3">
                  <a:lumMod val="60000"/>
                  <a:lumOff val="40000"/>
                </a:schemeClr>
              </a:solidFill>
            </a:endParaRPr>
          </a:p>
          <a:p>
            <a:r>
              <a:rPr lang="en-US" dirty="0" smtClean="0">
                <a:solidFill>
                  <a:schemeClr val="accent3">
                    <a:lumMod val="60000"/>
                    <a:lumOff val="40000"/>
                  </a:schemeClr>
                </a:solidFill>
              </a:rPr>
              <a:t>Its </a:t>
            </a:r>
            <a:r>
              <a:rPr lang="en-US" dirty="0">
                <a:solidFill>
                  <a:schemeClr val="accent3">
                    <a:lumMod val="60000"/>
                    <a:lumOff val="40000"/>
                  </a:schemeClr>
                </a:solidFill>
              </a:rPr>
              <a:t>objectives are to not only promote monetary and financial markets development to facilitate economic integration of the region under the AEC, </a:t>
            </a:r>
            <a:r>
              <a:rPr lang="en-US" b="1" dirty="0">
                <a:solidFill>
                  <a:schemeClr val="accent3">
                    <a:lumMod val="75000"/>
                  </a:schemeClr>
                </a:solidFill>
              </a:rPr>
              <a:t>but also create environments that support future financial corporations with non-ASEAN member countries. </a:t>
            </a:r>
            <a:endParaRPr lang="en-US" b="1" dirty="0" smtClean="0">
              <a:solidFill>
                <a:schemeClr val="accent3">
                  <a:lumMod val="75000"/>
                </a:schemeClr>
              </a:solidFill>
            </a:endParaRPr>
          </a:p>
          <a:p>
            <a:r>
              <a:rPr lang="en-US" dirty="0" smtClean="0"/>
              <a:t>The </a:t>
            </a:r>
            <a:r>
              <a:rPr lang="en-US" dirty="0"/>
              <a:t>Master Plan aims at the full liberalization and connectivity of Thailand’s financial markets on a region-wide basis as well as the effective assistance to mitigate the risks associated with increasingly volatile capital flow and to ensure the stability of Thailand’s financial markets.</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Monetary and Financial Cooperation</a:t>
            </a:r>
            <a:endParaRPr lang="en-US" dirty="0"/>
          </a:p>
        </p:txBody>
      </p:sp>
      <p:sp>
        <p:nvSpPr>
          <p:cNvPr id="3" name="Content Placeholder 2"/>
          <p:cNvSpPr>
            <a:spLocks noGrp="1"/>
          </p:cNvSpPr>
          <p:nvPr>
            <p:ph idx="1"/>
          </p:nvPr>
        </p:nvSpPr>
        <p:spPr/>
        <p:txBody>
          <a:bodyPr>
            <a:normAutofit lnSpcReduction="10000"/>
          </a:bodyPr>
          <a:lstStyle/>
          <a:p>
            <a:r>
              <a:rPr lang="en-US" dirty="0" smtClean="0"/>
              <a:t>Apart from the Master Plan, BOT also is responsible for laying out guidelines for domestic commercial banks to integrate into the </a:t>
            </a:r>
            <a:r>
              <a:rPr lang="en-US" dirty="0" smtClean="0">
                <a:solidFill>
                  <a:schemeClr val="accent3">
                    <a:lumMod val="60000"/>
                    <a:lumOff val="40000"/>
                  </a:schemeClr>
                </a:solidFill>
              </a:rPr>
              <a:t>Qualified ASEAN Banks (QABs)</a:t>
            </a:r>
            <a:r>
              <a:rPr lang="en-US" dirty="0" smtClean="0"/>
              <a:t> under AEC and for future ASEAN financial institutions to efficiently operate their businesses in Thailand</a:t>
            </a:r>
          </a:p>
          <a:p>
            <a:r>
              <a:rPr lang="en-US" dirty="0" smtClean="0"/>
              <a:t>The BOT is responsible for formulating policy on equal access to financial sectors and on financial consumer protection.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Capital Markets Cooperation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Securities and Exchange Commission (SEC) performs the functions of the capital market supervisory as well as laws and regulations amendment especially the Securities and Exchange Act of 1992 to protect investors. </a:t>
            </a:r>
          </a:p>
          <a:p>
            <a:r>
              <a:rPr lang="en-US" dirty="0" smtClean="0"/>
              <a:t>The amendments can be categorized into major 3 groups; </a:t>
            </a:r>
          </a:p>
          <a:p>
            <a:pPr marL="514350" indent="-514350">
              <a:buFont typeface="+mj-lt"/>
              <a:buAutoNum type="arabicPeriod"/>
            </a:pPr>
            <a:r>
              <a:rPr lang="en-US" dirty="0" smtClean="0">
                <a:solidFill>
                  <a:srgbClr val="92D050"/>
                </a:solidFill>
              </a:rPr>
              <a:t>Adopting Law on Class Action. </a:t>
            </a:r>
          </a:p>
          <a:p>
            <a:pPr marL="514350" indent="-514350">
              <a:buFont typeface="+mj-lt"/>
              <a:buAutoNum type="arabicPeriod"/>
            </a:pPr>
            <a:r>
              <a:rPr lang="en-US" dirty="0" smtClean="0">
                <a:solidFill>
                  <a:srgbClr val="00B050"/>
                </a:solidFill>
              </a:rPr>
              <a:t>Increasing civil penalties without the proof beyond doubt </a:t>
            </a:r>
          </a:p>
          <a:p>
            <a:pPr marL="514350" indent="-514350">
              <a:buFont typeface="+mj-lt"/>
              <a:buAutoNum type="arabicPeriod"/>
            </a:pPr>
            <a:r>
              <a:rPr lang="en-US" dirty="0" smtClean="0">
                <a:solidFill>
                  <a:schemeClr val="bg1">
                    <a:lumMod val="50000"/>
                    <a:lumOff val="50000"/>
                  </a:schemeClr>
                </a:solidFill>
              </a:rPr>
              <a:t>Abolishing the monopoly and improving competitiveness of the Stock Exchange of Thailand (SET)</a:t>
            </a:r>
            <a:endParaRPr lang="en-US" dirty="0">
              <a:solidFill>
                <a:schemeClr val="bg1">
                  <a:lumMod val="50000"/>
                  <a:lumOff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l"/>
            <a:r>
              <a:rPr lang="en-US" dirty="0" smtClean="0"/>
              <a:t>1. Introduction</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smtClean="0"/>
              <a:t>Abolishing the monopoly of the Stock Exchange of Thailand (SET)</a:t>
            </a:r>
          </a:p>
        </p:txBody>
      </p:sp>
      <p:sp>
        <p:nvSpPr>
          <p:cNvPr id="3" name="Content Placeholder 2"/>
          <p:cNvSpPr>
            <a:spLocks noGrp="1"/>
          </p:cNvSpPr>
          <p:nvPr>
            <p:ph idx="1"/>
          </p:nvPr>
        </p:nvSpPr>
        <p:spPr/>
        <p:txBody>
          <a:bodyPr>
            <a:normAutofit fontScale="77500" lnSpcReduction="20000"/>
          </a:bodyPr>
          <a:lstStyle/>
          <a:p>
            <a:r>
              <a:rPr lang="en-US" dirty="0" smtClean="0"/>
              <a:t>The SEC has approved the principles of securities law amendment to enable demutualization of the Stock Exchange of Thailand </a:t>
            </a:r>
          </a:p>
          <a:p>
            <a:pPr marL="514350" indent="-514350">
              <a:buFont typeface="+mj-lt"/>
              <a:buAutoNum type="arabicPeriod"/>
            </a:pPr>
            <a:r>
              <a:rPr lang="en-US" dirty="0" smtClean="0">
                <a:solidFill>
                  <a:schemeClr val="tx1">
                    <a:lumMod val="85000"/>
                  </a:schemeClr>
                </a:solidFill>
              </a:rPr>
              <a:t>Restricting any person to hold a monopoly</a:t>
            </a:r>
          </a:p>
          <a:p>
            <a:pPr marL="514350" indent="-514350">
              <a:buFont typeface="+mj-lt"/>
              <a:buAutoNum type="arabicPeriod"/>
            </a:pPr>
            <a:r>
              <a:rPr lang="en-US" dirty="0" smtClean="0">
                <a:solidFill>
                  <a:schemeClr val="tx1">
                    <a:lumMod val="75000"/>
                  </a:schemeClr>
                </a:solidFill>
              </a:rPr>
              <a:t>Allowing alternative trading systems to choose whether to register as national securities exchanges or as broker-dealers</a:t>
            </a:r>
          </a:p>
          <a:p>
            <a:pPr marL="514350" indent="-514350">
              <a:buFont typeface="+mj-lt"/>
              <a:buAutoNum type="arabicPeriod"/>
            </a:pPr>
            <a:r>
              <a:rPr lang="en-US" dirty="0" smtClean="0">
                <a:solidFill>
                  <a:schemeClr val="tx1">
                    <a:lumMod val="65000"/>
                  </a:schemeClr>
                </a:solidFill>
              </a:rPr>
              <a:t>Allowing non-membership national securities exchanges to perform purchase, sale or exchange without brokers</a:t>
            </a:r>
          </a:p>
          <a:p>
            <a:pPr marL="514350" indent="-514350">
              <a:buFont typeface="+mj-lt"/>
              <a:buAutoNum type="arabicPeriod"/>
            </a:pPr>
            <a:r>
              <a:rPr lang="en-US" dirty="0" smtClean="0">
                <a:solidFill>
                  <a:schemeClr val="tx1">
                    <a:lumMod val="50000"/>
                  </a:schemeClr>
                </a:solidFill>
              </a:rPr>
              <a:t>Demutualizing SET into a public company limited to promote competitive environment in the Thai capital market. </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Thai regulation of securities governing capital markets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Instituted by the Securities Exchange Act of 1992, the Antifraud Provisions are crucial regulatory structures to prevent unfair securities trading practices. These provisions can be grouped into 3 main categories; </a:t>
            </a:r>
          </a:p>
          <a:p>
            <a:pPr marL="514350" indent="-514350">
              <a:buFont typeface="+mj-lt"/>
              <a:buAutoNum type="arabicPeriod"/>
            </a:pPr>
            <a:r>
              <a:rPr lang="en-US" dirty="0" smtClean="0">
                <a:solidFill>
                  <a:schemeClr val="bg2">
                    <a:lumMod val="20000"/>
                    <a:lumOff val="80000"/>
                  </a:schemeClr>
                </a:solidFill>
              </a:rPr>
              <a:t>False or misleading Information</a:t>
            </a:r>
          </a:p>
          <a:p>
            <a:pPr marL="514350" indent="-514350">
              <a:buFont typeface="+mj-lt"/>
              <a:buAutoNum type="arabicPeriod"/>
            </a:pPr>
            <a:r>
              <a:rPr lang="en-US" dirty="0" smtClean="0">
                <a:solidFill>
                  <a:schemeClr val="bg2">
                    <a:lumMod val="40000"/>
                    <a:lumOff val="60000"/>
                  </a:schemeClr>
                </a:solidFill>
              </a:rPr>
              <a:t>Insider trading </a:t>
            </a:r>
            <a:r>
              <a:rPr lang="en-US" dirty="0" smtClean="0"/>
              <a:t>or in other words the purchase and sale of listed securities by any person who has access to material, non-public information about the securities so as to take advantage of other persons by using information material to changes in the prices of securities are prohibited</a:t>
            </a:r>
          </a:p>
          <a:p>
            <a:pPr marL="514350" indent="-514350">
              <a:buFont typeface="+mj-lt"/>
              <a:buAutoNum type="arabicPeriod"/>
            </a:pPr>
            <a:r>
              <a:rPr lang="en-US" dirty="0" smtClean="0">
                <a:solidFill>
                  <a:schemeClr val="bg2">
                    <a:lumMod val="60000"/>
                    <a:lumOff val="40000"/>
                  </a:schemeClr>
                </a:solidFill>
              </a:rPr>
              <a:t>Market manipulation. </a:t>
            </a:r>
          </a:p>
          <a:p>
            <a:pPr marL="514350" indent="-514350"/>
            <a:r>
              <a:rPr lang="en-US" dirty="0" smtClean="0"/>
              <a:t>These provisions of securities regulation of Malaysia and Singapore have already been amended and have entered into force since 2007 and 2009 respectively.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Anti-Money Laundering Law</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Anti-Money Laundering Office (AMLO) has undertaken 3 strategic plans to cope with money laundering cases. The strategies include</a:t>
            </a:r>
          </a:p>
          <a:p>
            <a:pPr marL="514350" indent="-514350">
              <a:buFont typeface="+mj-lt"/>
              <a:buAutoNum type="arabicPeriod"/>
            </a:pPr>
            <a:r>
              <a:rPr lang="en-US" dirty="0" smtClean="0">
                <a:solidFill>
                  <a:schemeClr val="accent3">
                    <a:lumMod val="40000"/>
                    <a:lumOff val="60000"/>
                  </a:schemeClr>
                </a:solidFill>
              </a:rPr>
              <a:t>Developing National Strategy for Combating Money Laundering and the Financing of Terrorism 2010-2015 to carry out effective preventive measures, enforcement efforts, and sanctioning in line with international standards</a:t>
            </a:r>
          </a:p>
          <a:p>
            <a:pPr marL="514350" indent="-514350">
              <a:buFont typeface="+mj-lt"/>
              <a:buAutoNum type="arabicPeriod"/>
            </a:pPr>
            <a:r>
              <a:rPr lang="en-US" dirty="0" smtClean="0">
                <a:solidFill>
                  <a:schemeClr val="accent3">
                    <a:lumMod val="60000"/>
                    <a:lumOff val="40000"/>
                  </a:schemeClr>
                </a:solidFill>
              </a:rPr>
              <a:t>Drafting Anti-Money Laundering Act (as amended) to enlarge definition of money laundering offence. </a:t>
            </a:r>
          </a:p>
          <a:p>
            <a:pPr marL="514350" indent="-514350">
              <a:buFont typeface="+mj-lt"/>
              <a:buAutoNum type="arabicPeriod"/>
            </a:pPr>
            <a:r>
              <a:rPr lang="en-US" dirty="0" smtClean="0">
                <a:solidFill>
                  <a:schemeClr val="accent3">
                    <a:lumMod val="75000"/>
                  </a:schemeClr>
                </a:solidFill>
              </a:rPr>
              <a:t>Drafting Counter Terrorism Financing Act of 2013 so as to efficiently regulate financial transactions of Thai investors.</a:t>
            </a:r>
            <a:endParaRPr lang="en-US" dirty="0">
              <a:solidFill>
                <a:schemeClr val="accent3">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algn="l"/>
            <a:r>
              <a:rPr lang="en-US" dirty="0" smtClean="0"/>
              <a:t>5. Key Issues and Challenges in Developing and Integrating Financial and Capital Markets</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AMRO</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AMRO will play important role in complementing the IMF on regional surveillance and it will be the focal point to speed up the financial market development such as to manage a fund investing in developing regional bond markets and promote the better use of the regional saving for the Development Finance (</a:t>
            </a:r>
            <a:r>
              <a:rPr lang="en-US" dirty="0" err="1" smtClean="0"/>
              <a:t>Nishisawa</a:t>
            </a:r>
            <a:r>
              <a:rPr lang="en-US" dirty="0" smtClean="0"/>
              <a:t>, 2011). </a:t>
            </a:r>
          </a:p>
          <a:p>
            <a:r>
              <a:rPr lang="en-US" dirty="0" smtClean="0">
                <a:solidFill>
                  <a:schemeClr val="tx2">
                    <a:lumMod val="75000"/>
                  </a:schemeClr>
                </a:solidFill>
              </a:rPr>
              <a:t>Providing with the efficiency of the AMRO functions, the AMRO can be more independent of the IMF’s conditionality and could probably serve as an important part of the future Asian Monetary Fund.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effectiveness of the bond markets </a:t>
            </a:r>
            <a:endParaRPr lang="en-US" dirty="0"/>
          </a:p>
        </p:txBody>
      </p:sp>
      <p:sp>
        <p:nvSpPr>
          <p:cNvPr id="3" name="Content Placeholder 2"/>
          <p:cNvSpPr>
            <a:spLocks noGrp="1"/>
          </p:cNvSpPr>
          <p:nvPr>
            <p:ph idx="1"/>
          </p:nvPr>
        </p:nvSpPr>
        <p:spPr>
          <a:xfrm>
            <a:off x="457200" y="1600200"/>
            <a:ext cx="8686800" cy="5029200"/>
          </a:xfrm>
        </p:spPr>
        <p:txBody>
          <a:bodyPr>
            <a:normAutofit fontScale="70000" lnSpcReduction="20000"/>
          </a:bodyPr>
          <a:lstStyle/>
          <a:p>
            <a:r>
              <a:rPr lang="en-US" dirty="0" smtClean="0"/>
              <a:t>Several issues need to be considered to enhance the effectiveness of the bond markets. </a:t>
            </a:r>
          </a:p>
          <a:p>
            <a:pPr lvl="1"/>
            <a:r>
              <a:rPr lang="en-US" dirty="0" smtClean="0"/>
              <a:t>Cross-border regulations of financial transaction are to be harmonized. </a:t>
            </a:r>
          </a:p>
          <a:p>
            <a:pPr lvl="1"/>
            <a:r>
              <a:rPr lang="en-US" dirty="0" smtClean="0"/>
              <a:t>The domestic rating agencies need to be developed for the specific purposes of standardization and harmonization across East Asian region. </a:t>
            </a:r>
          </a:p>
          <a:p>
            <a:pPr lvl="1"/>
            <a:r>
              <a:rPr lang="en-US" dirty="0" smtClean="0"/>
              <a:t>There is a lack of the linkage between policy cooperation and the financial market. </a:t>
            </a:r>
          </a:p>
          <a:p>
            <a:r>
              <a:rPr lang="en-US" dirty="0" smtClean="0"/>
              <a:t>Therefore, the form of dialogue among the policy makers and financial market facilitators shall be established with the cooperative goal of financial stability and exchange rate stability in the region. </a:t>
            </a:r>
          </a:p>
          <a:p>
            <a:r>
              <a:rPr lang="en-US" dirty="0" smtClean="0"/>
              <a:t>The cooperative international macroeconomic policies among the ASEAN plus three and the roles of financial market cooperation will move forward in the same direction. </a:t>
            </a:r>
          </a:p>
          <a:p>
            <a:r>
              <a:rPr lang="en-US" dirty="0" smtClean="0"/>
              <a:t>Other stakeholders such as central banks, ministry of finance, financial supervisory and regulatory agencies, commercial banks, and private corporations must have a common platform for regular dialogue.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Lessons Learnt from Thailand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Apart from Thailand’s progress of preparation on Fiscal Cooperation, Monetary and Financial Cooperation, Capital Markets Cooperation, as well as Law Enforcement in particular Anti-Money Laundering Law, </a:t>
            </a:r>
            <a:r>
              <a:rPr lang="en-US" dirty="0" smtClean="0">
                <a:solidFill>
                  <a:srgbClr val="92D050"/>
                </a:solidFill>
              </a:rPr>
              <a:t>the country still needs further reforms especially the internal legislation amendment process which requires a long period of time and deliberate consideration. </a:t>
            </a:r>
          </a:p>
          <a:p>
            <a:r>
              <a:rPr lang="en-US" dirty="0" smtClean="0"/>
              <a:t>It is therefore essential for policy makers and trade facilitators to </a:t>
            </a:r>
            <a:r>
              <a:rPr lang="en-US" sz="3800" b="1" dirty="0" smtClean="0">
                <a:solidFill>
                  <a:srgbClr val="00B050"/>
                </a:solidFill>
              </a:rPr>
              <a:t>develop an integration mindset </a:t>
            </a:r>
            <a:r>
              <a:rPr lang="en-US" dirty="0" smtClean="0"/>
              <a:t>that is fully able to benefit from the regional integration by means of rule-based system to facilitate trade liberalization, not just imposing regulations with protectionist purpose.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Missing Link…</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solidFill>
                  <a:schemeClr val="accent1">
                    <a:lumMod val="20000"/>
                    <a:lumOff val="80000"/>
                  </a:schemeClr>
                </a:solidFill>
              </a:rPr>
              <a:t>Exchange rate coordination is still the missing link. </a:t>
            </a:r>
          </a:p>
          <a:p>
            <a:r>
              <a:rPr lang="en-US" dirty="0" smtClean="0">
                <a:solidFill>
                  <a:schemeClr val="accent1">
                    <a:lumMod val="40000"/>
                    <a:lumOff val="60000"/>
                  </a:schemeClr>
                </a:solidFill>
              </a:rPr>
              <a:t>Although we have the AMRO and the ABMI, the causes of the financial crisis may come from the exchange rate risk and volatility. </a:t>
            </a:r>
          </a:p>
          <a:p>
            <a:r>
              <a:rPr lang="en-US" dirty="0" smtClean="0">
                <a:solidFill>
                  <a:schemeClr val="accent1">
                    <a:lumMod val="60000"/>
                    <a:lumOff val="40000"/>
                  </a:schemeClr>
                </a:solidFill>
              </a:rPr>
              <a:t>The ASEAN may have limited resources to deal with the problem alone and it needs to cooperate in form of the ASEAN plus three to deal with the exchange risk. </a:t>
            </a:r>
          </a:p>
          <a:p>
            <a:r>
              <a:rPr lang="en-US" dirty="0" smtClean="0">
                <a:solidFill>
                  <a:schemeClr val="accent1">
                    <a:lumMod val="75000"/>
                  </a:schemeClr>
                </a:solidFill>
              </a:rPr>
              <a:t>More concerns will be the internationalization of an East Asian currency which could be either Japanese Yen or Chinese </a:t>
            </a:r>
            <a:r>
              <a:rPr lang="en-US" dirty="0" err="1" smtClean="0">
                <a:solidFill>
                  <a:schemeClr val="accent1">
                    <a:lumMod val="75000"/>
                  </a:schemeClr>
                </a:solidFill>
              </a:rPr>
              <a:t>Renminbi</a:t>
            </a:r>
            <a:r>
              <a:rPr lang="en-US" dirty="0" smtClean="0">
                <a:solidFill>
                  <a:schemeClr val="accent1">
                    <a:lumMod val="75000"/>
                  </a:schemeClr>
                </a:solidFill>
              </a:rPr>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4800" b="1" dirty="0" smtClean="0">
                <a:solidFill>
                  <a:schemeClr val="bg1"/>
                </a:solidFill>
                <a:latin typeface="Arial" pitchFamily="34" charset="0"/>
                <a:cs typeface="Arial" pitchFamily="34" charset="0"/>
              </a:rPr>
              <a:t>ASEAN </a:t>
            </a:r>
            <a:r>
              <a:rPr lang="en-US" sz="4800" b="1" dirty="0" smtClean="0">
                <a:solidFill>
                  <a:srgbClr val="00B050"/>
                </a:solidFill>
                <a:latin typeface="Arial" pitchFamily="34" charset="0"/>
                <a:cs typeface="Arial" pitchFamily="34" charset="0"/>
              </a:rPr>
              <a:t>Community </a:t>
            </a:r>
            <a:r>
              <a:rPr lang="en-US" sz="4800" b="1" dirty="0" smtClean="0">
                <a:solidFill>
                  <a:srgbClr val="92D050"/>
                </a:solidFill>
                <a:latin typeface="Arial" pitchFamily="34" charset="0"/>
                <a:cs typeface="Arial" pitchFamily="34" charset="0"/>
              </a:rPr>
              <a:t>2015</a:t>
            </a:r>
            <a:endParaRPr lang="en-US" sz="4800" b="1" dirty="0">
              <a:solidFill>
                <a:srgbClr val="92D050"/>
              </a:solidFill>
              <a:latin typeface="Arial" pitchFamily="34" charset="0"/>
              <a:cs typeface="Arial" pitchFamily="34" charset="0"/>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733800" y="2133600"/>
            <a:ext cx="4438600" cy="400110"/>
          </a:xfrm>
          <a:prstGeom prst="rect">
            <a:avLst/>
          </a:prstGeom>
          <a:noFill/>
        </p:spPr>
        <p:txBody>
          <a:bodyPr wrap="square" rtlCol="0">
            <a:spAutoFit/>
          </a:bodyPr>
          <a:lstStyle/>
          <a:p>
            <a:pPr algn="ctr"/>
            <a:r>
              <a:rPr lang="en-US" sz="2000" dirty="0">
                <a:solidFill>
                  <a:srgbClr val="00B050"/>
                </a:solidFill>
              </a:rPr>
              <a:t>A</a:t>
            </a:r>
            <a:r>
              <a:rPr lang="en-US" sz="2000" dirty="0">
                <a:solidFill>
                  <a:srgbClr val="FFFFFF"/>
                </a:solidFill>
              </a:rPr>
              <a:t>SEAN </a:t>
            </a:r>
            <a:r>
              <a:rPr lang="en-US" sz="2000" dirty="0">
                <a:solidFill>
                  <a:srgbClr val="00B050"/>
                </a:solidFill>
              </a:rPr>
              <a:t>E</a:t>
            </a:r>
            <a:r>
              <a:rPr lang="en-US" sz="2000" dirty="0">
                <a:solidFill>
                  <a:srgbClr val="FFFFFF"/>
                </a:solidFill>
              </a:rPr>
              <a:t>conomic </a:t>
            </a:r>
            <a:r>
              <a:rPr lang="en-US" sz="2000" dirty="0" smtClean="0">
                <a:solidFill>
                  <a:srgbClr val="00B050"/>
                </a:solidFill>
              </a:rPr>
              <a:t>C</a:t>
            </a:r>
            <a:r>
              <a:rPr lang="en-US" sz="2000" dirty="0" smtClean="0">
                <a:solidFill>
                  <a:srgbClr val="FFFFFF"/>
                </a:solidFill>
              </a:rPr>
              <a:t>ommunity</a:t>
            </a:r>
            <a:endParaRPr lang="th-TH" sz="2000" dirty="0">
              <a:solidFill>
                <a:srgbClr val="FFFFFF"/>
              </a:solidFill>
            </a:endParaRPr>
          </a:p>
        </p:txBody>
      </p:sp>
      <p:sp>
        <p:nvSpPr>
          <p:cNvPr id="6" name="TextBox 5"/>
          <p:cNvSpPr txBox="1"/>
          <p:nvPr/>
        </p:nvSpPr>
        <p:spPr>
          <a:xfrm>
            <a:off x="251520" y="4038600"/>
            <a:ext cx="2819400" cy="707886"/>
          </a:xfrm>
          <a:prstGeom prst="rect">
            <a:avLst/>
          </a:prstGeom>
          <a:noFill/>
        </p:spPr>
        <p:txBody>
          <a:bodyPr wrap="square" rtlCol="0">
            <a:spAutoFit/>
          </a:bodyPr>
          <a:lstStyle/>
          <a:p>
            <a:pPr algn="r"/>
            <a:r>
              <a:rPr lang="en-US" sz="2000" dirty="0">
                <a:solidFill>
                  <a:srgbClr val="00B050"/>
                </a:solidFill>
              </a:rPr>
              <a:t>A</a:t>
            </a:r>
            <a:r>
              <a:rPr lang="en-US" sz="2000" dirty="0">
                <a:solidFill>
                  <a:srgbClr val="FFFFFF"/>
                </a:solidFill>
              </a:rPr>
              <a:t>SEAN </a:t>
            </a:r>
            <a:r>
              <a:rPr lang="en-US" sz="2000" dirty="0">
                <a:solidFill>
                  <a:srgbClr val="00B050"/>
                </a:solidFill>
              </a:rPr>
              <a:t>S</a:t>
            </a:r>
            <a:r>
              <a:rPr lang="en-US" sz="2000" dirty="0">
                <a:solidFill>
                  <a:srgbClr val="FFFFFF"/>
                </a:solidFill>
              </a:rPr>
              <a:t>ocio-</a:t>
            </a:r>
            <a:r>
              <a:rPr lang="en-US" sz="2000" dirty="0">
                <a:solidFill>
                  <a:srgbClr val="00B050"/>
                </a:solidFill>
              </a:rPr>
              <a:t>C</a:t>
            </a:r>
            <a:r>
              <a:rPr lang="en-US" sz="2000" dirty="0">
                <a:solidFill>
                  <a:srgbClr val="FFFFFF"/>
                </a:solidFill>
              </a:rPr>
              <a:t>ultural </a:t>
            </a:r>
            <a:r>
              <a:rPr lang="en-US" sz="2000" dirty="0" smtClean="0">
                <a:solidFill>
                  <a:srgbClr val="00B050"/>
                </a:solidFill>
              </a:rPr>
              <a:t>C</a:t>
            </a:r>
            <a:r>
              <a:rPr lang="en-US" sz="2000" dirty="0" smtClean="0">
                <a:solidFill>
                  <a:srgbClr val="FFFFFF"/>
                </a:solidFill>
              </a:rPr>
              <a:t>ommunity</a:t>
            </a:r>
            <a:endParaRPr lang="th-TH" sz="2000" dirty="0">
              <a:solidFill>
                <a:srgbClr val="FFFFFF"/>
              </a:solidFill>
            </a:endParaRPr>
          </a:p>
        </p:txBody>
      </p:sp>
      <p:sp>
        <p:nvSpPr>
          <p:cNvPr id="7" name="TextBox 6"/>
          <p:cNvSpPr txBox="1"/>
          <p:nvPr/>
        </p:nvSpPr>
        <p:spPr>
          <a:xfrm>
            <a:off x="5508104" y="5388114"/>
            <a:ext cx="3276600" cy="707886"/>
          </a:xfrm>
          <a:prstGeom prst="rect">
            <a:avLst/>
          </a:prstGeom>
          <a:noFill/>
        </p:spPr>
        <p:txBody>
          <a:bodyPr wrap="square" rtlCol="0">
            <a:spAutoFit/>
          </a:bodyPr>
          <a:lstStyle/>
          <a:p>
            <a:pPr algn="r"/>
            <a:r>
              <a:rPr lang="en-US" sz="2000" dirty="0">
                <a:solidFill>
                  <a:srgbClr val="00B050"/>
                </a:solidFill>
              </a:rPr>
              <a:t>A</a:t>
            </a:r>
            <a:r>
              <a:rPr lang="en-US" sz="2000" dirty="0">
                <a:solidFill>
                  <a:srgbClr val="FFFFFF"/>
                </a:solidFill>
              </a:rPr>
              <a:t>SEAN </a:t>
            </a:r>
            <a:r>
              <a:rPr lang="en-US" sz="2000" dirty="0">
                <a:solidFill>
                  <a:srgbClr val="00B050"/>
                </a:solidFill>
              </a:rPr>
              <a:t>P</a:t>
            </a:r>
            <a:r>
              <a:rPr lang="en-US" sz="2000" dirty="0">
                <a:solidFill>
                  <a:srgbClr val="FFFFFF"/>
                </a:solidFill>
              </a:rPr>
              <a:t>olitical-</a:t>
            </a:r>
            <a:r>
              <a:rPr lang="en-US" sz="2000" dirty="0">
                <a:solidFill>
                  <a:srgbClr val="00B050"/>
                </a:solidFill>
              </a:rPr>
              <a:t>S</a:t>
            </a:r>
            <a:r>
              <a:rPr lang="en-US" sz="2000" dirty="0">
                <a:solidFill>
                  <a:srgbClr val="FFFFFF"/>
                </a:solidFill>
              </a:rPr>
              <a:t>ecurity </a:t>
            </a:r>
            <a:r>
              <a:rPr lang="en-US" sz="2000" dirty="0" smtClean="0">
                <a:solidFill>
                  <a:srgbClr val="00B050"/>
                </a:solidFill>
              </a:rPr>
              <a:t>C</a:t>
            </a:r>
            <a:r>
              <a:rPr lang="en-US" sz="2000" dirty="0" smtClean="0">
                <a:solidFill>
                  <a:srgbClr val="FFFFFF"/>
                </a:solidFill>
              </a:rPr>
              <a:t>ommunity</a:t>
            </a:r>
            <a:endParaRPr lang="th-TH" sz="2000" dirty="0">
              <a:solidFill>
                <a:srgbClr val="FFFFFF"/>
              </a:solidFill>
            </a:endParaRPr>
          </a:p>
        </p:txBody>
      </p:sp>
      <p:sp>
        <p:nvSpPr>
          <p:cNvPr id="3" name="Slide Number Placeholder 2"/>
          <p:cNvSpPr>
            <a:spLocks noGrp="1"/>
          </p:cNvSpPr>
          <p:nvPr>
            <p:ph type="sldNum" sz="quarter" idx="12"/>
          </p:nvPr>
        </p:nvSpPr>
        <p:spPr/>
        <p:txBody>
          <a:bodyPr/>
          <a:lstStyle/>
          <a:p>
            <a:fld id="{2E4AF1DD-5C72-4F78-BC93-6DED9A44C8F4}" type="slidenum">
              <a:rPr lang="en-US" smtClean="0">
                <a:solidFill>
                  <a:srgbClr val="FFFFFF">
                    <a:tint val="75000"/>
                  </a:srgbClr>
                </a:solidFill>
              </a:rPr>
              <a:pPr/>
              <a:t>4</a:t>
            </a:fld>
            <a:endParaRPr lang="en-US">
              <a:solidFill>
                <a:srgbClr val="FFFFFF">
                  <a:tint val="75000"/>
                </a:srgbClr>
              </a:solidFill>
            </a:endParaRPr>
          </a:p>
        </p:txBody>
      </p:sp>
    </p:spTree>
    <p:extLst>
      <p:ext uri="{BB962C8B-B14F-4D97-AF65-F5344CB8AC3E}">
        <p14:creationId xmlns="" xmlns:p14="http://schemas.microsoft.com/office/powerpoint/2010/main" xmlns:mv="urn:schemas-microsoft-com:mac:vml" xmlns:mc="http://schemas.openxmlformats.org/markup-compatibility/2006" xmlns:p="http://schemas.openxmlformats.org/presentationml/2006/main" xmlns:r="http://schemas.openxmlformats.org/officeDocument/2006/relationships" xmlns:a="http://schemas.openxmlformats.org/drawingml/2006/main" val="2871400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188640"/>
          <a:ext cx="8610600" cy="6278563"/>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xmlns:mv="urn:schemas-microsoft-com:mac:vml" xmlns:mc="http://schemas.openxmlformats.org/markup-compatibility/2006" xmlns:p="http://schemas.openxmlformats.org/presentationml/2006/main" xmlns:r="http://schemas.openxmlformats.org/officeDocument/2006/relationships" xmlns:a="http://schemas.openxmlformats.org/drawingml/2006/main" val="3498496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610600" cy="1143000"/>
          </a:xfrm>
        </p:spPr>
        <p:txBody>
          <a:bodyPr>
            <a:noAutofit/>
          </a:bodyPr>
          <a:lstStyle/>
          <a:p>
            <a:pPr lvl="0" algn="l"/>
            <a:r>
              <a:rPr lang="en-US" sz="6000" b="1" dirty="0" smtClean="0">
                <a:latin typeface="Arial" pitchFamily="34" charset="0"/>
                <a:cs typeface="Arial" pitchFamily="34" charset="0"/>
              </a:rPr>
              <a:t>ASEAN Single Market</a:t>
            </a:r>
            <a:endParaRPr lang="en-US" sz="6000" b="1" dirty="0">
              <a:solidFill>
                <a:schemeClr val="tx2">
                  <a:lumMod val="50000"/>
                  <a:lumOff val="50000"/>
                </a:schemeClr>
              </a:solidFill>
              <a:latin typeface="Arial" pitchFamily="34" charset="0"/>
              <a:cs typeface="Arial" pitchFamily="34" charset="0"/>
            </a:endParaRPr>
          </a:p>
        </p:txBody>
      </p:sp>
      <p:sp>
        <p:nvSpPr>
          <p:cNvPr id="3" name="Content Placeholder 2"/>
          <p:cNvSpPr>
            <a:spLocks noGrp="1"/>
          </p:cNvSpPr>
          <p:nvPr>
            <p:ph idx="1"/>
          </p:nvPr>
        </p:nvSpPr>
        <p:spPr>
          <a:xfrm>
            <a:off x="4038600" y="3429000"/>
            <a:ext cx="5105400" cy="3200400"/>
          </a:xfrm>
        </p:spPr>
        <p:txBody>
          <a:bodyPr>
            <a:normAutofit/>
          </a:bodyPr>
          <a:lstStyle/>
          <a:p>
            <a:pPr marL="514350" indent="-514350">
              <a:buNone/>
            </a:pPr>
            <a:r>
              <a:rPr lang="en-US" dirty="0" smtClean="0">
                <a:latin typeface="Arial" pitchFamily="34" charset="0"/>
                <a:cs typeface="Arial" pitchFamily="34" charset="0"/>
              </a:rPr>
              <a:t>Free flow of </a:t>
            </a:r>
            <a:r>
              <a:rPr lang="en-US" dirty="0" smtClean="0">
                <a:solidFill>
                  <a:schemeClr val="bg2">
                    <a:lumMod val="50000"/>
                    <a:lumOff val="50000"/>
                  </a:schemeClr>
                </a:solidFill>
                <a:latin typeface="Arial" pitchFamily="34" charset="0"/>
                <a:cs typeface="Arial" pitchFamily="34" charset="0"/>
              </a:rPr>
              <a:t>Goods</a:t>
            </a:r>
            <a:r>
              <a:rPr lang="en-US" dirty="0" smtClean="0">
                <a:latin typeface="Arial" pitchFamily="34" charset="0"/>
                <a:cs typeface="Arial" pitchFamily="34" charset="0"/>
              </a:rPr>
              <a:t> </a:t>
            </a:r>
          </a:p>
          <a:p>
            <a:pPr marL="514350" indent="-514350">
              <a:buNone/>
            </a:pPr>
            <a:r>
              <a:rPr lang="en-US" dirty="0" smtClean="0">
                <a:latin typeface="Arial" pitchFamily="34" charset="0"/>
                <a:cs typeface="Arial" pitchFamily="34" charset="0"/>
              </a:rPr>
              <a:t>Free flow of </a:t>
            </a:r>
            <a:r>
              <a:rPr lang="en-US" dirty="0" smtClean="0">
                <a:solidFill>
                  <a:schemeClr val="bg2">
                    <a:lumMod val="50000"/>
                    <a:lumOff val="50000"/>
                  </a:schemeClr>
                </a:solidFill>
                <a:latin typeface="Arial" pitchFamily="34" charset="0"/>
                <a:cs typeface="Arial" pitchFamily="34" charset="0"/>
              </a:rPr>
              <a:t>Services </a:t>
            </a:r>
          </a:p>
          <a:p>
            <a:pPr marL="514350" indent="-514350">
              <a:buNone/>
            </a:pPr>
            <a:r>
              <a:rPr lang="en-US" dirty="0" smtClean="0">
                <a:latin typeface="Arial" pitchFamily="34" charset="0"/>
                <a:cs typeface="Arial" pitchFamily="34" charset="0"/>
              </a:rPr>
              <a:t>Free flow of </a:t>
            </a:r>
            <a:r>
              <a:rPr lang="en-US" dirty="0" smtClean="0">
                <a:solidFill>
                  <a:schemeClr val="bg2">
                    <a:lumMod val="50000"/>
                    <a:lumOff val="50000"/>
                  </a:schemeClr>
                </a:solidFill>
                <a:latin typeface="Arial" pitchFamily="34" charset="0"/>
                <a:cs typeface="Arial" pitchFamily="34" charset="0"/>
              </a:rPr>
              <a:t>Investment </a:t>
            </a:r>
          </a:p>
          <a:p>
            <a:pPr marL="514350" indent="-514350">
              <a:buNone/>
            </a:pPr>
            <a:r>
              <a:rPr lang="en-US" b="1" dirty="0" smtClean="0">
                <a:solidFill>
                  <a:srgbClr val="92D050"/>
                </a:solidFill>
                <a:latin typeface="Arial" pitchFamily="34" charset="0"/>
                <a:cs typeface="Arial" pitchFamily="34" charset="0"/>
              </a:rPr>
              <a:t>Freer</a:t>
            </a:r>
            <a:r>
              <a:rPr lang="en-US" dirty="0" smtClean="0">
                <a:latin typeface="Arial" pitchFamily="34" charset="0"/>
                <a:cs typeface="Arial" pitchFamily="34" charset="0"/>
              </a:rPr>
              <a:t> flow of </a:t>
            </a:r>
            <a:r>
              <a:rPr lang="en-US" dirty="0" smtClean="0">
                <a:solidFill>
                  <a:schemeClr val="bg2">
                    <a:lumMod val="50000"/>
                    <a:lumOff val="50000"/>
                  </a:schemeClr>
                </a:solidFill>
                <a:latin typeface="Arial" pitchFamily="34" charset="0"/>
                <a:cs typeface="Arial" pitchFamily="34" charset="0"/>
              </a:rPr>
              <a:t>Capital</a:t>
            </a:r>
          </a:p>
          <a:p>
            <a:pPr marL="514350" indent="-514350">
              <a:buNone/>
            </a:pPr>
            <a:r>
              <a:rPr lang="en-US" dirty="0" smtClean="0">
                <a:latin typeface="Arial" pitchFamily="34" charset="0"/>
                <a:cs typeface="Arial" pitchFamily="34" charset="0"/>
              </a:rPr>
              <a:t>Free flow of </a:t>
            </a:r>
            <a:r>
              <a:rPr lang="en-US" b="1" dirty="0" smtClean="0">
                <a:solidFill>
                  <a:srgbClr val="92D050"/>
                </a:solidFill>
                <a:latin typeface="Arial" pitchFamily="34" charset="0"/>
                <a:cs typeface="Arial" pitchFamily="34" charset="0"/>
              </a:rPr>
              <a:t>Skilled</a:t>
            </a:r>
            <a:r>
              <a:rPr lang="en-US" b="1" dirty="0" smtClean="0">
                <a:latin typeface="Arial" pitchFamily="34" charset="0"/>
                <a:cs typeface="Arial" pitchFamily="34" charset="0"/>
              </a:rPr>
              <a:t> </a:t>
            </a:r>
            <a:r>
              <a:rPr lang="en-US" dirty="0" err="1" smtClean="0">
                <a:solidFill>
                  <a:schemeClr val="bg2">
                    <a:lumMod val="50000"/>
                    <a:lumOff val="50000"/>
                  </a:schemeClr>
                </a:solidFill>
                <a:latin typeface="Arial" pitchFamily="34" charset="0"/>
                <a:cs typeface="Arial" pitchFamily="34" charset="0"/>
              </a:rPr>
              <a:t>Labour</a:t>
            </a:r>
            <a:r>
              <a:rPr lang="en-US" dirty="0" smtClean="0">
                <a:latin typeface="Arial" pitchFamily="34" charset="0"/>
                <a:cs typeface="Arial" pitchFamily="34" charset="0"/>
              </a:rPr>
              <a:t> </a:t>
            </a:r>
          </a:p>
          <a:p>
            <a:endParaRPr lang="en-US" dirty="0">
              <a:latin typeface="Arial" pitchFamily="34" charset="0"/>
              <a:cs typeface="Arial" pitchFamily="34" charset="0"/>
            </a:endParaRPr>
          </a:p>
        </p:txBody>
      </p:sp>
    </p:spTree>
    <p:extLst>
      <p:ext uri="{BB962C8B-B14F-4D97-AF65-F5344CB8AC3E}">
        <p14:creationId xmlns="" xmlns:p14="http://schemas.microsoft.com/office/powerpoint/2010/main" xmlns:mv="urn:schemas-microsoft-com:mac:vml" xmlns:mc="http://schemas.openxmlformats.org/markup-compatibility/2006" xmlns:p="http://schemas.openxmlformats.org/presentationml/2006/main" xmlns:r="http://schemas.openxmlformats.org/officeDocument/2006/relationships" xmlns:a="http://schemas.openxmlformats.org/drawingml/2006/main" val="518292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pPr algn="l"/>
            <a:r>
              <a:rPr lang="en-US" dirty="0" smtClean="0"/>
              <a:t>2. Initiatives of Financial Cooperation and Its Present Status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l"/>
            <a:r>
              <a:rPr lang="en-US" dirty="0" smtClean="0">
                <a:solidFill>
                  <a:srgbClr val="00B050"/>
                </a:solidFill>
              </a:rPr>
              <a:t>ASEAN</a:t>
            </a:r>
            <a:r>
              <a:rPr lang="en-US" dirty="0" smtClean="0"/>
              <a:t> Initiatives of Financial Cooperation and Its Present Status </a:t>
            </a:r>
            <a:endParaRPr lang="en-US" dirty="0"/>
          </a:p>
        </p:txBody>
      </p:sp>
      <p:sp>
        <p:nvSpPr>
          <p:cNvPr id="5" name="TextBox 4"/>
          <p:cNvSpPr txBox="1"/>
          <p:nvPr/>
        </p:nvSpPr>
        <p:spPr>
          <a:xfrm>
            <a:off x="533400" y="1676400"/>
            <a:ext cx="3657600" cy="400110"/>
          </a:xfrm>
          <a:prstGeom prst="rect">
            <a:avLst/>
          </a:prstGeom>
          <a:noFill/>
          <a:ln>
            <a:solidFill>
              <a:schemeClr val="accent1"/>
            </a:solidFill>
          </a:ln>
        </p:spPr>
        <p:txBody>
          <a:bodyPr wrap="square" rtlCol="0">
            <a:spAutoFit/>
          </a:bodyPr>
          <a:lstStyle/>
          <a:p>
            <a:r>
              <a:rPr lang="en-US" sz="2000" dirty="0" smtClean="0"/>
              <a:t>1997 Asian Financial Crisis</a:t>
            </a:r>
            <a:endParaRPr lang="en-US" sz="2000" dirty="0"/>
          </a:p>
        </p:txBody>
      </p:sp>
      <p:sp>
        <p:nvSpPr>
          <p:cNvPr id="6" name="TextBox 5"/>
          <p:cNvSpPr txBox="1"/>
          <p:nvPr/>
        </p:nvSpPr>
        <p:spPr>
          <a:xfrm>
            <a:off x="533400" y="2495490"/>
            <a:ext cx="3657600" cy="707886"/>
          </a:xfrm>
          <a:prstGeom prst="rect">
            <a:avLst/>
          </a:prstGeom>
          <a:noFill/>
          <a:ln>
            <a:solidFill>
              <a:schemeClr val="accent1"/>
            </a:solidFill>
          </a:ln>
        </p:spPr>
        <p:txBody>
          <a:bodyPr wrap="square" rtlCol="0">
            <a:spAutoFit/>
          </a:bodyPr>
          <a:lstStyle/>
          <a:p>
            <a:r>
              <a:rPr lang="en-US" sz="2000" dirty="0" smtClean="0"/>
              <a:t>1999 </a:t>
            </a:r>
            <a:r>
              <a:rPr lang="en-US" sz="2000" dirty="0"/>
              <a:t>ASEAN Surveillance Process (ASP)</a:t>
            </a:r>
          </a:p>
        </p:txBody>
      </p:sp>
      <p:sp>
        <p:nvSpPr>
          <p:cNvPr id="7" name="TextBox 6"/>
          <p:cNvSpPr txBox="1"/>
          <p:nvPr/>
        </p:nvSpPr>
        <p:spPr>
          <a:xfrm>
            <a:off x="4648200" y="2209800"/>
            <a:ext cx="4495800" cy="1200329"/>
          </a:xfrm>
          <a:prstGeom prst="rect">
            <a:avLst/>
          </a:prstGeom>
          <a:noFill/>
          <a:ln>
            <a:noFill/>
          </a:ln>
        </p:spPr>
        <p:txBody>
          <a:bodyPr wrap="square" rtlCol="0">
            <a:spAutoFit/>
          </a:bodyPr>
          <a:lstStyle/>
          <a:p>
            <a:r>
              <a:rPr lang="en-US" dirty="0" smtClean="0"/>
              <a:t>A </a:t>
            </a:r>
            <a:r>
              <a:rPr lang="en-US" dirty="0"/>
              <a:t>peer review and exchange view among the senior officials and Finance Ministers on economic developments and policy matters in ASEAN.</a:t>
            </a:r>
          </a:p>
        </p:txBody>
      </p:sp>
      <p:sp>
        <p:nvSpPr>
          <p:cNvPr id="8" name="TextBox 7"/>
          <p:cNvSpPr txBox="1"/>
          <p:nvPr/>
        </p:nvSpPr>
        <p:spPr>
          <a:xfrm>
            <a:off x="533400" y="3711714"/>
            <a:ext cx="3657600" cy="1015663"/>
          </a:xfrm>
          <a:prstGeom prst="rect">
            <a:avLst/>
          </a:prstGeom>
          <a:noFill/>
          <a:ln>
            <a:solidFill>
              <a:schemeClr val="accent1"/>
            </a:solidFill>
          </a:ln>
        </p:spPr>
        <p:txBody>
          <a:bodyPr wrap="square" rtlCol="0">
            <a:spAutoFit/>
          </a:bodyPr>
          <a:lstStyle/>
          <a:p>
            <a:r>
              <a:rPr lang="en-US" sz="2000" dirty="0" smtClean="0"/>
              <a:t>2003 Roadmap </a:t>
            </a:r>
            <a:r>
              <a:rPr lang="en-US" sz="2000" dirty="0"/>
              <a:t>for Monetary and Financial Integration of ASEAN (RIA-Fin)</a:t>
            </a:r>
          </a:p>
        </p:txBody>
      </p:sp>
      <p:sp>
        <p:nvSpPr>
          <p:cNvPr id="9" name="Rectangle 8"/>
          <p:cNvSpPr/>
          <p:nvPr/>
        </p:nvSpPr>
        <p:spPr>
          <a:xfrm>
            <a:off x="4648200" y="3475672"/>
            <a:ext cx="4572000" cy="1477328"/>
          </a:xfrm>
          <a:prstGeom prst="rect">
            <a:avLst/>
          </a:prstGeom>
        </p:spPr>
        <p:txBody>
          <a:bodyPr>
            <a:spAutoFit/>
          </a:bodyPr>
          <a:lstStyle/>
          <a:p>
            <a:r>
              <a:rPr lang="en-US" dirty="0"/>
              <a:t>RIA-Fin has the coverage of the four areas: Capital Market Development, Liberalization of Financial Services, Capital Account Liberalization and ASEAN Currency Cooperation to support the AEC 2015.</a:t>
            </a:r>
          </a:p>
        </p:txBody>
      </p:sp>
      <p:sp>
        <p:nvSpPr>
          <p:cNvPr id="10" name="TextBox 9"/>
          <p:cNvSpPr txBox="1"/>
          <p:nvPr/>
        </p:nvSpPr>
        <p:spPr>
          <a:xfrm>
            <a:off x="533400" y="5235714"/>
            <a:ext cx="3657600" cy="707886"/>
          </a:xfrm>
          <a:prstGeom prst="rect">
            <a:avLst/>
          </a:prstGeom>
          <a:noFill/>
          <a:ln>
            <a:solidFill>
              <a:schemeClr val="accent1"/>
            </a:solidFill>
          </a:ln>
        </p:spPr>
        <p:txBody>
          <a:bodyPr wrap="square" rtlCol="0">
            <a:spAutoFit/>
          </a:bodyPr>
          <a:lstStyle/>
          <a:p>
            <a:r>
              <a:rPr lang="en-US" sz="2000" dirty="0"/>
              <a:t>ASEAN Capital Market Forum (ACMF)</a:t>
            </a:r>
          </a:p>
        </p:txBody>
      </p:sp>
      <p:sp>
        <p:nvSpPr>
          <p:cNvPr id="12" name="TextBox 11"/>
          <p:cNvSpPr txBox="1"/>
          <p:nvPr/>
        </p:nvSpPr>
        <p:spPr>
          <a:xfrm>
            <a:off x="533400" y="6153090"/>
            <a:ext cx="3657600" cy="400110"/>
          </a:xfrm>
          <a:prstGeom prst="rect">
            <a:avLst/>
          </a:prstGeom>
          <a:noFill/>
          <a:ln>
            <a:solidFill>
              <a:schemeClr val="accent1"/>
            </a:solidFill>
          </a:ln>
        </p:spPr>
        <p:txBody>
          <a:bodyPr wrap="square" rtlCol="0">
            <a:spAutoFit/>
          </a:bodyPr>
          <a:lstStyle/>
          <a:p>
            <a:r>
              <a:rPr lang="en-US" sz="2000" dirty="0"/>
              <a:t>ASEAN Insurance Cooperation</a:t>
            </a:r>
          </a:p>
        </p:txBody>
      </p:sp>
      <p:sp>
        <p:nvSpPr>
          <p:cNvPr id="13" name="Rectangle 12"/>
          <p:cNvSpPr/>
          <p:nvPr/>
        </p:nvSpPr>
        <p:spPr>
          <a:xfrm>
            <a:off x="4648200" y="5029200"/>
            <a:ext cx="4572000" cy="1754326"/>
          </a:xfrm>
          <a:prstGeom prst="rect">
            <a:avLst/>
          </a:prstGeom>
        </p:spPr>
        <p:txBody>
          <a:bodyPr>
            <a:spAutoFit/>
          </a:bodyPr>
          <a:lstStyle/>
          <a:p>
            <a:r>
              <a:rPr lang="en-US" dirty="0"/>
              <a:t>Capital Market Development aims at the capacity building and the long-term infrastructure for development of ASEAN capital markets for the cross border collaboration of ASEAN Members’ financial markets.</a:t>
            </a:r>
          </a:p>
        </p:txBody>
      </p:sp>
      <p:sp>
        <p:nvSpPr>
          <p:cNvPr id="15" name="Chevron 14"/>
          <p:cNvSpPr/>
          <p:nvPr/>
        </p:nvSpPr>
        <p:spPr>
          <a:xfrm>
            <a:off x="4191000" y="2362200"/>
            <a:ext cx="304800" cy="990600"/>
          </a:xfrm>
          <a:prstGeom prst="chevr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Chevron 15"/>
          <p:cNvSpPr/>
          <p:nvPr/>
        </p:nvSpPr>
        <p:spPr>
          <a:xfrm>
            <a:off x="4267200" y="3733800"/>
            <a:ext cx="304800" cy="990600"/>
          </a:xfrm>
          <a:prstGeom prst="chevr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Chevron 16"/>
          <p:cNvSpPr/>
          <p:nvPr/>
        </p:nvSpPr>
        <p:spPr>
          <a:xfrm>
            <a:off x="4267200" y="5410200"/>
            <a:ext cx="304800" cy="990600"/>
          </a:xfrm>
          <a:prstGeom prst="chevr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p:bldP spid="10" grpId="0" animBg="1"/>
      <p:bldP spid="12" grpId="0" animBg="1"/>
      <p:bldP spid="13" grpId="0"/>
      <p:bldP spid="15" grpId="0" animBg="1"/>
      <p:bldP spid="16" grpId="0" animBg="1"/>
      <p:bldP spid="17" grpId="0" animBg="1"/>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l"/>
            <a:r>
              <a:rPr lang="en-US" sz="3600" dirty="0" smtClean="0">
                <a:solidFill>
                  <a:srgbClr val="00B050"/>
                </a:solidFill>
              </a:rPr>
              <a:t>ASEAN Plus Three</a:t>
            </a:r>
            <a:r>
              <a:rPr lang="en-US" sz="3600" dirty="0" smtClean="0"/>
              <a:t> Initiatives of Financial Cooperation and Its Present Status </a:t>
            </a:r>
            <a:endParaRPr lang="en-US" sz="3600" dirty="0"/>
          </a:p>
        </p:txBody>
      </p:sp>
      <p:sp>
        <p:nvSpPr>
          <p:cNvPr id="5" name="TextBox 4"/>
          <p:cNvSpPr txBox="1"/>
          <p:nvPr/>
        </p:nvSpPr>
        <p:spPr>
          <a:xfrm>
            <a:off x="533400" y="1809690"/>
            <a:ext cx="3657600" cy="400110"/>
          </a:xfrm>
          <a:prstGeom prst="rect">
            <a:avLst/>
          </a:prstGeom>
          <a:noFill/>
          <a:ln>
            <a:solidFill>
              <a:schemeClr val="accent1"/>
            </a:solidFill>
          </a:ln>
        </p:spPr>
        <p:txBody>
          <a:bodyPr wrap="square" rtlCol="0">
            <a:spAutoFit/>
          </a:bodyPr>
          <a:lstStyle/>
          <a:p>
            <a:r>
              <a:rPr lang="en-US" sz="2000" dirty="0" smtClean="0"/>
              <a:t>1997 Asian Financial Crisis</a:t>
            </a:r>
            <a:endParaRPr lang="en-US" sz="2000" dirty="0"/>
          </a:p>
        </p:txBody>
      </p:sp>
      <p:sp>
        <p:nvSpPr>
          <p:cNvPr id="6" name="TextBox 5"/>
          <p:cNvSpPr txBox="1"/>
          <p:nvPr/>
        </p:nvSpPr>
        <p:spPr>
          <a:xfrm>
            <a:off x="2819400" y="3429000"/>
            <a:ext cx="3657600" cy="646331"/>
          </a:xfrm>
          <a:prstGeom prst="rect">
            <a:avLst/>
          </a:prstGeom>
          <a:noFill/>
          <a:ln>
            <a:solidFill>
              <a:schemeClr val="accent1"/>
            </a:solidFill>
          </a:ln>
        </p:spPr>
        <p:txBody>
          <a:bodyPr wrap="square" rtlCol="0">
            <a:spAutoFit/>
          </a:bodyPr>
          <a:lstStyle/>
          <a:p>
            <a:r>
              <a:rPr lang="en-US" dirty="0" smtClean="0"/>
              <a:t>The </a:t>
            </a:r>
            <a:r>
              <a:rPr lang="en-US" dirty="0"/>
              <a:t>Economic Review and Policy Dialogue (ERPD)</a:t>
            </a:r>
          </a:p>
        </p:txBody>
      </p:sp>
      <p:sp>
        <p:nvSpPr>
          <p:cNvPr id="14" name="TextBox 13"/>
          <p:cNvSpPr txBox="1"/>
          <p:nvPr/>
        </p:nvSpPr>
        <p:spPr>
          <a:xfrm>
            <a:off x="4648200" y="1447800"/>
            <a:ext cx="4495800" cy="1200329"/>
          </a:xfrm>
          <a:prstGeom prst="rect">
            <a:avLst/>
          </a:prstGeom>
          <a:noFill/>
          <a:ln>
            <a:noFill/>
          </a:ln>
        </p:spPr>
        <p:txBody>
          <a:bodyPr wrap="square" rtlCol="0">
            <a:spAutoFit/>
          </a:bodyPr>
          <a:lstStyle/>
          <a:p>
            <a:r>
              <a:rPr lang="en-US" dirty="0" smtClean="0"/>
              <a:t>IMF’s </a:t>
            </a:r>
            <a:r>
              <a:rPr lang="en-US" dirty="0"/>
              <a:t>stabilization </a:t>
            </a:r>
            <a:r>
              <a:rPr lang="en-US" dirty="0" err="1" smtClean="0"/>
              <a:t>programmeand</a:t>
            </a:r>
            <a:r>
              <a:rPr lang="en-US" dirty="0" smtClean="0"/>
              <a:t> its conditionality </a:t>
            </a:r>
            <a:r>
              <a:rPr lang="en-US" dirty="0"/>
              <a:t>was too costly and ASEAN plus three countries were aware to be more self-financing in case of the financial crisis. </a:t>
            </a:r>
          </a:p>
        </p:txBody>
      </p:sp>
      <p:sp>
        <p:nvSpPr>
          <p:cNvPr id="18" name="Chevron 17"/>
          <p:cNvSpPr/>
          <p:nvPr/>
        </p:nvSpPr>
        <p:spPr>
          <a:xfrm>
            <a:off x="4191000" y="1524000"/>
            <a:ext cx="304800" cy="990600"/>
          </a:xfrm>
          <a:prstGeom prst="chevr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18"/>
          <p:cNvSpPr/>
          <p:nvPr/>
        </p:nvSpPr>
        <p:spPr>
          <a:xfrm>
            <a:off x="533400" y="2706469"/>
            <a:ext cx="8382000" cy="646331"/>
          </a:xfrm>
          <a:prstGeom prst="rect">
            <a:avLst/>
          </a:prstGeom>
        </p:spPr>
        <p:txBody>
          <a:bodyPr wrap="square">
            <a:spAutoFit/>
          </a:bodyPr>
          <a:lstStyle/>
          <a:p>
            <a:r>
              <a:rPr lang="en-US" dirty="0"/>
              <a:t>After the Asian Crisis, there were two cooperative initiatives: the coordination among the Central Banks and the ASEAN plus three Finance Ministers Process.</a:t>
            </a:r>
          </a:p>
        </p:txBody>
      </p:sp>
      <p:sp>
        <p:nvSpPr>
          <p:cNvPr id="20" name="TextBox 19"/>
          <p:cNvSpPr txBox="1"/>
          <p:nvPr/>
        </p:nvSpPr>
        <p:spPr>
          <a:xfrm>
            <a:off x="4800600" y="4572000"/>
            <a:ext cx="3581400" cy="646331"/>
          </a:xfrm>
          <a:prstGeom prst="rect">
            <a:avLst/>
          </a:prstGeom>
          <a:noFill/>
          <a:ln>
            <a:solidFill>
              <a:schemeClr val="accent1"/>
            </a:solidFill>
          </a:ln>
        </p:spPr>
        <p:txBody>
          <a:bodyPr wrap="square" rtlCol="0">
            <a:spAutoFit/>
          </a:bodyPr>
          <a:lstStyle/>
          <a:p>
            <a:r>
              <a:rPr lang="en-US" dirty="0" smtClean="0"/>
              <a:t>2002 </a:t>
            </a:r>
            <a:r>
              <a:rPr lang="en-US" dirty="0"/>
              <a:t>Asian Bonds Markets Initiative (ABMI) </a:t>
            </a:r>
          </a:p>
        </p:txBody>
      </p:sp>
      <p:sp>
        <p:nvSpPr>
          <p:cNvPr id="21" name="TextBox 20"/>
          <p:cNvSpPr txBox="1"/>
          <p:nvPr/>
        </p:nvSpPr>
        <p:spPr>
          <a:xfrm>
            <a:off x="381000" y="4594086"/>
            <a:ext cx="3962400" cy="369332"/>
          </a:xfrm>
          <a:prstGeom prst="rect">
            <a:avLst/>
          </a:prstGeom>
          <a:noFill/>
          <a:ln>
            <a:solidFill>
              <a:schemeClr val="accent1"/>
            </a:solidFill>
          </a:ln>
        </p:spPr>
        <p:txBody>
          <a:bodyPr wrap="square" rtlCol="0">
            <a:spAutoFit/>
          </a:bodyPr>
          <a:lstStyle/>
          <a:p>
            <a:r>
              <a:rPr lang="en-US" dirty="0" smtClean="0"/>
              <a:t>2000 Chiang </a:t>
            </a:r>
            <a:r>
              <a:rPr lang="en-US" dirty="0"/>
              <a:t>Mai Initiative (CMI) </a:t>
            </a:r>
          </a:p>
        </p:txBody>
      </p:sp>
      <p:cxnSp>
        <p:nvCxnSpPr>
          <p:cNvPr id="23" name="Elbow Connector 22"/>
          <p:cNvCxnSpPr>
            <a:stCxn id="6" idx="2"/>
            <a:endCxn id="21" idx="0"/>
          </p:cNvCxnSpPr>
          <p:nvPr/>
        </p:nvCxnSpPr>
        <p:spPr>
          <a:xfrm rot="5400000">
            <a:off x="3245823" y="3191708"/>
            <a:ext cx="518755" cy="22860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6" idx="2"/>
            <a:endCxn id="20" idx="0"/>
          </p:cNvCxnSpPr>
          <p:nvPr/>
        </p:nvCxnSpPr>
        <p:spPr>
          <a:xfrm rot="16200000" flipH="1">
            <a:off x="5371416" y="3352115"/>
            <a:ext cx="496669" cy="19431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800600" y="5647492"/>
            <a:ext cx="3581400" cy="615553"/>
          </a:xfrm>
          <a:prstGeom prst="rect">
            <a:avLst/>
          </a:prstGeom>
          <a:noFill/>
          <a:ln>
            <a:solidFill>
              <a:schemeClr val="accent1"/>
            </a:solidFill>
          </a:ln>
        </p:spPr>
        <p:txBody>
          <a:bodyPr wrap="square" rtlCol="0">
            <a:spAutoFit/>
          </a:bodyPr>
          <a:lstStyle/>
          <a:p>
            <a:r>
              <a:rPr lang="en-US" sz="1600" dirty="0"/>
              <a:t>Asian Bond Fund (ABF1 in 2003 and ABF2 in </a:t>
            </a:r>
            <a:r>
              <a:rPr lang="en-US" sz="1600" dirty="0" smtClean="0"/>
              <a:t>2005</a:t>
            </a:r>
            <a:r>
              <a:rPr lang="en-US" dirty="0" smtClean="0"/>
              <a:t>) </a:t>
            </a:r>
            <a:endParaRPr lang="en-US" dirty="0"/>
          </a:p>
        </p:txBody>
      </p:sp>
      <p:sp>
        <p:nvSpPr>
          <p:cNvPr id="27" name="TextBox 26"/>
          <p:cNvSpPr txBox="1"/>
          <p:nvPr/>
        </p:nvSpPr>
        <p:spPr>
          <a:xfrm>
            <a:off x="381000" y="5181600"/>
            <a:ext cx="3962400" cy="646331"/>
          </a:xfrm>
          <a:prstGeom prst="rect">
            <a:avLst/>
          </a:prstGeom>
          <a:noFill/>
          <a:ln>
            <a:solidFill>
              <a:schemeClr val="accent1"/>
            </a:solidFill>
          </a:ln>
        </p:spPr>
        <p:txBody>
          <a:bodyPr wrap="square" rtlCol="0">
            <a:spAutoFit/>
          </a:bodyPr>
          <a:lstStyle/>
          <a:p>
            <a:r>
              <a:rPr lang="en-US" dirty="0" smtClean="0"/>
              <a:t>2010 Chiang </a:t>
            </a:r>
            <a:r>
              <a:rPr lang="en-US" dirty="0"/>
              <a:t>Mai Initiative Multilateralism (CMIM</a:t>
            </a:r>
            <a:r>
              <a:rPr lang="en-US" dirty="0" smtClean="0"/>
              <a:t>) </a:t>
            </a:r>
          </a:p>
        </p:txBody>
      </p:sp>
      <p:cxnSp>
        <p:nvCxnSpPr>
          <p:cNvPr id="29" name="Elbow Connector 28"/>
          <p:cNvCxnSpPr>
            <a:stCxn id="21" idx="2"/>
            <a:endCxn id="27" idx="0"/>
          </p:cNvCxnSpPr>
          <p:nvPr/>
        </p:nvCxnSpPr>
        <p:spPr>
          <a:xfrm rot="5400000">
            <a:off x="2253109" y="5072509"/>
            <a:ext cx="218182" cy="127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337300" y="5130225"/>
            <a:ext cx="596900" cy="523220"/>
          </a:xfrm>
          <a:prstGeom prst="rect">
            <a:avLst/>
          </a:prstGeom>
          <a:noFill/>
        </p:spPr>
        <p:txBody>
          <a:bodyPr wrap="square" rtlCol="0">
            <a:spAutoFit/>
          </a:bodyPr>
          <a:lstStyle/>
          <a:p>
            <a:pPr algn="ctr"/>
            <a:r>
              <a:rPr lang="en-US" sz="2800" dirty="0" smtClean="0"/>
              <a:t>+</a:t>
            </a:r>
            <a:endParaRPr lang="en-US" sz="2800" dirty="0"/>
          </a:p>
        </p:txBody>
      </p:sp>
      <p:sp>
        <p:nvSpPr>
          <p:cNvPr id="31" name="TextBox 30"/>
          <p:cNvSpPr txBox="1"/>
          <p:nvPr/>
        </p:nvSpPr>
        <p:spPr>
          <a:xfrm>
            <a:off x="381000" y="6104692"/>
            <a:ext cx="3962400" cy="584775"/>
          </a:xfrm>
          <a:prstGeom prst="rect">
            <a:avLst/>
          </a:prstGeom>
          <a:noFill/>
          <a:ln>
            <a:solidFill>
              <a:schemeClr val="accent1"/>
            </a:solidFill>
          </a:ln>
        </p:spPr>
        <p:txBody>
          <a:bodyPr wrap="square" rtlCol="0">
            <a:spAutoFit/>
          </a:bodyPr>
          <a:lstStyle/>
          <a:p>
            <a:r>
              <a:rPr lang="en-US" sz="1600" dirty="0"/>
              <a:t>ASEAN plus three Macroeconomic Research Office (AMRO)</a:t>
            </a:r>
            <a:endParaRPr lang="en-US" dirty="0"/>
          </a:p>
        </p:txBody>
      </p:sp>
      <p:sp>
        <p:nvSpPr>
          <p:cNvPr id="32" name="TextBox 31"/>
          <p:cNvSpPr txBox="1"/>
          <p:nvPr/>
        </p:nvSpPr>
        <p:spPr>
          <a:xfrm>
            <a:off x="2006600" y="5715000"/>
            <a:ext cx="660400" cy="523220"/>
          </a:xfrm>
          <a:prstGeom prst="rect">
            <a:avLst/>
          </a:prstGeom>
          <a:noFill/>
        </p:spPr>
        <p:txBody>
          <a:bodyPr wrap="square" rtlCol="0">
            <a:spAutoFit/>
          </a:bodyPr>
          <a:lstStyle/>
          <a:p>
            <a:pPr algn="ctr"/>
            <a:r>
              <a:rPr lang="en-US" sz="2800" dirty="0" smtClean="0"/>
              <a:t>+</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14" grpId="0"/>
      <p:bldP spid="18" grpId="0" animBg="1"/>
      <p:bldP spid="19" grpId="0"/>
      <p:bldP spid="20" grpId="0" animBg="1"/>
      <p:bldP spid="21" grpId="0" animBg="1"/>
      <p:bldP spid="26" grpId="0" animBg="1"/>
      <p:bldP spid="27" grpId="0" animBg="1"/>
      <p:bldP spid="30" grpId="0"/>
      <p:bldP spid="31" grpId="0" animBg="1"/>
      <p:bldP spid="3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Custom 1">
      <a:dk1>
        <a:srgbClr val="FFFFFF"/>
      </a:dk1>
      <a:lt1>
        <a:srgbClr val="FFFFFF"/>
      </a:lt1>
      <a:dk2>
        <a:srgbClr val="000000"/>
      </a:dk2>
      <a:lt2>
        <a:srgbClr val="000000"/>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3698</Words>
  <Application>Microsoft Macintosh PowerPoint</Application>
  <PresentationFormat>On-screen Show (4:3)</PresentationFormat>
  <Paragraphs>205</Paragraphs>
  <Slides>37</Slides>
  <Notes>2</Notes>
  <HiddenSlides>0</HiddenSlides>
  <MMClips>0</MMClips>
  <ScaleCrop>false</ScaleCrop>
  <HeadingPairs>
    <vt:vector size="4" baseType="variant">
      <vt:variant>
        <vt:lpstr>Design Template</vt:lpstr>
      </vt:variant>
      <vt:variant>
        <vt:i4>2</vt:i4>
      </vt:variant>
      <vt:variant>
        <vt:lpstr>Slide Titles</vt:lpstr>
      </vt:variant>
      <vt:variant>
        <vt:i4>37</vt:i4>
      </vt:variant>
    </vt:vector>
  </HeadingPairs>
  <TitlesOfParts>
    <vt:vector size="39" baseType="lpstr">
      <vt:lpstr>Office Theme</vt:lpstr>
      <vt:lpstr>2_Office Theme</vt:lpstr>
      <vt:lpstr>ASEAN Financial Cooperation: Thailand Perspective</vt:lpstr>
      <vt:lpstr>Outline</vt:lpstr>
      <vt:lpstr>1. Introduction</vt:lpstr>
      <vt:lpstr>ASEAN Community 2015</vt:lpstr>
      <vt:lpstr>Slide 5</vt:lpstr>
      <vt:lpstr>ASEAN Single Market</vt:lpstr>
      <vt:lpstr>2. Initiatives of Financial Cooperation and Its Present Status</vt:lpstr>
      <vt:lpstr>ASEAN Initiatives of Financial Cooperation and Its Present Status </vt:lpstr>
      <vt:lpstr>ASEAN Plus Three Initiatives of Financial Cooperation and Its Present Status </vt:lpstr>
      <vt:lpstr>3. Progress Done Up to Date</vt:lpstr>
      <vt:lpstr>Chiang Mai Initiative (CMI) </vt:lpstr>
      <vt:lpstr>Chiang Mai Initiative Multilateralism (CMIM) </vt:lpstr>
      <vt:lpstr>Chiang Mai Initiative Multilateralism (CMIM) </vt:lpstr>
      <vt:lpstr>ASEAN Macroeconomic Research Office (AMRO) </vt:lpstr>
      <vt:lpstr>Asian Bond Market Initiatives (ABMI) and Asian Bond Fund (ABF) </vt:lpstr>
      <vt:lpstr>Asian Bond Fund (ABF)</vt:lpstr>
      <vt:lpstr>Asian Bond Market Initiatives (ABMI)</vt:lpstr>
      <vt:lpstr>4. Limitations and Gaps in the Existing Initiatives</vt:lpstr>
      <vt:lpstr>Chiang Mai Initiative Multilateralism (CMIM) </vt:lpstr>
      <vt:lpstr>Asian Bond Market Initiatives (ABMI) and Asian Bond Fund (ABF) </vt:lpstr>
      <vt:lpstr>the 16th ASEAN+3 Finance Ministers &amp; Central Bank Governors’ Meeting</vt:lpstr>
      <vt:lpstr>The progress of ABMI (Asian Bond Markets Initiative)</vt:lpstr>
      <vt:lpstr>5. Thailand and the Preparations for ASEAN Financial Market Integration</vt:lpstr>
      <vt:lpstr>Thailand and the Preparations for  ASEAN Financial Market Integration</vt:lpstr>
      <vt:lpstr>Fiscal Cooperation</vt:lpstr>
      <vt:lpstr>22 strategies of FPO to promote Fiscal Cooperation </vt:lpstr>
      <vt:lpstr>Monetary and Financial Cooperation</vt:lpstr>
      <vt:lpstr>Monetary and Financial Cooperation</vt:lpstr>
      <vt:lpstr>Capital Markets Cooperation</vt:lpstr>
      <vt:lpstr>Abolishing the monopoly of the Stock Exchange of Thailand (SET)</vt:lpstr>
      <vt:lpstr>Thai regulation of securities governing capital markets</vt:lpstr>
      <vt:lpstr>Anti-Money Laundering Law</vt:lpstr>
      <vt:lpstr>5. Key Issues and Challenges in Developing and Integrating Financial and Capital Markets</vt:lpstr>
      <vt:lpstr>AMRO</vt:lpstr>
      <vt:lpstr>The effectiveness of the bond markets </vt:lpstr>
      <vt:lpstr>Lessons Learnt from Thailand</vt:lpstr>
      <vt:lpstr>Missing Link…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ASEAN Financial Cooperation: Thailand Perspective</dc:title>
  <dc:creator>Piti</dc:creator>
  <cp:lastModifiedBy>Piti Srisangnam</cp:lastModifiedBy>
  <cp:revision>36</cp:revision>
  <dcterms:created xsi:type="dcterms:W3CDTF">2013-05-17T01:05:44Z</dcterms:created>
  <dcterms:modified xsi:type="dcterms:W3CDTF">2013-05-17T03:07:59Z</dcterms:modified>
</cp:coreProperties>
</file>