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sldIdLst>
    <p:sldId id="256" r:id="rId2"/>
    <p:sldId id="260" r:id="rId3"/>
    <p:sldId id="261" r:id="rId4"/>
    <p:sldId id="263" r:id="rId5"/>
    <p:sldId id="257" r:id="rId6"/>
    <p:sldId id="259" r:id="rId7"/>
    <p:sldId id="264" r:id="rId8"/>
    <p:sldId id="265" r:id="rId9"/>
    <p:sldId id="266" r:id="rId10"/>
    <p:sldId id="267" r:id="rId11"/>
    <p:sldId id="269" r:id="rId12"/>
    <p:sldId id="270" r:id="rId13"/>
    <p:sldId id="271" r:id="rId14"/>
    <p:sldId id="272" r:id="rId15"/>
    <p:sldId id="273" r:id="rId16"/>
    <p:sldId id="279" r:id="rId17"/>
    <p:sldId id="274" r:id="rId18"/>
    <p:sldId id="275" r:id="rId19"/>
    <p:sldId id="276" r:id="rId20"/>
    <p:sldId id="292" r:id="rId21"/>
    <p:sldId id="281" r:id="rId22"/>
    <p:sldId id="282" r:id="rId23"/>
    <p:sldId id="283" r:id="rId24"/>
    <p:sldId id="284" r:id="rId25"/>
    <p:sldId id="285" r:id="rId26"/>
    <p:sldId id="291" r:id="rId27"/>
    <p:sldId id="286" r:id="rId28"/>
    <p:sldId id="287" r:id="rId29"/>
    <p:sldId id="288" r:id="rId30"/>
    <p:sldId id="289" r:id="rId31"/>
    <p:sldId id="290" r:id="rId32"/>
    <p:sldId id="293" r:id="rId33"/>
    <p:sldId id="26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A3A5D8-5354-4B1A-96A9-185C74052024}" type="datetimeFigureOut">
              <a:rPr lang="en-GB" smtClean="0"/>
              <a:pPr/>
              <a:t>21/11/2011</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BD7F2A-B148-47BC-8520-8FA481229619}" type="slidenum">
              <a:rPr lang="en-GB" smtClean="0"/>
              <a:pPr/>
              <a:t>‹N›</a:t>
            </a:fld>
            <a:endParaRPr lang="en-GB"/>
          </a:p>
        </p:txBody>
      </p:sp>
    </p:spTree>
    <p:extLst>
      <p:ext uri="{BB962C8B-B14F-4D97-AF65-F5344CB8AC3E}">
        <p14:creationId xmlns:p14="http://schemas.microsoft.com/office/powerpoint/2010/main" xmlns="" val="1868671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70BD7F2A-B148-47BC-8520-8FA481229619}" type="slidenum">
              <a:rPr lang="en-GB" smtClean="0"/>
              <a:pPr/>
              <a:t>6</a:t>
            </a:fld>
            <a:endParaRPr lang="en-GB"/>
          </a:p>
        </p:txBody>
      </p:sp>
    </p:spTree>
    <p:extLst>
      <p:ext uri="{BB962C8B-B14F-4D97-AF65-F5344CB8AC3E}">
        <p14:creationId xmlns:p14="http://schemas.microsoft.com/office/powerpoint/2010/main" xmlns="" val="1932443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70BD7F2A-B148-47BC-8520-8FA481229619}" type="slidenum">
              <a:rPr lang="en-GB" smtClean="0"/>
              <a:pPr/>
              <a:t>29</a:t>
            </a:fld>
            <a:endParaRPr lang="en-GB"/>
          </a:p>
        </p:txBody>
      </p:sp>
    </p:spTree>
    <p:extLst>
      <p:ext uri="{BB962C8B-B14F-4D97-AF65-F5344CB8AC3E}">
        <p14:creationId xmlns:p14="http://schemas.microsoft.com/office/powerpoint/2010/main" xmlns="" val="451083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70BD7F2A-B148-47BC-8520-8FA481229619}" type="slidenum">
              <a:rPr lang="en-GB" smtClean="0"/>
              <a:pPr/>
              <a:t>30</a:t>
            </a:fld>
            <a:endParaRPr lang="en-GB"/>
          </a:p>
        </p:txBody>
      </p:sp>
    </p:spTree>
    <p:extLst>
      <p:ext uri="{BB962C8B-B14F-4D97-AF65-F5344CB8AC3E}">
        <p14:creationId xmlns:p14="http://schemas.microsoft.com/office/powerpoint/2010/main" xmlns="" val="451083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70BD7F2A-B148-47BC-8520-8FA481229619}" type="slidenum">
              <a:rPr lang="en-GB" smtClean="0"/>
              <a:pPr/>
              <a:t>31</a:t>
            </a:fld>
            <a:endParaRPr lang="en-GB"/>
          </a:p>
        </p:txBody>
      </p:sp>
    </p:spTree>
    <p:extLst>
      <p:ext uri="{BB962C8B-B14F-4D97-AF65-F5344CB8AC3E}">
        <p14:creationId xmlns:p14="http://schemas.microsoft.com/office/powerpoint/2010/main" xmlns="" val="451083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70BD7F2A-B148-47BC-8520-8FA481229619}" type="slidenum">
              <a:rPr lang="en-GB" smtClean="0"/>
              <a:pPr/>
              <a:t>32</a:t>
            </a:fld>
            <a:endParaRPr lang="en-GB"/>
          </a:p>
        </p:txBody>
      </p:sp>
    </p:spTree>
    <p:extLst>
      <p:ext uri="{BB962C8B-B14F-4D97-AF65-F5344CB8AC3E}">
        <p14:creationId xmlns:p14="http://schemas.microsoft.com/office/powerpoint/2010/main" xmlns="" val="451083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70BD7F2A-B148-47BC-8520-8FA481229619}" type="slidenum">
              <a:rPr lang="en-GB" smtClean="0"/>
              <a:pPr/>
              <a:t>7</a:t>
            </a:fld>
            <a:endParaRPr lang="en-GB"/>
          </a:p>
        </p:txBody>
      </p:sp>
    </p:spTree>
    <p:extLst>
      <p:ext uri="{BB962C8B-B14F-4D97-AF65-F5344CB8AC3E}">
        <p14:creationId xmlns:p14="http://schemas.microsoft.com/office/powerpoint/2010/main" xmlns="" val="193244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70BD7F2A-B148-47BC-8520-8FA481229619}" type="slidenum">
              <a:rPr lang="en-GB" smtClean="0"/>
              <a:pPr/>
              <a:t>8</a:t>
            </a:fld>
            <a:endParaRPr lang="en-GB"/>
          </a:p>
        </p:txBody>
      </p:sp>
    </p:spTree>
    <p:extLst>
      <p:ext uri="{BB962C8B-B14F-4D97-AF65-F5344CB8AC3E}">
        <p14:creationId xmlns:p14="http://schemas.microsoft.com/office/powerpoint/2010/main" xmlns="" val="1932443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70BD7F2A-B148-47BC-8520-8FA481229619}" type="slidenum">
              <a:rPr lang="en-GB" smtClean="0"/>
              <a:pPr/>
              <a:t>23</a:t>
            </a:fld>
            <a:endParaRPr lang="en-GB"/>
          </a:p>
        </p:txBody>
      </p:sp>
    </p:spTree>
    <p:extLst>
      <p:ext uri="{BB962C8B-B14F-4D97-AF65-F5344CB8AC3E}">
        <p14:creationId xmlns:p14="http://schemas.microsoft.com/office/powerpoint/2010/main" xmlns="" val="1286137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70BD7F2A-B148-47BC-8520-8FA481229619}" type="slidenum">
              <a:rPr lang="en-GB" smtClean="0"/>
              <a:pPr/>
              <a:t>24</a:t>
            </a:fld>
            <a:endParaRPr lang="en-GB"/>
          </a:p>
        </p:txBody>
      </p:sp>
    </p:spTree>
    <p:extLst>
      <p:ext uri="{BB962C8B-B14F-4D97-AF65-F5344CB8AC3E}">
        <p14:creationId xmlns:p14="http://schemas.microsoft.com/office/powerpoint/2010/main" xmlns="" val="451083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70BD7F2A-B148-47BC-8520-8FA481229619}" type="slidenum">
              <a:rPr lang="en-GB" smtClean="0"/>
              <a:pPr/>
              <a:t>25</a:t>
            </a:fld>
            <a:endParaRPr lang="en-GB"/>
          </a:p>
        </p:txBody>
      </p:sp>
    </p:spTree>
    <p:extLst>
      <p:ext uri="{BB962C8B-B14F-4D97-AF65-F5344CB8AC3E}">
        <p14:creationId xmlns:p14="http://schemas.microsoft.com/office/powerpoint/2010/main" xmlns="" val="451083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70BD7F2A-B148-47BC-8520-8FA481229619}" type="slidenum">
              <a:rPr lang="en-GB" smtClean="0"/>
              <a:pPr/>
              <a:t>26</a:t>
            </a:fld>
            <a:endParaRPr lang="en-GB"/>
          </a:p>
        </p:txBody>
      </p:sp>
    </p:spTree>
    <p:extLst>
      <p:ext uri="{BB962C8B-B14F-4D97-AF65-F5344CB8AC3E}">
        <p14:creationId xmlns:p14="http://schemas.microsoft.com/office/powerpoint/2010/main" xmlns="" val="451083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70BD7F2A-B148-47BC-8520-8FA481229619}" type="slidenum">
              <a:rPr lang="en-GB" smtClean="0"/>
              <a:pPr/>
              <a:t>27</a:t>
            </a:fld>
            <a:endParaRPr lang="en-GB"/>
          </a:p>
        </p:txBody>
      </p:sp>
    </p:spTree>
    <p:extLst>
      <p:ext uri="{BB962C8B-B14F-4D97-AF65-F5344CB8AC3E}">
        <p14:creationId xmlns:p14="http://schemas.microsoft.com/office/powerpoint/2010/main" xmlns="" val="45108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70BD7F2A-B148-47BC-8520-8FA481229619}" type="slidenum">
              <a:rPr lang="en-GB" smtClean="0"/>
              <a:pPr/>
              <a:t>28</a:t>
            </a:fld>
            <a:endParaRPr lang="en-GB"/>
          </a:p>
        </p:txBody>
      </p:sp>
    </p:spTree>
    <p:extLst>
      <p:ext uri="{BB962C8B-B14F-4D97-AF65-F5344CB8AC3E}">
        <p14:creationId xmlns:p14="http://schemas.microsoft.com/office/powerpoint/2010/main" xmlns="" val="451083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914400" y="1524000"/>
            <a:ext cx="7623175" cy="1752600"/>
          </a:xfrm>
        </p:spPr>
        <p:txBody>
          <a:bodyPr/>
          <a:lstStyle>
            <a:lvl1pPr>
              <a:defRPr sz="5000"/>
            </a:lvl1pPr>
          </a:lstStyle>
          <a:p>
            <a:r>
              <a:rPr lang="it-IT" altLang="en-US" smtClean="0"/>
              <a:t>Fare clic per modificare lo stile del titolo</a:t>
            </a:r>
            <a:endParaRPr lang="it-IT" altLang="en-US"/>
          </a:p>
        </p:txBody>
      </p:sp>
      <p:sp>
        <p:nvSpPr>
          <p:cNvPr id="3481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it-IT" altLang="en-US" smtClean="0"/>
              <a:t>Fare clic per modificare lo stile del sottotitolo dello schema</a:t>
            </a:r>
            <a:endParaRPr lang="it-IT" altLang="en-US"/>
          </a:p>
        </p:txBody>
      </p:sp>
      <p:sp>
        <p:nvSpPr>
          <p:cNvPr id="34820" name="Rectangle 4"/>
          <p:cNvSpPr>
            <a:spLocks noGrp="1" noChangeArrowheads="1"/>
          </p:cNvSpPr>
          <p:nvPr>
            <p:ph type="dt" sz="half" idx="2"/>
          </p:nvPr>
        </p:nvSpPr>
        <p:spPr/>
        <p:txBody>
          <a:bodyPr/>
          <a:lstStyle>
            <a:lvl1pPr>
              <a:defRPr/>
            </a:lvl1pPr>
          </a:lstStyle>
          <a:p>
            <a:fld id="{F3C88C0A-1FF6-40F6-B42F-3F7B1BFF4B62}" type="datetime1">
              <a:rPr lang="en-GB" smtClean="0"/>
              <a:pPr/>
              <a:t>21/11/2011</a:t>
            </a:fld>
            <a:endParaRPr lang="en-GB"/>
          </a:p>
        </p:txBody>
      </p:sp>
      <p:sp>
        <p:nvSpPr>
          <p:cNvPr id="34821" name="Rectangle 5"/>
          <p:cNvSpPr>
            <a:spLocks noGrp="1" noChangeArrowheads="1"/>
          </p:cNvSpPr>
          <p:nvPr>
            <p:ph type="ftr" sz="quarter" idx="3"/>
          </p:nvPr>
        </p:nvSpPr>
        <p:spPr>
          <a:xfrm>
            <a:off x="3124200" y="6243638"/>
            <a:ext cx="2895600" cy="457200"/>
          </a:xfrm>
        </p:spPr>
        <p:txBody>
          <a:bodyPr/>
          <a:lstStyle>
            <a:lvl1pPr>
              <a:defRPr/>
            </a:lvl1pPr>
          </a:lstStyle>
          <a:p>
            <a:endParaRPr lang="en-GB"/>
          </a:p>
        </p:txBody>
      </p:sp>
      <p:sp>
        <p:nvSpPr>
          <p:cNvPr id="34822" name="Rectangle 6"/>
          <p:cNvSpPr>
            <a:spLocks noGrp="1" noChangeArrowheads="1"/>
          </p:cNvSpPr>
          <p:nvPr>
            <p:ph type="sldNum" sz="quarter" idx="4"/>
          </p:nvPr>
        </p:nvSpPr>
        <p:spPr/>
        <p:txBody>
          <a:bodyPr/>
          <a:lstStyle>
            <a:lvl1pPr>
              <a:defRPr/>
            </a:lvl1pPr>
          </a:lstStyle>
          <a:p>
            <a:fld id="{3BC0357B-2228-481D-9927-9B814EF0B503}" type="slidenum">
              <a:rPr lang="en-GB" smtClean="0"/>
              <a:pPr/>
              <a:t>‹N›</a:t>
            </a:fld>
            <a:endParaRPr lang="en-GB"/>
          </a:p>
        </p:txBody>
      </p:sp>
      <p:sp>
        <p:nvSpPr>
          <p:cNvPr id="3482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GB"/>
          </a:p>
        </p:txBody>
      </p:sp>
      <p:sp>
        <p:nvSpPr>
          <p:cNvPr id="3482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fld id="{5C600888-4DAB-4258-BBF5-A18656580D67}" type="datetime1">
              <a:rPr lang="en-GB" smtClean="0"/>
              <a:pPr/>
              <a:t>21/11/2011</a:t>
            </a:fld>
            <a:endParaRPr lang="en-GB"/>
          </a:p>
        </p:txBody>
      </p:sp>
      <p:sp>
        <p:nvSpPr>
          <p:cNvPr id="5" name="Segnaposto piè di pagina 4"/>
          <p:cNvSpPr>
            <a:spLocks noGrp="1"/>
          </p:cNvSpPr>
          <p:nvPr>
            <p:ph type="ftr" sz="quarter" idx="11"/>
          </p:nvPr>
        </p:nvSpPr>
        <p:spPr/>
        <p:txBody>
          <a:bodyPr/>
          <a:lstStyle>
            <a:lvl1pPr>
              <a:defRPr/>
            </a:lvl1pPr>
          </a:lstStyle>
          <a:p>
            <a:endParaRPr lang="en-GB"/>
          </a:p>
        </p:txBody>
      </p:sp>
      <p:sp>
        <p:nvSpPr>
          <p:cNvPr id="6" name="Segnaposto numero diapositiva 5"/>
          <p:cNvSpPr>
            <a:spLocks noGrp="1"/>
          </p:cNvSpPr>
          <p:nvPr>
            <p:ph type="sldNum" sz="quarter" idx="12"/>
          </p:nvPr>
        </p:nvSpPr>
        <p:spPr/>
        <p:txBody>
          <a:bodyPr/>
          <a:lstStyle>
            <a:lvl1pPr>
              <a:defRPr/>
            </a:lvl1pPr>
          </a:lstStyle>
          <a:p>
            <a:fld id="{3BC0357B-2228-481D-9927-9B814EF0B503}" type="slidenum">
              <a:rPr lang="en-GB" smtClean="0"/>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7813"/>
            <a:ext cx="2057400" cy="5853112"/>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77813"/>
            <a:ext cx="6019800" cy="585311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fld id="{7D28EF35-F551-46C5-9B9C-BC92403288BD}" type="datetime1">
              <a:rPr lang="en-GB" smtClean="0"/>
              <a:pPr/>
              <a:t>21/11/2011</a:t>
            </a:fld>
            <a:endParaRPr lang="en-GB"/>
          </a:p>
        </p:txBody>
      </p:sp>
      <p:sp>
        <p:nvSpPr>
          <p:cNvPr id="5" name="Segnaposto piè di pagina 4"/>
          <p:cNvSpPr>
            <a:spLocks noGrp="1"/>
          </p:cNvSpPr>
          <p:nvPr>
            <p:ph type="ftr" sz="quarter" idx="11"/>
          </p:nvPr>
        </p:nvSpPr>
        <p:spPr/>
        <p:txBody>
          <a:bodyPr/>
          <a:lstStyle>
            <a:lvl1pPr>
              <a:defRPr/>
            </a:lvl1pPr>
          </a:lstStyle>
          <a:p>
            <a:endParaRPr lang="en-GB"/>
          </a:p>
        </p:txBody>
      </p:sp>
      <p:sp>
        <p:nvSpPr>
          <p:cNvPr id="6" name="Segnaposto numero diapositiva 5"/>
          <p:cNvSpPr>
            <a:spLocks noGrp="1"/>
          </p:cNvSpPr>
          <p:nvPr>
            <p:ph type="sldNum" sz="quarter" idx="12"/>
          </p:nvPr>
        </p:nvSpPr>
        <p:spPr/>
        <p:txBody>
          <a:bodyPr/>
          <a:lstStyle>
            <a:lvl1pPr>
              <a:defRPr/>
            </a:lvl1pPr>
          </a:lstStyle>
          <a:p>
            <a:fld id="{3BC0357B-2228-481D-9927-9B814EF0B503}" type="slidenum">
              <a:rPr lang="en-GB" smtClean="0"/>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smtClean="0"/>
              <a:t>Fare clic per modificare lo stile del titolo</a:t>
            </a:r>
            <a:endParaRPr lang="en-GB"/>
          </a:p>
        </p:txBody>
      </p:sp>
      <p:sp>
        <p:nvSpPr>
          <p:cNvPr id="3" name="Segnaposto testo 2"/>
          <p:cNvSpPr>
            <a:spLocks noGrp="1"/>
          </p:cNvSpPr>
          <p:nvPr>
            <p:ph type="body" sz="half" idx="1"/>
          </p:nvPr>
        </p:nvSpPr>
        <p:spPr>
          <a:xfrm>
            <a:off x="457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quarter" idx="2"/>
          </p:nvPr>
        </p:nvSpPr>
        <p:spPr>
          <a:xfrm>
            <a:off x="4648200" y="1600200"/>
            <a:ext cx="4038600" cy="21891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contenuto 4"/>
          <p:cNvSpPr>
            <a:spLocks noGrp="1"/>
          </p:cNvSpPr>
          <p:nvPr>
            <p:ph sz="quarter" idx="3"/>
          </p:nvPr>
        </p:nvSpPr>
        <p:spPr>
          <a:xfrm>
            <a:off x="4648200" y="3941763"/>
            <a:ext cx="4038600" cy="21891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data 5"/>
          <p:cNvSpPr>
            <a:spLocks noGrp="1"/>
          </p:cNvSpPr>
          <p:nvPr>
            <p:ph type="dt" sz="half" idx="10"/>
          </p:nvPr>
        </p:nvSpPr>
        <p:spPr>
          <a:xfrm>
            <a:off x="457200" y="6243638"/>
            <a:ext cx="2133600" cy="457200"/>
          </a:xfrm>
        </p:spPr>
        <p:txBody>
          <a:bodyPr/>
          <a:lstStyle>
            <a:lvl1pPr>
              <a:defRPr/>
            </a:lvl1pPr>
          </a:lstStyle>
          <a:p>
            <a:fld id="{88053303-2FF7-4B90-AAE5-F12770572A84}" type="datetime1">
              <a:rPr lang="en-GB" smtClean="0"/>
              <a:pPr/>
              <a:t>21/11/2011</a:t>
            </a:fld>
            <a:endParaRPr lang="en-GB"/>
          </a:p>
        </p:txBody>
      </p:sp>
      <p:sp>
        <p:nvSpPr>
          <p:cNvPr id="7" name="Segnaposto piè di pagina 6"/>
          <p:cNvSpPr>
            <a:spLocks noGrp="1"/>
          </p:cNvSpPr>
          <p:nvPr>
            <p:ph type="ftr" sz="quarter" idx="11"/>
          </p:nvPr>
        </p:nvSpPr>
        <p:spPr>
          <a:xfrm>
            <a:off x="3124200" y="6248400"/>
            <a:ext cx="2895600" cy="457200"/>
          </a:xfrm>
        </p:spPr>
        <p:txBody>
          <a:bodyPr/>
          <a:lstStyle>
            <a:lvl1pPr>
              <a:defRPr/>
            </a:lvl1pPr>
          </a:lstStyle>
          <a:p>
            <a:endParaRPr lang="en-GB"/>
          </a:p>
        </p:txBody>
      </p:sp>
      <p:sp>
        <p:nvSpPr>
          <p:cNvPr id="8" name="Segnaposto numero diapositiva 7"/>
          <p:cNvSpPr>
            <a:spLocks noGrp="1"/>
          </p:cNvSpPr>
          <p:nvPr>
            <p:ph type="sldNum" sz="quarter" idx="12"/>
          </p:nvPr>
        </p:nvSpPr>
        <p:spPr>
          <a:xfrm>
            <a:off x="6553200" y="6243638"/>
            <a:ext cx="2133600" cy="457200"/>
          </a:xfrm>
        </p:spPr>
        <p:txBody>
          <a:bodyPr/>
          <a:lstStyle>
            <a:lvl1pPr>
              <a:defRPr/>
            </a:lvl1pPr>
          </a:lstStyle>
          <a:p>
            <a:fld id="{3BC0357B-2228-481D-9927-9B814EF0B503}" type="slidenum">
              <a:rPr lang="en-GB" smtClean="0"/>
              <a:pPr/>
              <a:t>‹N›</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smtClean="0"/>
              <a:t>Fare clic per modificare lo stile del titolo</a:t>
            </a:r>
            <a:endParaRPr lang="en-GB"/>
          </a:p>
        </p:txBody>
      </p:sp>
      <p:sp>
        <p:nvSpPr>
          <p:cNvPr id="3" name="Segnaposto testo 2"/>
          <p:cNvSpPr>
            <a:spLocks noGrp="1"/>
          </p:cNvSpPr>
          <p:nvPr>
            <p:ph type="body" sz="half" idx="1"/>
          </p:nvPr>
        </p:nvSpPr>
        <p:spPr>
          <a:xfrm>
            <a:off x="457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a:xfrm>
            <a:off x="457200" y="6243638"/>
            <a:ext cx="2133600" cy="457200"/>
          </a:xfrm>
        </p:spPr>
        <p:txBody>
          <a:bodyPr/>
          <a:lstStyle>
            <a:lvl1pPr>
              <a:defRPr/>
            </a:lvl1pPr>
          </a:lstStyle>
          <a:p>
            <a:fld id="{A8B5B3A6-3D36-4726-B9AA-07F0CE906C88}" type="datetime1">
              <a:rPr lang="en-GB" smtClean="0"/>
              <a:pPr/>
              <a:t>21/11/2011</a:t>
            </a:fld>
            <a:endParaRPr lang="en-GB"/>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endParaRPr lang="en-GB"/>
          </a:p>
        </p:txBody>
      </p:sp>
      <p:sp>
        <p:nvSpPr>
          <p:cNvPr id="7" name="Segnaposto numero diapositiva 6"/>
          <p:cNvSpPr>
            <a:spLocks noGrp="1"/>
          </p:cNvSpPr>
          <p:nvPr>
            <p:ph type="sldNum" sz="quarter" idx="12"/>
          </p:nvPr>
        </p:nvSpPr>
        <p:spPr>
          <a:xfrm>
            <a:off x="6553200" y="6243638"/>
            <a:ext cx="2133600" cy="457200"/>
          </a:xfrm>
        </p:spPr>
        <p:txBody>
          <a:bodyPr/>
          <a:lstStyle>
            <a:lvl1pPr>
              <a:defRPr/>
            </a:lvl1pPr>
          </a:lstStyle>
          <a:p>
            <a:fld id="{3BC0357B-2228-481D-9927-9B814EF0B503}" type="slidenum">
              <a:rPr lang="en-GB" smtClean="0"/>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fld id="{C4FC15B3-ADAD-44A0-8F1E-02207E8D3DF8}" type="datetime1">
              <a:rPr lang="en-GB" smtClean="0"/>
              <a:pPr/>
              <a:t>21/11/2011</a:t>
            </a:fld>
            <a:endParaRPr lang="en-GB"/>
          </a:p>
        </p:txBody>
      </p:sp>
      <p:sp>
        <p:nvSpPr>
          <p:cNvPr id="5" name="Segnaposto piè di pagina 4"/>
          <p:cNvSpPr>
            <a:spLocks noGrp="1"/>
          </p:cNvSpPr>
          <p:nvPr>
            <p:ph type="ftr" sz="quarter" idx="11"/>
          </p:nvPr>
        </p:nvSpPr>
        <p:spPr/>
        <p:txBody>
          <a:bodyPr/>
          <a:lstStyle>
            <a:lvl1pPr>
              <a:defRPr/>
            </a:lvl1pPr>
          </a:lstStyle>
          <a:p>
            <a:endParaRPr lang="en-GB"/>
          </a:p>
        </p:txBody>
      </p:sp>
      <p:sp>
        <p:nvSpPr>
          <p:cNvPr id="6" name="Segnaposto numero diapositiva 5"/>
          <p:cNvSpPr>
            <a:spLocks noGrp="1"/>
          </p:cNvSpPr>
          <p:nvPr>
            <p:ph type="sldNum" sz="quarter" idx="12"/>
          </p:nvPr>
        </p:nvSpPr>
        <p:spPr/>
        <p:txBody>
          <a:bodyPr/>
          <a:lstStyle>
            <a:lvl1pPr>
              <a:defRPr/>
            </a:lvl1pPr>
          </a:lstStyle>
          <a:p>
            <a:fld id="{3BC0357B-2228-481D-9927-9B814EF0B503}" type="slidenum">
              <a:rPr lang="en-GB" smtClean="0"/>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fld id="{FE9761B7-127E-4154-87C8-20FF1275568B}" type="datetime1">
              <a:rPr lang="en-GB" smtClean="0"/>
              <a:pPr/>
              <a:t>21/11/2011</a:t>
            </a:fld>
            <a:endParaRPr lang="en-GB"/>
          </a:p>
        </p:txBody>
      </p:sp>
      <p:sp>
        <p:nvSpPr>
          <p:cNvPr id="5" name="Segnaposto piè di pagina 4"/>
          <p:cNvSpPr>
            <a:spLocks noGrp="1"/>
          </p:cNvSpPr>
          <p:nvPr>
            <p:ph type="ftr" sz="quarter" idx="11"/>
          </p:nvPr>
        </p:nvSpPr>
        <p:spPr/>
        <p:txBody>
          <a:bodyPr/>
          <a:lstStyle>
            <a:lvl1pPr>
              <a:defRPr/>
            </a:lvl1pPr>
          </a:lstStyle>
          <a:p>
            <a:endParaRPr lang="en-GB"/>
          </a:p>
        </p:txBody>
      </p:sp>
      <p:sp>
        <p:nvSpPr>
          <p:cNvPr id="6" name="Segnaposto numero diapositiva 5"/>
          <p:cNvSpPr>
            <a:spLocks noGrp="1"/>
          </p:cNvSpPr>
          <p:nvPr>
            <p:ph type="sldNum" sz="quarter" idx="12"/>
          </p:nvPr>
        </p:nvSpPr>
        <p:spPr/>
        <p:txBody>
          <a:bodyPr/>
          <a:lstStyle>
            <a:lvl1pPr>
              <a:defRPr/>
            </a:lvl1pPr>
          </a:lstStyle>
          <a:p>
            <a:fld id="{3BC0357B-2228-481D-9927-9B814EF0B503}" type="slidenum">
              <a:rPr lang="en-GB" smtClean="0"/>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lvl1pPr>
              <a:defRPr/>
            </a:lvl1pPr>
          </a:lstStyle>
          <a:p>
            <a:fld id="{AC126D77-E6CC-46E7-91F9-36B1D8846D5A}" type="datetime1">
              <a:rPr lang="en-GB" smtClean="0"/>
              <a:pPr/>
              <a:t>21/11/2011</a:t>
            </a:fld>
            <a:endParaRPr lang="en-GB"/>
          </a:p>
        </p:txBody>
      </p:sp>
      <p:sp>
        <p:nvSpPr>
          <p:cNvPr id="6" name="Segnaposto piè di pagina 5"/>
          <p:cNvSpPr>
            <a:spLocks noGrp="1"/>
          </p:cNvSpPr>
          <p:nvPr>
            <p:ph type="ftr" sz="quarter" idx="11"/>
          </p:nvPr>
        </p:nvSpPr>
        <p:spPr/>
        <p:txBody>
          <a:bodyPr/>
          <a:lstStyle>
            <a:lvl1pPr>
              <a:defRPr/>
            </a:lvl1pPr>
          </a:lstStyle>
          <a:p>
            <a:endParaRPr lang="en-GB"/>
          </a:p>
        </p:txBody>
      </p:sp>
      <p:sp>
        <p:nvSpPr>
          <p:cNvPr id="7" name="Segnaposto numero diapositiva 6"/>
          <p:cNvSpPr>
            <a:spLocks noGrp="1"/>
          </p:cNvSpPr>
          <p:nvPr>
            <p:ph type="sldNum" sz="quarter" idx="12"/>
          </p:nvPr>
        </p:nvSpPr>
        <p:spPr/>
        <p:txBody>
          <a:bodyPr/>
          <a:lstStyle>
            <a:lvl1pPr>
              <a:defRPr/>
            </a:lvl1pPr>
          </a:lstStyle>
          <a:p>
            <a:fld id="{3BC0357B-2228-481D-9927-9B814EF0B503}" type="slidenum">
              <a:rPr lang="en-GB" smtClean="0"/>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lvl1pPr>
              <a:defRPr/>
            </a:lvl1pPr>
          </a:lstStyle>
          <a:p>
            <a:fld id="{B797E11E-1F25-497E-A204-42315E0F28C8}" type="datetime1">
              <a:rPr lang="en-GB" smtClean="0"/>
              <a:pPr/>
              <a:t>21/11/2011</a:t>
            </a:fld>
            <a:endParaRPr lang="en-GB"/>
          </a:p>
        </p:txBody>
      </p:sp>
      <p:sp>
        <p:nvSpPr>
          <p:cNvPr id="8" name="Segnaposto piè di pagina 7"/>
          <p:cNvSpPr>
            <a:spLocks noGrp="1"/>
          </p:cNvSpPr>
          <p:nvPr>
            <p:ph type="ftr" sz="quarter" idx="11"/>
          </p:nvPr>
        </p:nvSpPr>
        <p:spPr/>
        <p:txBody>
          <a:bodyPr/>
          <a:lstStyle>
            <a:lvl1pPr>
              <a:defRPr/>
            </a:lvl1pPr>
          </a:lstStyle>
          <a:p>
            <a:endParaRPr lang="en-GB"/>
          </a:p>
        </p:txBody>
      </p:sp>
      <p:sp>
        <p:nvSpPr>
          <p:cNvPr id="9" name="Segnaposto numero diapositiva 8"/>
          <p:cNvSpPr>
            <a:spLocks noGrp="1"/>
          </p:cNvSpPr>
          <p:nvPr>
            <p:ph type="sldNum" sz="quarter" idx="12"/>
          </p:nvPr>
        </p:nvSpPr>
        <p:spPr/>
        <p:txBody>
          <a:bodyPr/>
          <a:lstStyle>
            <a:lvl1pPr>
              <a:defRPr/>
            </a:lvl1pPr>
          </a:lstStyle>
          <a:p>
            <a:fld id="{3BC0357B-2228-481D-9927-9B814EF0B503}" type="slidenum">
              <a:rPr lang="en-GB" smtClean="0"/>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lvl1pPr>
              <a:defRPr/>
            </a:lvl1pPr>
          </a:lstStyle>
          <a:p>
            <a:fld id="{B1186E40-EA06-4FC6-90A4-E123DAA90E37}" type="datetime1">
              <a:rPr lang="en-GB" smtClean="0"/>
              <a:pPr/>
              <a:t>21/11/2011</a:t>
            </a:fld>
            <a:endParaRPr lang="en-GB"/>
          </a:p>
        </p:txBody>
      </p:sp>
      <p:sp>
        <p:nvSpPr>
          <p:cNvPr id="4" name="Segnaposto piè di pagina 3"/>
          <p:cNvSpPr>
            <a:spLocks noGrp="1"/>
          </p:cNvSpPr>
          <p:nvPr>
            <p:ph type="ftr" sz="quarter" idx="11"/>
          </p:nvPr>
        </p:nvSpPr>
        <p:spPr/>
        <p:txBody>
          <a:bodyPr/>
          <a:lstStyle>
            <a:lvl1pPr>
              <a:defRPr/>
            </a:lvl1pPr>
          </a:lstStyle>
          <a:p>
            <a:endParaRPr lang="en-GB"/>
          </a:p>
        </p:txBody>
      </p:sp>
      <p:sp>
        <p:nvSpPr>
          <p:cNvPr id="5" name="Segnaposto numero diapositiva 4"/>
          <p:cNvSpPr>
            <a:spLocks noGrp="1"/>
          </p:cNvSpPr>
          <p:nvPr>
            <p:ph type="sldNum" sz="quarter" idx="12"/>
          </p:nvPr>
        </p:nvSpPr>
        <p:spPr/>
        <p:txBody>
          <a:bodyPr/>
          <a:lstStyle>
            <a:lvl1pPr>
              <a:defRPr/>
            </a:lvl1pPr>
          </a:lstStyle>
          <a:p>
            <a:fld id="{3BC0357B-2228-481D-9927-9B814EF0B503}" type="slidenum">
              <a:rPr lang="en-GB" smtClean="0"/>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fld id="{B653B840-2C01-43B7-BCC2-58748D0FBCC1}" type="datetime1">
              <a:rPr lang="en-GB" smtClean="0"/>
              <a:pPr/>
              <a:t>21/11/2011</a:t>
            </a:fld>
            <a:endParaRPr lang="en-GB"/>
          </a:p>
        </p:txBody>
      </p:sp>
      <p:sp>
        <p:nvSpPr>
          <p:cNvPr id="3" name="Segnaposto piè di pagina 2"/>
          <p:cNvSpPr>
            <a:spLocks noGrp="1"/>
          </p:cNvSpPr>
          <p:nvPr>
            <p:ph type="ftr" sz="quarter" idx="11"/>
          </p:nvPr>
        </p:nvSpPr>
        <p:spPr/>
        <p:txBody>
          <a:bodyPr/>
          <a:lstStyle>
            <a:lvl1pPr>
              <a:defRPr/>
            </a:lvl1pPr>
          </a:lstStyle>
          <a:p>
            <a:endParaRPr lang="en-GB"/>
          </a:p>
        </p:txBody>
      </p:sp>
      <p:sp>
        <p:nvSpPr>
          <p:cNvPr id="4" name="Segnaposto numero diapositiva 3"/>
          <p:cNvSpPr>
            <a:spLocks noGrp="1"/>
          </p:cNvSpPr>
          <p:nvPr>
            <p:ph type="sldNum" sz="quarter" idx="12"/>
          </p:nvPr>
        </p:nvSpPr>
        <p:spPr/>
        <p:txBody>
          <a:bodyPr/>
          <a:lstStyle>
            <a:lvl1pPr>
              <a:defRPr/>
            </a:lvl1pPr>
          </a:lstStyle>
          <a:p>
            <a:fld id="{3BC0357B-2228-481D-9927-9B814EF0B503}" type="slidenum">
              <a:rPr lang="en-GB" smtClean="0"/>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fld id="{41AB26F2-342E-454F-B529-99FFF04A5920}" type="datetime1">
              <a:rPr lang="en-GB" smtClean="0"/>
              <a:pPr/>
              <a:t>21/11/2011</a:t>
            </a:fld>
            <a:endParaRPr lang="en-GB"/>
          </a:p>
        </p:txBody>
      </p:sp>
      <p:sp>
        <p:nvSpPr>
          <p:cNvPr id="6" name="Segnaposto piè di pagina 5"/>
          <p:cNvSpPr>
            <a:spLocks noGrp="1"/>
          </p:cNvSpPr>
          <p:nvPr>
            <p:ph type="ftr" sz="quarter" idx="11"/>
          </p:nvPr>
        </p:nvSpPr>
        <p:spPr/>
        <p:txBody>
          <a:bodyPr/>
          <a:lstStyle>
            <a:lvl1pPr>
              <a:defRPr/>
            </a:lvl1pPr>
          </a:lstStyle>
          <a:p>
            <a:endParaRPr lang="en-GB"/>
          </a:p>
        </p:txBody>
      </p:sp>
      <p:sp>
        <p:nvSpPr>
          <p:cNvPr id="7" name="Segnaposto numero diapositiva 6"/>
          <p:cNvSpPr>
            <a:spLocks noGrp="1"/>
          </p:cNvSpPr>
          <p:nvPr>
            <p:ph type="sldNum" sz="quarter" idx="12"/>
          </p:nvPr>
        </p:nvSpPr>
        <p:spPr/>
        <p:txBody>
          <a:bodyPr/>
          <a:lstStyle>
            <a:lvl1pPr>
              <a:defRPr/>
            </a:lvl1pPr>
          </a:lstStyle>
          <a:p>
            <a:fld id="{3BC0357B-2228-481D-9927-9B814EF0B503}" type="slidenum">
              <a:rPr lang="en-GB" smtClean="0"/>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fld id="{84E80ABB-9340-4EC1-A893-2AE83CC311EA}" type="datetime1">
              <a:rPr lang="en-GB" smtClean="0"/>
              <a:pPr/>
              <a:t>21/11/2011</a:t>
            </a:fld>
            <a:endParaRPr lang="en-GB"/>
          </a:p>
        </p:txBody>
      </p:sp>
      <p:sp>
        <p:nvSpPr>
          <p:cNvPr id="6" name="Segnaposto piè di pagina 5"/>
          <p:cNvSpPr>
            <a:spLocks noGrp="1"/>
          </p:cNvSpPr>
          <p:nvPr>
            <p:ph type="ftr" sz="quarter" idx="11"/>
          </p:nvPr>
        </p:nvSpPr>
        <p:spPr/>
        <p:txBody>
          <a:bodyPr/>
          <a:lstStyle>
            <a:lvl1pPr>
              <a:defRPr/>
            </a:lvl1pPr>
          </a:lstStyle>
          <a:p>
            <a:endParaRPr lang="en-GB"/>
          </a:p>
        </p:txBody>
      </p:sp>
      <p:sp>
        <p:nvSpPr>
          <p:cNvPr id="7" name="Segnaposto numero diapositiva 6"/>
          <p:cNvSpPr>
            <a:spLocks noGrp="1"/>
          </p:cNvSpPr>
          <p:nvPr>
            <p:ph type="sldNum" sz="quarter" idx="12"/>
          </p:nvPr>
        </p:nvSpPr>
        <p:spPr/>
        <p:txBody>
          <a:bodyPr/>
          <a:lstStyle>
            <a:lvl1pPr>
              <a:defRPr/>
            </a:lvl1pPr>
          </a:lstStyle>
          <a:p>
            <a:fld id="{3BC0357B-2228-481D-9927-9B814EF0B503}" type="slidenum">
              <a:rPr lang="en-GB" smtClean="0"/>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ltLang="en-US" smtClean="0"/>
              <a:t>Fare clic per modificare lo stile del titolo</a:t>
            </a:r>
          </a:p>
        </p:txBody>
      </p:sp>
      <p:sp>
        <p:nvSpPr>
          <p:cNvPr id="3379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ltLang="en-US" smtClean="0"/>
              <a:t>Fare clic per modificare gli stili del testo dello schema</a:t>
            </a:r>
          </a:p>
          <a:p>
            <a:pPr lvl="1"/>
            <a:r>
              <a:rPr lang="it-IT" altLang="en-US" smtClean="0"/>
              <a:t>Secondo livello</a:t>
            </a:r>
          </a:p>
          <a:p>
            <a:pPr lvl="2"/>
            <a:r>
              <a:rPr lang="it-IT" altLang="en-US" smtClean="0"/>
              <a:t>Terzo livello</a:t>
            </a:r>
          </a:p>
          <a:p>
            <a:pPr lvl="3"/>
            <a:r>
              <a:rPr lang="it-IT" altLang="en-US" smtClean="0"/>
              <a:t>Quarto livello</a:t>
            </a:r>
          </a:p>
          <a:p>
            <a:pPr lvl="4"/>
            <a:r>
              <a:rPr lang="it-IT" altLang="en-US" smtClean="0"/>
              <a:t>Quinto livello</a:t>
            </a:r>
          </a:p>
        </p:txBody>
      </p:sp>
      <p:sp>
        <p:nvSpPr>
          <p:cNvPr id="3379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j-lt"/>
              </a:defRPr>
            </a:lvl1pPr>
          </a:lstStyle>
          <a:p>
            <a:fld id="{DED9D801-B4F8-4FB8-A4FB-98205665BDF6}" type="datetime1">
              <a:rPr lang="en-GB" smtClean="0"/>
              <a:pPr/>
              <a:t>21/11/2011</a:t>
            </a:fld>
            <a:endParaRPr lang="en-GB"/>
          </a:p>
        </p:txBody>
      </p:sp>
      <p:sp>
        <p:nvSpPr>
          <p:cNvPr id="337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GB"/>
          </a:p>
        </p:txBody>
      </p:sp>
      <p:sp>
        <p:nvSpPr>
          <p:cNvPr id="3379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3BC0357B-2228-481D-9927-9B814EF0B503}" type="slidenum">
              <a:rPr lang="en-GB" smtClean="0"/>
              <a:pPr/>
              <a:t>‹N›</a:t>
            </a:fld>
            <a:endParaRPr lang="en-GB"/>
          </a:p>
        </p:txBody>
      </p:sp>
      <p:sp>
        <p:nvSpPr>
          <p:cNvPr id="3379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GB"/>
          </a:p>
        </p:txBody>
      </p:sp>
      <p:sp>
        <p:nvSpPr>
          <p:cNvPr id="3380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1447800"/>
            <a:ext cx="7623175" cy="685800"/>
          </a:xfrm>
        </p:spPr>
        <p:txBody>
          <a:bodyPr/>
          <a:lstStyle/>
          <a:p>
            <a:pPr algn="ctr"/>
            <a:r>
              <a:rPr lang="en-GB" sz="2800" b="1" dirty="0"/>
              <a:t>Basel </a:t>
            </a:r>
            <a:r>
              <a:rPr lang="en-GB" sz="2800" b="1" dirty="0" smtClean="0"/>
              <a:t>III and </a:t>
            </a:r>
            <a:r>
              <a:rPr lang="en-GB" sz="2800" b="1" dirty="0"/>
              <a:t>the </a:t>
            </a:r>
            <a:r>
              <a:rPr lang="en-GB" sz="2800" b="1" dirty="0" smtClean="0"/>
              <a:t>Control </a:t>
            </a:r>
            <a:r>
              <a:rPr lang="en-GB" sz="2800" b="1" dirty="0"/>
              <a:t>of </a:t>
            </a:r>
            <a:r>
              <a:rPr lang="en-GB" sz="2800" b="1" dirty="0" smtClean="0"/>
              <a:t>Financial </a:t>
            </a:r>
            <a:r>
              <a:rPr lang="en-GB" sz="2800" b="1" dirty="0"/>
              <a:t>F</a:t>
            </a:r>
            <a:r>
              <a:rPr lang="en-GB" sz="2800" b="1" dirty="0" smtClean="0"/>
              <a:t>ragility</a:t>
            </a:r>
            <a:endParaRPr lang="en-GB" sz="3600" b="1" dirty="0"/>
          </a:p>
        </p:txBody>
      </p:sp>
      <p:sp>
        <p:nvSpPr>
          <p:cNvPr id="3" name="Sottotitolo 2"/>
          <p:cNvSpPr>
            <a:spLocks noGrp="1"/>
          </p:cNvSpPr>
          <p:nvPr>
            <p:ph type="subTitle" idx="1"/>
          </p:nvPr>
        </p:nvSpPr>
        <p:spPr>
          <a:xfrm>
            <a:off x="685800" y="2819400"/>
            <a:ext cx="7848600" cy="3352800"/>
          </a:xfrm>
        </p:spPr>
        <p:txBody>
          <a:bodyPr/>
          <a:lstStyle/>
          <a:p>
            <a:pPr algn="ctr"/>
            <a:r>
              <a:rPr lang="en-GB" sz="1600" dirty="0" smtClean="0"/>
              <a:t>Workshop on “Regulating </a:t>
            </a:r>
            <a:r>
              <a:rPr lang="en-GB" sz="1600" dirty="0"/>
              <a:t>finance after the global </a:t>
            </a:r>
            <a:r>
              <a:rPr lang="en-GB" sz="1600" dirty="0" smtClean="0"/>
              <a:t>crisis”</a:t>
            </a:r>
            <a:endParaRPr lang="en-GB" sz="1600" dirty="0"/>
          </a:p>
          <a:p>
            <a:pPr algn="ctr"/>
            <a:r>
              <a:rPr lang="en-GB" sz="1600" dirty="0"/>
              <a:t>Organised by </a:t>
            </a:r>
            <a:r>
              <a:rPr lang="en-GB" sz="1600" dirty="0" smtClean="0"/>
              <a:t>IDEAs </a:t>
            </a:r>
            <a:r>
              <a:rPr lang="en-GB" sz="1600" dirty="0"/>
              <a:t>and </a:t>
            </a:r>
            <a:r>
              <a:rPr lang="en-GB" sz="1600" dirty="0" smtClean="0"/>
              <a:t>Centre </a:t>
            </a:r>
            <a:r>
              <a:rPr lang="en-GB" sz="1600" dirty="0"/>
              <a:t>for Banking Studies, Central Bank of Sri Lanka</a:t>
            </a:r>
          </a:p>
          <a:p>
            <a:pPr algn="ctr"/>
            <a:r>
              <a:rPr lang="it-IT" sz="1600" dirty="0"/>
              <a:t>Colombo 21-24 </a:t>
            </a:r>
            <a:r>
              <a:rPr lang="en-GB" sz="1600" dirty="0" smtClean="0"/>
              <a:t>November</a:t>
            </a:r>
            <a:r>
              <a:rPr lang="it-IT" sz="1600" dirty="0" smtClean="0"/>
              <a:t> </a:t>
            </a:r>
            <a:r>
              <a:rPr lang="it-IT" sz="1600" dirty="0"/>
              <a:t>2011</a:t>
            </a:r>
            <a:endParaRPr lang="en-GB" sz="1600" dirty="0"/>
          </a:p>
          <a:p>
            <a:endParaRPr lang="en-GB" sz="2000" dirty="0" smtClean="0"/>
          </a:p>
          <a:p>
            <a:endParaRPr lang="en-GB" sz="2000" dirty="0" smtClean="0"/>
          </a:p>
          <a:p>
            <a:endParaRPr lang="en-GB" sz="2000" dirty="0" smtClean="0"/>
          </a:p>
          <a:p>
            <a:endParaRPr lang="en-GB" sz="1800" dirty="0" smtClean="0"/>
          </a:p>
          <a:p>
            <a:endParaRPr lang="en-GB" sz="1800" dirty="0" smtClean="0"/>
          </a:p>
          <a:p>
            <a:r>
              <a:rPr lang="en-GB" sz="1800" dirty="0" smtClean="0"/>
              <a:t>Mario Tonveronachi</a:t>
            </a:r>
          </a:p>
          <a:p>
            <a:r>
              <a:rPr lang="en-GB" sz="1600" dirty="0" smtClean="0"/>
              <a:t>University of Siena, Italy</a:t>
            </a:r>
            <a:endParaRPr lang="en-GB" sz="1600" dirty="0"/>
          </a:p>
        </p:txBody>
      </p:sp>
    </p:spTree>
    <p:extLst>
      <p:ext uri="{BB962C8B-B14F-4D97-AF65-F5344CB8AC3E}">
        <p14:creationId xmlns:p14="http://schemas.microsoft.com/office/powerpoint/2010/main" xmlns="" val="89763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560387"/>
          </a:xfrm>
        </p:spPr>
        <p:txBody>
          <a:bodyPr/>
          <a:lstStyle/>
          <a:p>
            <a:r>
              <a:rPr lang="en-GB" sz="2400" b="1" dirty="0" smtClean="0"/>
              <a:t>Pillar 1 – Containing Leverage</a:t>
            </a:r>
            <a:endParaRPr lang="en-GB" sz="2400" b="1" dirty="0"/>
          </a:p>
        </p:txBody>
      </p:sp>
      <p:sp>
        <p:nvSpPr>
          <p:cNvPr id="3" name="Segnaposto contenuto 2"/>
          <p:cNvSpPr>
            <a:spLocks noGrp="1"/>
          </p:cNvSpPr>
          <p:nvPr>
            <p:ph idx="1"/>
          </p:nvPr>
        </p:nvSpPr>
        <p:spPr>
          <a:xfrm>
            <a:off x="457200" y="1295400"/>
            <a:ext cx="8229600" cy="4495800"/>
          </a:xfrm>
        </p:spPr>
        <p:txBody>
          <a:bodyPr/>
          <a:lstStyle/>
          <a:p>
            <a:r>
              <a:rPr lang="en-GB" sz="2000" dirty="0" smtClean="0"/>
              <a:t>Definition:</a:t>
            </a:r>
          </a:p>
          <a:p>
            <a:pPr lvl="1"/>
            <a:r>
              <a:rPr lang="en-GB" sz="1800" dirty="0" smtClean="0"/>
              <a:t>Capital measure: tentatively Tier 1 capital</a:t>
            </a:r>
          </a:p>
          <a:p>
            <a:pPr lvl="1"/>
            <a:r>
              <a:rPr lang="en-GB" sz="1800" dirty="0" smtClean="0"/>
              <a:t>Exposure measure: includes off-balance sheet exposures with a 100% credit conversion factor</a:t>
            </a:r>
          </a:p>
          <a:p>
            <a:pPr lvl="1"/>
            <a:endParaRPr lang="en-GB" sz="1600" dirty="0"/>
          </a:p>
          <a:p>
            <a:r>
              <a:rPr lang="en-GB" sz="2000" dirty="0" smtClean="0"/>
              <a:t>Proposed tentative calibration of </a:t>
            </a:r>
            <a:r>
              <a:rPr lang="en-GB" sz="2000" dirty="0"/>
              <a:t>3</a:t>
            </a:r>
            <a:r>
              <a:rPr lang="en-GB" sz="2000" dirty="0" smtClean="0"/>
              <a:t>% minimum </a:t>
            </a:r>
            <a:r>
              <a:rPr lang="en-GB" sz="2000" dirty="0"/>
              <a:t>leverage </a:t>
            </a:r>
            <a:r>
              <a:rPr lang="en-GB" sz="2000" dirty="0" smtClean="0"/>
              <a:t>ratio</a:t>
            </a:r>
          </a:p>
          <a:p>
            <a:endParaRPr lang="en-GB" sz="2000" dirty="0"/>
          </a:p>
          <a:p>
            <a:r>
              <a:rPr lang="en-GB" sz="2000" dirty="0" smtClean="0"/>
              <a:t>Its objective seems to constrain outliers</a:t>
            </a:r>
            <a:endParaRPr lang="en-GB" sz="2000" dirty="0"/>
          </a:p>
        </p:txBody>
      </p:sp>
      <p:sp>
        <p:nvSpPr>
          <p:cNvPr id="4" name="Segnaposto numero diapositiva 3"/>
          <p:cNvSpPr>
            <a:spLocks noGrp="1"/>
          </p:cNvSpPr>
          <p:nvPr>
            <p:ph type="sldNum" sz="quarter" idx="12"/>
          </p:nvPr>
        </p:nvSpPr>
        <p:spPr/>
        <p:txBody>
          <a:bodyPr/>
          <a:lstStyle/>
          <a:p>
            <a:fld id="{3BC0357B-2228-481D-9927-9B814EF0B503}" type="slidenum">
              <a:rPr lang="en-GB" smtClean="0"/>
              <a:pPr/>
              <a:t>10</a:t>
            </a:fld>
            <a:endParaRPr lang="en-GB"/>
          </a:p>
        </p:txBody>
      </p:sp>
    </p:spTree>
    <p:extLst>
      <p:ext uri="{BB962C8B-B14F-4D97-AF65-F5344CB8AC3E}">
        <p14:creationId xmlns:p14="http://schemas.microsoft.com/office/powerpoint/2010/main" xmlns="" val="3853486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560387"/>
          </a:xfrm>
        </p:spPr>
        <p:txBody>
          <a:bodyPr/>
          <a:lstStyle/>
          <a:p>
            <a:r>
              <a:rPr lang="en-GB" sz="2400" b="1" dirty="0" smtClean="0"/>
              <a:t>Pillar 1 – Containing Leverage</a:t>
            </a:r>
            <a:endParaRPr lang="en-GB" sz="2400" b="1" dirty="0"/>
          </a:p>
        </p:txBody>
      </p:sp>
      <p:sp>
        <p:nvSpPr>
          <p:cNvPr id="3" name="Segnaposto contenuto 2"/>
          <p:cNvSpPr>
            <a:spLocks noGrp="1"/>
          </p:cNvSpPr>
          <p:nvPr>
            <p:ph idx="1"/>
          </p:nvPr>
        </p:nvSpPr>
        <p:spPr>
          <a:xfrm>
            <a:off x="457200" y="1066800"/>
            <a:ext cx="3200400" cy="5064125"/>
          </a:xfrm>
        </p:spPr>
        <p:txBody>
          <a:bodyPr/>
          <a:lstStyle/>
          <a:p>
            <a:r>
              <a:rPr lang="en-GB" sz="1800" dirty="0" smtClean="0"/>
              <a:t>Large dispersion</a:t>
            </a:r>
          </a:p>
          <a:p>
            <a:endParaRPr lang="en-GB" sz="1800" dirty="0"/>
          </a:p>
          <a:p>
            <a:r>
              <a:rPr lang="en-GB" sz="1800" dirty="0" smtClean="0"/>
              <a:t>Outliers (?!)</a:t>
            </a:r>
          </a:p>
          <a:p>
            <a:endParaRPr lang="en-GB" sz="1800" dirty="0"/>
          </a:p>
          <a:p>
            <a:r>
              <a:rPr lang="en-GB" sz="1800" dirty="0" smtClean="0"/>
              <a:t>Some de-leveraging</a:t>
            </a:r>
          </a:p>
        </p:txBody>
      </p:sp>
      <p:sp>
        <p:nvSpPr>
          <p:cNvPr id="5" name="Segnaposto numero diapositiva 4"/>
          <p:cNvSpPr>
            <a:spLocks noGrp="1"/>
          </p:cNvSpPr>
          <p:nvPr>
            <p:ph type="sldNum" sz="quarter" idx="12"/>
          </p:nvPr>
        </p:nvSpPr>
        <p:spPr/>
        <p:txBody>
          <a:bodyPr/>
          <a:lstStyle/>
          <a:p>
            <a:fld id="{3BC0357B-2228-481D-9927-9B814EF0B503}" type="slidenum">
              <a:rPr lang="en-GB" smtClean="0"/>
              <a:pPr/>
              <a:t>11</a:t>
            </a:fld>
            <a:endParaRPr lang="en-GB"/>
          </a:p>
        </p:txBody>
      </p:sp>
      <p:graphicFrame>
        <p:nvGraphicFramePr>
          <p:cNvPr id="7" name="Tabella 6"/>
          <p:cNvGraphicFramePr>
            <a:graphicFrameLocks noGrp="1"/>
          </p:cNvGraphicFramePr>
          <p:nvPr>
            <p:extLst>
              <p:ext uri="{D42A27DB-BD31-4B8C-83A1-F6EECF244321}">
                <p14:modId xmlns:p14="http://schemas.microsoft.com/office/powerpoint/2010/main" xmlns="" val="66306298"/>
              </p:ext>
            </p:extLst>
          </p:nvPr>
        </p:nvGraphicFramePr>
        <p:xfrm>
          <a:off x="4419600" y="838200"/>
          <a:ext cx="4117633" cy="5313487"/>
        </p:xfrm>
        <a:graphic>
          <a:graphicData uri="http://schemas.openxmlformats.org/drawingml/2006/table">
            <a:tbl>
              <a:tblPr firstRow="1" firstCol="1" bandRow="1"/>
              <a:tblGrid>
                <a:gridCol w="2135061"/>
                <a:gridCol w="991286"/>
                <a:gridCol w="991286"/>
              </a:tblGrid>
              <a:tr h="480261">
                <a:tc gridSpan="3">
                  <a:txBody>
                    <a:bodyPr/>
                    <a:lstStyle/>
                    <a:p>
                      <a:pPr algn="ctr">
                        <a:lnSpc>
                          <a:spcPct val="115000"/>
                        </a:lnSpc>
                        <a:spcAft>
                          <a:spcPts val="0"/>
                        </a:spcAft>
                      </a:pPr>
                      <a:r>
                        <a:rPr lang="en-GB" sz="1600" dirty="0">
                          <a:solidFill>
                            <a:srgbClr val="000000"/>
                          </a:solidFill>
                          <a:effectLst/>
                          <a:latin typeface="Calibri"/>
                          <a:ea typeface="Times New Roman"/>
                          <a:cs typeface="Calibri"/>
                        </a:rPr>
                        <a:t>Leverage </a:t>
                      </a:r>
                      <a:endParaRPr lang="en-GB" sz="2000" dirty="0">
                        <a:effectLst/>
                        <a:latin typeface="Calibri"/>
                        <a:ea typeface="Calibri"/>
                        <a:cs typeface="Times New Roman"/>
                      </a:endParaRPr>
                    </a:p>
                    <a:p>
                      <a:pPr algn="ctr">
                        <a:lnSpc>
                          <a:spcPct val="115000"/>
                        </a:lnSpc>
                        <a:spcAft>
                          <a:spcPts val="0"/>
                        </a:spcAft>
                      </a:pPr>
                      <a:r>
                        <a:rPr lang="en-GB" sz="1600" dirty="0">
                          <a:solidFill>
                            <a:srgbClr val="000000"/>
                          </a:solidFill>
                          <a:effectLst/>
                          <a:latin typeface="Calibri"/>
                          <a:ea typeface="Times New Roman"/>
                          <a:cs typeface="Calibri"/>
                        </a:rPr>
                        <a:t>(Tangible total assets / Net tangible capital)</a:t>
                      </a:r>
                      <a:endParaRPr lang="en-GB"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264144">
                <a:tc>
                  <a:txBody>
                    <a:bodyPr/>
                    <a:lstStyle/>
                    <a:p>
                      <a:pPr>
                        <a:lnSpc>
                          <a:spcPct val="115000"/>
                        </a:lnSpc>
                      </a:pPr>
                      <a:endParaRPr lang="en-GB" sz="1800" dirty="0">
                        <a:effectLst/>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a:solidFill>
                            <a:srgbClr val="000000"/>
                          </a:solidFill>
                          <a:effectLst/>
                          <a:latin typeface="Calibri"/>
                          <a:ea typeface="Times New Roman"/>
                          <a:cs typeface="Calibri"/>
                        </a:rPr>
                        <a:t>2007</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a:solidFill>
                            <a:srgbClr val="000000"/>
                          </a:solidFill>
                          <a:effectLst/>
                          <a:latin typeface="Calibri"/>
                          <a:ea typeface="Times New Roman"/>
                          <a:cs typeface="Calibri"/>
                        </a:rPr>
                        <a:t>2010</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11">
                <a:tc>
                  <a:txBody>
                    <a:bodyPr/>
                    <a:lstStyle/>
                    <a:p>
                      <a:pPr>
                        <a:lnSpc>
                          <a:spcPct val="115000"/>
                        </a:lnSpc>
                        <a:spcAft>
                          <a:spcPts val="0"/>
                        </a:spcAft>
                      </a:pPr>
                      <a:r>
                        <a:rPr lang="en-GB" sz="1400" cap="all" dirty="0" err="1">
                          <a:solidFill>
                            <a:srgbClr val="000000"/>
                          </a:solidFill>
                          <a:effectLst/>
                          <a:latin typeface="Calibri"/>
                          <a:ea typeface="Times New Roman"/>
                          <a:cs typeface="Calibri"/>
                        </a:rPr>
                        <a:t>Rabobank</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solidFill>
                            <a:srgbClr val="000000"/>
                          </a:solidFill>
                          <a:effectLst/>
                          <a:latin typeface="Calibri"/>
                          <a:ea typeface="Times New Roman"/>
                          <a:cs typeface="Calibri"/>
                        </a:rPr>
                        <a:t>19.8</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solidFill>
                            <a:srgbClr val="000000"/>
                          </a:solidFill>
                          <a:effectLst/>
                          <a:latin typeface="Calibri"/>
                          <a:ea typeface="Times New Roman"/>
                          <a:cs typeface="Calibri"/>
                        </a:rPr>
                        <a:t>17.5</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11">
                <a:tc>
                  <a:txBody>
                    <a:bodyPr/>
                    <a:lstStyle/>
                    <a:p>
                      <a:pPr>
                        <a:lnSpc>
                          <a:spcPct val="115000"/>
                        </a:lnSpc>
                        <a:spcAft>
                          <a:spcPts val="0"/>
                        </a:spcAft>
                      </a:pPr>
                      <a:r>
                        <a:rPr lang="en-GB" sz="1400" cap="all" dirty="0">
                          <a:solidFill>
                            <a:srgbClr val="000000"/>
                          </a:solidFill>
                          <a:effectLst/>
                          <a:latin typeface="Calibri"/>
                          <a:ea typeface="Times New Roman"/>
                          <a:cs typeface="Calibri"/>
                        </a:rPr>
                        <a:t>INTESA SANPAOLO</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solidFill>
                            <a:srgbClr val="000000"/>
                          </a:solidFill>
                          <a:effectLst/>
                          <a:latin typeface="Calibri"/>
                          <a:ea typeface="Times New Roman"/>
                          <a:cs typeface="Calibri"/>
                        </a:rPr>
                        <a:t>20.5</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solidFill>
                            <a:srgbClr val="000000"/>
                          </a:solidFill>
                          <a:effectLst/>
                          <a:latin typeface="Calibri"/>
                          <a:ea typeface="Times New Roman"/>
                          <a:cs typeface="Calibri"/>
                        </a:rPr>
                        <a:t>22.1</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11">
                <a:tc>
                  <a:txBody>
                    <a:bodyPr/>
                    <a:lstStyle/>
                    <a:p>
                      <a:pPr>
                        <a:lnSpc>
                          <a:spcPct val="115000"/>
                        </a:lnSpc>
                        <a:spcAft>
                          <a:spcPts val="0"/>
                        </a:spcAft>
                      </a:pPr>
                      <a:r>
                        <a:rPr lang="en-GB" sz="1400" cap="all" dirty="0">
                          <a:solidFill>
                            <a:srgbClr val="000000"/>
                          </a:solidFill>
                          <a:effectLst/>
                          <a:latin typeface="Calibri"/>
                          <a:ea typeface="Times New Roman"/>
                          <a:cs typeface="Calibri"/>
                        </a:rPr>
                        <a:t>HSBC HOLDINGS</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solidFill>
                            <a:srgbClr val="000000"/>
                          </a:solidFill>
                          <a:effectLst/>
                          <a:latin typeface="Calibri"/>
                          <a:ea typeface="Times New Roman"/>
                          <a:cs typeface="Calibri"/>
                        </a:rPr>
                        <a:t>21.4</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solidFill>
                            <a:srgbClr val="000000"/>
                          </a:solidFill>
                          <a:effectLst/>
                          <a:latin typeface="Calibri"/>
                          <a:ea typeface="Times New Roman"/>
                          <a:cs typeface="Calibri"/>
                        </a:rPr>
                        <a:t>20.4</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11">
                <a:tc>
                  <a:txBody>
                    <a:bodyPr/>
                    <a:lstStyle/>
                    <a:p>
                      <a:pPr>
                        <a:lnSpc>
                          <a:spcPct val="115000"/>
                        </a:lnSpc>
                        <a:spcAft>
                          <a:spcPts val="0"/>
                        </a:spcAft>
                      </a:pPr>
                      <a:r>
                        <a:rPr lang="en-GB" sz="1400" cap="all" dirty="0">
                          <a:solidFill>
                            <a:srgbClr val="000000"/>
                          </a:solidFill>
                          <a:effectLst/>
                          <a:latin typeface="Calibri"/>
                          <a:ea typeface="Times New Roman"/>
                          <a:cs typeface="Calibri"/>
                        </a:rPr>
                        <a:t>BANCO SANTANDER</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solidFill>
                            <a:srgbClr val="000000"/>
                          </a:solidFill>
                          <a:effectLst/>
                          <a:latin typeface="Calibri"/>
                          <a:ea typeface="Times New Roman"/>
                          <a:cs typeface="Calibri"/>
                        </a:rPr>
                        <a:t>21.6</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solidFill>
                            <a:srgbClr val="000000"/>
                          </a:solidFill>
                          <a:effectLst/>
                          <a:latin typeface="Calibri"/>
                          <a:ea typeface="Times New Roman"/>
                          <a:cs typeface="Calibri"/>
                        </a:rPr>
                        <a:t>22.5</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11">
                <a:tc>
                  <a:txBody>
                    <a:bodyPr/>
                    <a:lstStyle/>
                    <a:p>
                      <a:pPr>
                        <a:lnSpc>
                          <a:spcPct val="115000"/>
                        </a:lnSpc>
                        <a:spcAft>
                          <a:spcPts val="0"/>
                        </a:spcAft>
                      </a:pPr>
                      <a:r>
                        <a:rPr lang="en-GB" sz="1400" cap="all" dirty="0">
                          <a:solidFill>
                            <a:srgbClr val="000000"/>
                          </a:solidFill>
                          <a:effectLst/>
                          <a:latin typeface="Calibri"/>
                          <a:ea typeface="Times New Roman"/>
                          <a:cs typeface="Calibri"/>
                        </a:rPr>
                        <a:t>BBVA</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solidFill>
                            <a:srgbClr val="000000"/>
                          </a:solidFill>
                          <a:effectLst/>
                          <a:latin typeface="Calibri"/>
                          <a:ea typeface="Times New Roman"/>
                          <a:cs typeface="Calibri"/>
                        </a:rPr>
                        <a:t>24.4</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solidFill>
                            <a:srgbClr val="000000"/>
                          </a:solidFill>
                          <a:effectLst/>
                          <a:latin typeface="Calibri"/>
                          <a:ea typeface="Times New Roman"/>
                          <a:cs typeface="Calibri"/>
                        </a:rPr>
                        <a:t>18.5</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11">
                <a:tc>
                  <a:txBody>
                    <a:bodyPr/>
                    <a:lstStyle/>
                    <a:p>
                      <a:pPr>
                        <a:lnSpc>
                          <a:spcPct val="115000"/>
                        </a:lnSpc>
                        <a:spcAft>
                          <a:spcPts val="0"/>
                        </a:spcAft>
                      </a:pPr>
                      <a:r>
                        <a:rPr lang="en-GB" sz="1400" cap="all" dirty="0">
                          <a:solidFill>
                            <a:srgbClr val="000000"/>
                          </a:solidFill>
                          <a:effectLst/>
                          <a:latin typeface="Calibri"/>
                          <a:ea typeface="Times New Roman"/>
                          <a:cs typeface="Calibri"/>
                        </a:rPr>
                        <a:t>UNICREDIT</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solidFill>
                            <a:srgbClr val="000000"/>
                          </a:solidFill>
                          <a:effectLst/>
                          <a:latin typeface="Calibri"/>
                          <a:ea typeface="Times New Roman"/>
                          <a:cs typeface="Calibri"/>
                        </a:rPr>
                        <a:t>27.5</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solidFill>
                            <a:srgbClr val="000000"/>
                          </a:solidFill>
                          <a:effectLst/>
                          <a:latin typeface="Calibri"/>
                          <a:ea typeface="Times New Roman"/>
                          <a:cs typeface="Calibri"/>
                        </a:rPr>
                        <a:t>21.5</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11">
                <a:tc>
                  <a:txBody>
                    <a:bodyPr/>
                    <a:lstStyle/>
                    <a:p>
                      <a:pPr>
                        <a:lnSpc>
                          <a:spcPct val="115000"/>
                        </a:lnSpc>
                        <a:spcAft>
                          <a:spcPts val="0"/>
                        </a:spcAft>
                      </a:pPr>
                      <a:r>
                        <a:rPr lang="en-GB" sz="1400" cap="all">
                          <a:solidFill>
                            <a:srgbClr val="000000"/>
                          </a:solidFill>
                          <a:effectLst/>
                          <a:latin typeface="Calibri"/>
                          <a:ea typeface="Times New Roman"/>
                          <a:cs typeface="Calibri"/>
                        </a:rPr>
                        <a:t>CREDIT SUISSE</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solidFill>
                            <a:srgbClr val="FF0000"/>
                          </a:solidFill>
                          <a:effectLst/>
                          <a:latin typeface="Calibri"/>
                          <a:ea typeface="Times New Roman"/>
                          <a:cs typeface="Calibri"/>
                        </a:rPr>
                        <a:t>34.9</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solidFill>
                            <a:srgbClr val="FF0000"/>
                          </a:solidFill>
                          <a:effectLst/>
                          <a:latin typeface="Calibri"/>
                          <a:ea typeface="Times New Roman"/>
                          <a:cs typeface="Calibri"/>
                        </a:rPr>
                        <a:t>48.5</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11">
                <a:tc>
                  <a:txBody>
                    <a:bodyPr/>
                    <a:lstStyle/>
                    <a:p>
                      <a:pPr>
                        <a:lnSpc>
                          <a:spcPct val="115000"/>
                        </a:lnSpc>
                        <a:spcAft>
                          <a:spcPts val="0"/>
                        </a:spcAft>
                      </a:pPr>
                      <a:r>
                        <a:rPr lang="en-GB" sz="1400" cap="all" dirty="0">
                          <a:solidFill>
                            <a:srgbClr val="000000"/>
                          </a:solidFill>
                          <a:effectLst/>
                          <a:latin typeface="Calibri"/>
                          <a:ea typeface="Times New Roman"/>
                          <a:cs typeface="Calibri"/>
                        </a:rPr>
                        <a:t>BNP PARIBAS</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solidFill>
                            <a:srgbClr val="FF0000"/>
                          </a:solidFill>
                          <a:effectLst/>
                          <a:latin typeface="Calibri"/>
                          <a:ea typeface="Times New Roman"/>
                          <a:cs typeface="Calibri"/>
                        </a:rPr>
                        <a:t>35.4</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solidFill>
                            <a:srgbClr val="000000"/>
                          </a:solidFill>
                          <a:effectLst/>
                          <a:latin typeface="Calibri"/>
                          <a:ea typeface="Times New Roman"/>
                          <a:cs typeface="Calibri"/>
                        </a:rPr>
                        <a:t>27.6</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11">
                <a:tc>
                  <a:txBody>
                    <a:bodyPr/>
                    <a:lstStyle/>
                    <a:p>
                      <a:pPr>
                        <a:lnSpc>
                          <a:spcPct val="115000"/>
                        </a:lnSpc>
                        <a:spcAft>
                          <a:spcPts val="0"/>
                        </a:spcAft>
                      </a:pPr>
                      <a:r>
                        <a:rPr lang="en-GB" sz="1400" cap="all">
                          <a:solidFill>
                            <a:srgbClr val="000000"/>
                          </a:solidFill>
                          <a:effectLst/>
                          <a:latin typeface="Calibri"/>
                          <a:ea typeface="Times New Roman"/>
                          <a:cs typeface="Calibri"/>
                        </a:rPr>
                        <a:t>COMMERZBANK</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solidFill>
                            <a:srgbClr val="FF0000"/>
                          </a:solidFill>
                          <a:effectLst/>
                          <a:latin typeface="Calibri"/>
                          <a:ea typeface="Times New Roman"/>
                          <a:cs typeface="Calibri"/>
                        </a:rPr>
                        <a:t>41.4</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effectLst/>
                          <a:latin typeface="Calibri"/>
                          <a:ea typeface="Times New Roman"/>
                          <a:cs typeface="Calibri"/>
                        </a:rPr>
                        <a:t>29.4</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11">
                <a:tc>
                  <a:txBody>
                    <a:bodyPr/>
                    <a:lstStyle/>
                    <a:p>
                      <a:pPr>
                        <a:lnSpc>
                          <a:spcPct val="115000"/>
                        </a:lnSpc>
                        <a:spcAft>
                          <a:spcPts val="0"/>
                        </a:spcAft>
                      </a:pPr>
                      <a:r>
                        <a:rPr lang="en-GB" sz="1400" cap="all">
                          <a:solidFill>
                            <a:srgbClr val="000000"/>
                          </a:solidFill>
                          <a:effectLst/>
                          <a:latin typeface="Calibri"/>
                          <a:ea typeface="Times New Roman"/>
                          <a:cs typeface="Calibri"/>
                        </a:rPr>
                        <a:t>SOCIETE GENERALE</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solidFill>
                            <a:srgbClr val="FF0000"/>
                          </a:solidFill>
                          <a:effectLst/>
                          <a:latin typeface="Calibri"/>
                          <a:ea typeface="Times New Roman"/>
                          <a:cs typeface="Calibri"/>
                        </a:rPr>
                        <a:t>43.0</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effectLst/>
                          <a:latin typeface="Calibri"/>
                          <a:ea typeface="Times New Roman"/>
                          <a:cs typeface="Calibri"/>
                        </a:rPr>
                        <a:t>26.7</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11">
                <a:tc>
                  <a:txBody>
                    <a:bodyPr/>
                    <a:lstStyle/>
                    <a:p>
                      <a:pPr>
                        <a:lnSpc>
                          <a:spcPct val="115000"/>
                        </a:lnSpc>
                        <a:spcAft>
                          <a:spcPts val="0"/>
                        </a:spcAft>
                      </a:pPr>
                      <a:r>
                        <a:rPr lang="en-GB" sz="1400" cap="all">
                          <a:solidFill>
                            <a:srgbClr val="000000"/>
                          </a:solidFill>
                          <a:effectLst/>
                          <a:latin typeface="Calibri"/>
                          <a:ea typeface="Times New Roman"/>
                          <a:cs typeface="Calibri"/>
                        </a:rPr>
                        <a:t>Dexia</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solidFill>
                            <a:srgbClr val="FF0000"/>
                          </a:solidFill>
                          <a:effectLst/>
                          <a:latin typeface="Calibri"/>
                          <a:ea typeface="Times New Roman"/>
                          <a:cs typeface="Calibri"/>
                        </a:rPr>
                        <a:t>44.1</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solidFill>
                            <a:srgbClr val="FF0000"/>
                          </a:solidFill>
                          <a:effectLst/>
                          <a:latin typeface="Calibri"/>
                          <a:ea typeface="Times New Roman"/>
                          <a:cs typeface="Calibri"/>
                        </a:rPr>
                        <a:t>66.8</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11">
                <a:tc>
                  <a:txBody>
                    <a:bodyPr/>
                    <a:lstStyle/>
                    <a:p>
                      <a:pPr>
                        <a:lnSpc>
                          <a:spcPct val="115000"/>
                        </a:lnSpc>
                        <a:spcAft>
                          <a:spcPts val="0"/>
                        </a:spcAft>
                      </a:pPr>
                      <a:r>
                        <a:rPr lang="en-GB" sz="1400" cap="all">
                          <a:solidFill>
                            <a:srgbClr val="000000"/>
                          </a:solidFill>
                          <a:effectLst/>
                          <a:latin typeface="Calibri"/>
                          <a:ea typeface="Times New Roman"/>
                          <a:cs typeface="Calibri"/>
                        </a:rPr>
                        <a:t>ROYAL BANK OF SCOTLAND</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solidFill>
                            <a:srgbClr val="FF0000"/>
                          </a:solidFill>
                          <a:effectLst/>
                          <a:latin typeface="Calibri"/>
                          <a:ea typeface="Times New Roman"/>
                          <a:cs typeface="Calibri"/>
                        </a:rPr>
                        <a:t>47.8</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solidFill>
                            <a:srgbClr val="000000"/>
                          </a:solidFill>
                          <a:effectLst/>
                          <a:latin typeface="Calibri"/>
                          <a:ea typeface="Times New Roman"/>
                          <a:cs typeface="Calibri"/>
                        </a:rPr>
                        <a:t>23.1</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11">
                <a:tc>
                  <a:txBody>
                    <a:bodyPr/>
                    <a:lstStyle/>
                    <a:p>
                      <a:pPr>
                        <a:lnSpc>
                          <a:spcPct val="115000"/>
                        </a:lnSpc>
                        <a:spcAft>
                          <a:spcPts val="0"/>
                        </a:spcAft>
                      </a:pPr>
                      <a:r>
                        <a:rPr lang="en-GB" sz="1400" cap="all">
                          <a:solidFill>
                            <a:srgbClr val="000000"/>
                          </a:solidFill>
                          <a:effectLst/>
                          <a:latin typeface="Calibri"/>
                          <a:ea typeface="Times New Roman"/>
                          <a:cs typeface="Calibri"/>
                        </a:rPr>
                        <a:t>BARCLAYS</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solidFill>
                            <a:srgbClr val="FF0000"/>
                          </a:solidFill>
                          <a:effectLst/>
                          <a:latin typeface="Calibri"/>
                          <a:ea typeface="Times New Roman"/>
                          <a:cs typeface="Calibri"/>
                        </a:rPr>
                        <a:t>50.4</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effectLst/>
                          <a:latin typeface="Calibri"/>
                          <a:ea typeface="Times New Roman"/>
                          <a:cs typeface="Calibri"/>
                        </a:rPr>
                        <a:t>27.6</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11">
                <a:tc>
                  <a:txBody>
                    <a:bodyPr/>
                    <a:lstStyle/>
                    <a:p>
                      <a:pPr>
                        <a:lnSpc>
                          <a:spcPct val="115000"/>
                        </a:lnSpc>
                        <a:spcAft>
                          <a:spcPts val="0"/>
                        </a:spcAft>
                      </a:pPr>
                      <a:r>
                        <a:rPr lang="en-GB" sz="1400" cap="all">
                          <a:solidFill>
                            <a:srgbClr val="000000"/>
                          </a:solidFill>
                          <a:effectLst/>
                          <a:latin typeface="Calibri"/>
                          <a:ea typeface="Times New Roman"/>
                          <a:cs typeface="Calibri"/>
                        </a:rPr>
                        <a:t>CREDIT AGRICOLE</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solidFill>
                            <a:srgbClr val="FF0000"/>
                          </a:solidFill>
                          <a:effectLst/>
                          <a:latin typeface="Calibri"/>
                          <a:ea typeface="Times New Roman"/>
                          <a:cs typeface="Calibri"/>
                        </a:rPr>
                        <a:t>52.3</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solidFill>
                            <a:srgbClr val="FF0000"/>
                          </a:solidFill>
                          <a:effectLst/>
                          <a:latin typeface="Calibri"/>
                          <a:ea typeface="Times New Roman"/>
                          <a:cs typeface="Calibri"/>
                        </a:rPr>
                        <a:t>50.0</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11">
                <a:tc>
                  <a:txBody>
                    <a:bodyPr/>
                    <a:lstStyle/>
                    <a:p>
                      <a:pPr>
                        <a:lnSpc>
                          <a:spcPct val="115000"/>
                        </a:lnSpc>
                        <a:spcAft>
                          <a:spcPts val="0"/>
                        </a:spcAft>
                      </a:pPr>
                      <a:r>
                        <a:rPr lang="en-GB" sz="1400" cap="all">
                          <a:solidFill>
                            <a:srgbClr val="000000"/>
                          </a:solidFill>
                          <a:effectLst/>
                          <a:latin typeface="Calibri"/>
                          <a:ea typeface="Times New Roman"/>
                          <a:cs typeface="Calibri"/>
                        </a:rPr>
                        <a:t>ING group</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solidFill>
                            <a:srgbClr val="FF0000"/>
                          </a:solidFill>
                          <a:effectLst/>
                          <a:latin typeface="Calibri"/>
                          <a:ea typeface="Times New Roman"/>
                          <a:cs typeface="Calibri"/>
                        </a:rPr>
                        <a:t>56.1</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solidFill>
                            <a:srgbClr val="FF0000"/>
                          </a:solidFill>
                          <a:effectLst/>
                          <a:latin typeface="Calibri"/>
                          <a:ea typeface="Times New Roman"/>
                          <a:cs typeface="Calibri"/>
                        </a:rPr>
                        <a:t>39.2</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11">
                <a:tc>
                  <a:txBody>
                    <a:bodyPr/>
                    <a:lstStyle/>
                    <a:p>
                      <a:pPr>
                        <a:lnSpc>
                          <a:spcPct val="115000"/>
                        </a:lnSpc>
                        <a:spcAft>
                          <a:spcPts val="0"/>
                        </a:spcAft>
                      </a:pPr>
                      <a:r>
                        <a:rPr lang="en-GB" sz="1400" cap="all">
                          <a:solidFill>
                            <a:srgbClr val="000000"/>
                          </a:solidFill>
                          <a:effectLst/>
                          <a:latin typeface="Calibri"/>
                          <a:ea typeface="Times New Roman"/>
                          <a:cs typeface="Calibri"/>
                        </a:rPr>
                        <a:t>DEUTSCHE BANK</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solidFill>
                            <a:srgbClr val="FF0000"/>
                          </a:solidFill>
                          <a:effectLst/>
                          <a:latin typeface="Calibri"/>
                          <a:ea typeface="Times New Roman"/>
                          <a:cs typeface="Calibri"/>
                        </a:rPr>
                        <a:t>67.2</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solidFill>
                            <a:srgbClr val="FF0000"/>
                          </a:solidFill>
                          <a:effectLst/>
                          <a:latin typeface="Calibri"/>
                          <a:ea typeface="Times New Roman"/>
                          <a:cs typeface="Calibri"/>
                        </a:rPr>
                        <a:t>54.4</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11">
                <a:tc>
                  <a:txBody>
                    <a:bodyPr/>
                    <a:lstStyle/>
                    <a:p>
                      <a:pPr>
                        <a:lnSpc>
                          <a:spcPct val="115000"/>
                        </a:lnSpc>
                        <a:spcAft>
                          <a:spcPts val="0"/>
                        </a:spcAft>
                      </a:pPr>
                      <a:r>
                        <a:rPr lang="en-GB" sz="1400" cap="all">
                          <a:solidFill>
                            <a:srgbClr val="000000"/>
                          </a:solidFill>
                          <a:effectLst/>
                          <a:latin typeface="Calibri"/>
                          <a:ea typeface="Times New Roman"/>
                          <a:cs typeface="Calibri"/>
                        </a:rPr>
                        <a:t>UBS</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a:solidFill>
                            <a:srgbClr val="FF0000"/>
                          </a:solidFill>
                          <a:effectLst/>
                          <a:latin typeface="Calibri"/>
                          <a:ea typeface="Times New Roman"/>
                          <a:cs typeface="Calibri"/>
                        </a:rPr>
                        <a:t>80.7</a:t>
                      </a:r>
                      <a:endParaRPr lang="en-GB"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400" dirty="0">
                          <a:effectLst/>
                          <a:latin typeface="Calibri"/>
                          <a:ea typeface="Times New Roman"/>
                          <a:cs typeface="Calibri"/>
                        </a:rPr>
                        <a:t>31.1</a:t>
                      </a:r>
                      <a:endParaRPr lang="en-GB"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014520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560387"/>
          </a:xfrm>
        </p:spPr>
        <p:txBody>
          <a:bodyPr/>
          <a:lstStyle/>
          <a:p>
            <a:r>
              <a:rPr lang="en-GB" sz="2400" b="1" dirty="0" smtClean="0"/>
              <a:t>Pillar 2</a:t>
            </a:r>
            <a:endParaRPr lang="en-GB" sz="2400" b="1" dirty="0"/>
          </a:p>
        </p:txBody>
      </p:sp>
      <p:sp>
        <p:nvSpPr>
          <p:cNvPr id="3" name="Segnaposto contenuto 2"/>
          <p:cNvSpPr>
            <a:spLocks noGrp="1"/>
          </p:cNvSpPr>
          <p:nvPr>
            <p:ph idx="1"/>
          </p:nvPr>
        </p:nvSpPr>
        <p:spPr>
          <a:xfrm>
            <a:off x="457200" y="914400"/>
            <a:ext cx="8229600" cy="5216525"/>
          </a:xfrm>
        </p:spPr>
        <p:txBody>
          <a:bodyPr/>
          <a:lstStyle/>
          <a:p>
            <a:r>
              <a:rPr lang="en-GB" sz="2000" dirty="0" smtClean="0"/>
              <a:t>Heightened focus on:</a:t>
            </a:r>
          </a:p>
          <a:p>
            <a:endParaRPr lang="en-GB" sz="1800" dirty="0" smtClean="0"/>
          </a:p>
          <a:p>
            <a:pPr lvl="1"/>
            <a:r>
              <a:rPr lang="en-GB" sz="1600" dirty="0" smtClean="0"/>
              <a:t> </a:t>
            </a:r>
            <a:r>
              <a:rPr lang="en-GB" sz="2000" dirty="0"/>
              <a:t>the governance of </a:t>
            </a:r>
            <a:r>
              <a:rPr lang="en-GB" sz="2000" dirty="0" smtClean="0"/>
              <a:t>banks</a:t>
            </a:r>
            <a:endParaRPr lang="en-GB" sz="2000" dirty="0"/>
          </a:p>
          <a:p>
            <a:pPr lvl="1"/>
            <a:endParaRPr lang="en-GB" sz="2000" dirty="0" smtClean="0"/>
          </a:p>
          <a:p>
            <a:pPr lvl="1"/>
            <a:r>
              <a:rPr lang="en-GB" sz="2000" dirty="0" smtClean="0"/>
              <a:t>risk management, </a:t>
            </a:r>
            <a:r>
              <a:rPr lang="en-GB" sz="2000" dirty="0"/>
              <a:t>with particular attention to off-balance sheet exposures, risk concentration and stress </a:t>
            </a:r>
            <a:r>
              <a:rPr lang="en-GB" sz="2000" dirty="0" smtClean="0"/>
              <a:t>testing</a:t>
            </a:r>
          </a:p>
          <a:p>
            <a:pPr lvl="1"/>
            <a:endParaRPr lang="en-GB" sz="2000" dirty="0" smtClean="0"/>
          </a:p>
          <a:p>
            <a:pPr lvl="1"/>
            <a:r>
              <a:rPr lang="en-GB" sz="2000" dirty="0" smtClean="0"/>
              <a:t>sound </a:t>
            </a:r>
            <a:r>
              <a:rPr lang="en-GB" sz="2000" dirty="0"/>
              <a:t>compensation </a:t>
            </a:r>
            <a:r>
              <a:rPr lang="en-GB" sz="2000" dirty="0" smtClean="0"/>
              <a:t>practices</a:t>
            </a:r>
            <a:endParaRPr lang="en-GB" sz="2000" dirty="0"/>
          </a:p>
          <a:p>
            <a:pPr lvl="1"/>
            <a:endParaRPr lang="en-GB" sz="2000" dirty="0" smtClean="0"/>
          </a:p>
          <a:p>
            <a:pPr lvl="1"/>
            <a:r>
              <a:rPr lang="en-GB" sz="2000" dirty="0" smtClean="0"/>
              <a:t>accounting standards</a:t>
            </a:r>
          </a:p>
          <a:p>
            <a:pPr lvl="1"/>
            <a:endParaRPr lang="en-GB" sz="2000" dirty="0" smtClean="0"/>
          </a:p>
          <a:p>
            <a:pPr lvl="1"/>
            <a:r>
              <a:rPr lang="en-GB" sz="2000" dirty="0" smtClean="0"/>
              <a:t>supervisory colleges</a:t>
            </a:r>
            <a:endParaRPr lang="en-GB" sz="2000" dirty="0"/>
          </a:p>
          <a:p>
            <a:endParaRPr lang="en-GB" sz="1800" dirty="0" smtClean="0"/>
          </a:p>
        </p:txBody>
      </p:sp>
      <p:sp>
        <p:nvSpPr>
          <p:cNvPr id="5" name="Segnaposto numero diapositiva 4"/>
          <p:cNvSpPr>
            <a:spLocks noGrp="1"/>
          </p:cNvSpPr>
          <p:nvPr>
            <p:ph type="sldNum" sz="quarter" idx="12"/>
          </p:nvPr>
        </p:nvSpPr>
        <p:spPr/>
        <p:txBody>
          <a:bodyPr/>
          <a:lstStyle/>
          <a:p>
            <a:fld id="{3BC0357B-2228-481D-9927-9B814EF0B503}" type="slidenum">
              <a:rPr lang="en-GB" smtClean="0"/>
              <a:pPr/>
              <a:t>12</a:t>
            </a:fld>
            <a:endParaRPr lang="en-GB"/>
          </a:p>
        </p:txBody>
      </p:sp>
    </p:spTree>
    <p:extLst>
      <p:ext uri="{BB962C8B-B14F-4D97-AF65-F5344CB8AC3E}">
        <p14:creationId xmlns:p14="http://schemas.microsoft.com/office/powerpoint/2010/main" xmlns="" val="1120028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560387"/>
          </a:xfrm>
        </p:spPr>
        <p:txBody>
          <a:bodyPr/>
          <a:lstStyle/>
          <a:p>
            <a:r>
              <a:rPr lang="en-GB" sz="2400" b="1" dirty="0" smtClean="0"/>
              <a:t>Pillar 3</a:t>
            </a:r>
            <a:endParaRPr lang="en-GB" sz="2400" b="1" dirty="0"/>
          </a:p>
        </p:txBody>
      </p:sp>
      <p:sp>
        <p:nvSpPr>
          <p:cNvPr id="3" name="Segnaposto contenuto 2"/>
          <p:cNvSpPr>
            <a:spLocks noGrp="1"/>
          </p:cNvSpPr>
          <p:nvPr>
            <p:ph idx="1"/>
          </p:nvPr>
        </p:nvSpPr>
        <p:spPr>
          <a:xfrm>
            <a:off x="457200" y="1371600"/>
            <a:ext cx="8229600" cy="4759325"/>
          </a:xfrm>
        </p:spPr>
        <p:txBody>
          <a:bodyPr/>
          <a:lstStyle/>
          <a:p>
            <a:r>
              <a:rPr lang="en-GB" sz="2000" dirty="0"/>
              <a:t>Enhanced disclosures, particularly </a:t>
            </a:r>
            <a:r>
              <a:rPr lang="en-GB" sz="2000" dirty="0" smtClean="0"/>
              <a:t>for:</a:t>
            </a:r>
          </a:p>
          <a:p>
            <a:endParaRPr lang="en-GB" sz="2000" dirty="0" smtClean="0"/>
          </a:p>
          <a:p>
            <a:pPr lvl="1"/>
            <a:r>
              <a:rPr lang="en-GB" sz="2000" dirty="0"/>
              <a:t>s</a:t>
            </a:r>
            <a:r>
              <a:rPr lang="en-GB" sz="2000" dirty="0" smtClean="0"/>
              <a:t>ecuritisation</a:t>
            </a:r>
          </a:p>
          <a:p>
            <a:pPr lvl="1"/>
            <a:endParaRPr lang="en-GB" sz="2000" dirty="0" smtClean="0"/>
          </a:p>
          <a:p>
            <a:pPr lvl="1"/>
            <a:r>
              <a:rPr lang="en-GB" sz="2000" dirty="0" smtClean="0"/>
              <a:t>off-balance </a:t>
            </a:r>
            <a:r>
              <a:rPr lang="en-GB" sz="2000" dirty="0"/>
              <a:t>sheet </a:t>
            </a:r>
            <a:r>
              <a:rPr lang="en-GB" sz="2000" dirty="0" smtClean="0"/>
              <a:t>vehicles</a:t>
            </a:r>
          </a:p>
          <a:p>
            <a:pPr lvl="1"/>
            <a:endParaRPr lang="en-GB" sz="2000" dirty="0" smtClean="0"/>
          </a:p>
          <a:p>
            <a:pPr lvl="1"/>
            <a:r>
              <a:rPr lang="en-GB" sz="2000" dirty="0"/>
              <a:t>t</a:t>
            </a:r>
            <a:r>
              <a:rPr lang="en-GB" sz="2000" dirty="0" smtClean="0"/>
              <a:t>he components </a:t>
            </a:r>
            <a:r>
              <a:rPr lang="en-GB" sz="2000" dirty="0"/>
              <a:t>of regulatory capital</a:t>
            </a:r>
            <a:endParaRPr lang="en-GB" sz="2000" dirty="0" smtClean="0"/>
          </a:p>
        </p:txBody>
      </p:sp>
      <p:sp>
        <p:nvSpPr>
          <p:cNvPr id="4" name="Segnaposto numero diapositiva 3"/>
          <p:cNvSpPr>
            <a:spLocks noGrp="1"/>
          </p:cNvSpPr>
          <p:nvPr>
            <p:ph type="sldNum" sz="quarter" idx="12"/>
          </p:nvPr>
        </p:nvSpPr>
        <p:spPr/>
        <p:txBody>
          <a:bodyPr/>
          <a:lstStyle/>
          <a:p>
            <a:fld id="{3BC0357B-2228-481D-9927-9B814EF0B503}" type="slidenum">
              <a:rPr lang="en-GB" smtClean="0"/>
              <a:pPr/>
              <a:t>13</a:t>
            </a:fld>
            <a:endParaRPr lang="en-GB"/>
          </a:p>
        </p:txBody>
      </p:sp>
    </p:spTree>
    <p:extLst>
      <p:ext uri="{BB962C8B-B14F-4D97-AF65-F5344CB8AC3E}">
        <p14:creationId xmlns:p14="http://schemas.microsoft.com/office/powerpoint/2010/main" xmlns="" val="1312490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560387"/>
          </a:xfrm>
        </p:spPr>
        <p:txBody>
          <a:bodyPr/>
          <a:lstStyle/>
          <a:p>
            <a:r>
              <a:rPr lang="en-GB" sz="2400" b="1" dirty="0" smtClean="0"/>
              <a:t>Liquidity</a:t>
            </a:r>
            <a:endParaRPr lang="en-GB" sz="2400" b="1" dirty="0"/>
          </a:p>
        </p:txBody>
      </p:sp>
      <mc:AlternateContent xmlns:mc="http://schemas.openxmlformats.org/markup-compatibility/2006">
        <mc:Choice xmlns:a14="http://schemas.microsoft.com/office/drawing/2010/main" xmlns="" Requires="a14">
          <p:sp>
            <p:nvSpPr>
              <p:cNvPr id="3" name="Segnaposto contenuto 2"/>
              <p:cNvSpPr>
                <a:spLocks noGrp="1"/>
              </p:cNvSpPr>
              <p:nvPr>
                <p:ph idx="1"/>
              </p:nvPr>
            </p:nvSpPr>
            <p:spPr>
              <a:xfrm>
                <a:off x="457200" y="1066800"/>
                <a:ext cx="8229600" cy="5064125"/>
              </a:xfrm>
            </p:spPr>
            <p:txBody>
              <a:bodyPr/>
              <a:lstStyle/>
              <a:p>
                <a:r>
                  <a:rPr lang="en-GB" sz="1800" b="1" dirty="0"/>
                  <a:t>Liquidity coverage ratio</a:t>
                </a:r>
                <a:r>
                  <a:rPr lang="en-GB" sz="1800" dirty="0"/>
                  <a:t>:</a:t>
                </a:r>
              </a:p>
              <a:p>
                <a:pPr marL="0" indent="0">
                  <a:buNone/>
                </a:pPr>
                <a:r>
                  <a:rPr lang="en-GB" sz="1800" b="1" dirty="0"/>
                  <a:t> </a:t>
                </a:r>
                <a:endParaRPr lang="en-GB" sz="1800" dirty="0"/>
              </a:p>
              <a:p>
                <a:pPr marL="0" indent="0">
                  <a:buNone/>
                </a:pPr>
                <a14:m>
                  <m:oMathPara xmlns:m="http://schemas.openxmlformats.org/officeDocument/2006/math">
                    <m:oMathParaPr>
                      <m:jc m:val="centerGroup"/>
                    </m:oMathParaPr>
                    <m:oMath xmlns:m="http://schemas.openxmlformats.org/officeDocument/2006/math">
                      <m:f>
                        <m:fPr>
                          <m:ctrlPr>
                            <a:rPr lang="en-GB" sz="1800" i="1">
                              <a:latin typeface="Cambria Math"/>
                            </a:rPr>
                          </m:ctrlPr>
                        </m:fPr>
                        <m:num>
                          <m:r>
                            <m:rPr>
                              <m:nor/>
                            </m:rPr>
                            <a:rPr lang="en-GB" sz="1800"/>
                            <m:t>Stock</m:t>
                          </m:r>
                          <m:r>
                            <m:rPr>
                              <m:nor/>
                            </m:rPr>
                            <a:rPr lang="en-GB" sz="1800"/>
                            <m:t> </m:t>
                          </m:r>
                          <m:r>
                            <m:rPr>
                              <m:nor/>
                            </m:rPr>
                            <a:rPr lang="en-GB" sz="1800"/>
                            <m:t>of</m:t>
                          </m:r>
                          <m:r>
                            <m:rPr>
                              <m:nor/>
                            </m:rPr>
                            <a:rPr lang="en-GB" sz="1800"/>
                            <m:t> </m:t>
                          </m:r>
                          <m:r>
                            <m:rPr>
                              <m:nor/>
                            </m:rPr>
                            <a:rPr lang="en-GB" sz="1800"/>
                            <m:t>high</m:t>
                          </m:r>
                          <m:r>
                            <m:rPr>
                              <m:nor/>
                            </m:rPr>
                            <a:rPr lang="en-GB" sz="1800"/>
                            <m:t> </m:t>
                          </m:r>
                          <m:r>
                            <m:rPr>
                              <m:nor/>
                            </m:rPr>
                            <a:rPr lang="en-GB" sz="1800"/>
                            <m:t>quality</m:t>
                          </m:r>
                          <m:r>
                            <m:rPr>
                              <m:nor/>
                            </m:rPr>
                            <a:rPr lang="en-GB" sz="1800"/>
                            <m:t> </m:t>
                          </m:r>
                          <m:r>
                            <m:rPr>
                              <m:nor/>
                            </m:rPr>
                            <a:rPr lang="en-GB" sz="1800"/>
                            <m:t>liquid</m:t>
                          </m:r>
                          <m:r>
                            <m:rPr>
                              <m:nor/>
                            </m:rPr>
                            <a:rPr lang="en-GB" sz="1800"/>
                            <m:t> </m:t>
                          </m:r>
                          <m:r>
                            <m:rPr>
                              <m:nor/>
                            </m:rPr>
                            <a:rPr lang="en-GB" sz="1800"/>
                            <m:t>assets</m:t>
                          </m:r>
                        </m:num>
                        <m:den>
                          <m:r>
                            <m:rPr>
                              <m:nor/>
                            </m:rPr>
                            <a:rPr lang="en-GB" sz="1800"/>
                            <m:t>Net</m:t>
                          </m:r>
                          <m:r>
                            <m:rPr>
                              <m:nor/>
                            </m:rPr>
                            <a:rPr lang="en-GB" sz="1800"/>
                            <m:t> </m:t>
                          </m:r>
                          <m:r>
                            <m:rPr>
                              <m:nor/>
                            </m:rPr>
                            <a:rPr lang="en-GB" sz="1800"/>
                            <m:t>cash</m:t>
                          </m:r>
                          <m:r>
                            <m:rPr>
                              <m:nor/>
                            </m:rPr>
                            <a:rPr lang="en-GB" sz="1800"/>
                            <m:t> </m:t>
                          </m:r>
                          <m:r>
                            <m:rPr>
                              <m:nor/>
                            </m:rPr>
                            <a:rPr lang="en-GB" sz="1800"/>
                            <m:t>outflows</m:t>
                          </m:r>
                          <m:r>
                            <m:rPr>
                              <m:nor/>
                            </m:rPr>
                            <a:rPr lang="en-GB" sz="1800"/>
                            <m:t> </m:t>
                          </m:r>
                          <m:r>
                            <m:rPr>
                              <m:nor/>
                            </m:rPr>
                            <a:rPr lang="en-GB" sz="1800"/>
                            <m:t>over</m:t>
                          </m:r>
                          <m:r>
                            <m:rPr>
                              <m:nor/>
                            </m:rPr>
                            <a:rPr lang="en-GB" sz="1800"/>
                            <m:t> </m:t>
                          </m:r>
                          <m:r>
                            <m:rPr>
                              <m:nor/>
                            </m:rPr>
                            <a:rPr lang="en-GB" sz="1800"/>
                            <m:t>a</m:t>
                          </m:r>
                          <m:r>
                            <m:rPr>
                              <m:nor/>
                            </m:rPr>
                            <a:rPr lang="en-GB" sz="1800"/>
                            <m:t> 30</m:t>
                          </m:r>
                          <m:r>
                            <m:rPr>
                              <m:nor/>
                            </m:rPr>
                            <a:rPr lang="en-GB" sz="1800" i="1"/>
                            <m:t>−</m:t>
                          </m:r>
                          <m:r>
                            <m:rPr>
                              <m:nor/>
                            </m:rPr>
                            <a:rPr lang="en-GB" sz="1800"/>
                            <m:t>day</m:t>
                          </m:r>
                          <m:r>
                            <m:rPr>
                              <m:nor/>
                            </m:rPr>
                            <a:rPr lang="en-GB" sz="1800"/>
                            <m:t> </m:t>
                          </m:r>
                          <m:r>
                            <m:rPr>
                              <m:nor/>
                            </m:rPr>
                            <a:rPr lang="en-GB" sz="1800"/>
                            <m:t>time</m:t>
                          </m:r>
                          <m:r>
                            <m:rPr>
                              <m:nor/>
                            </m:rPr>
                            <a:rPr lang="en-GB" sz="1800"/>
                            <m:t> </m:t>
                          </m:r>
                          <m:r>
                            <m:rPr>
                              <m:nor/>
                            </m:rPr>
                            <a:rPr lang="en-GB" sz="1800"/>
                            <m:t>period</m:t>
                          </m:r>
                        </m:den>
                      </m:f>
                      <m:r>
                        <m:rPr>
                          <m:nor/>
                        </m:rPr>
                        <a:rPr lang="en-GB" sz="1800"/>
                        <m:t> ≥100%</m:t>
                      </m:r>
                    </m:oMath>
                  </m:oMathPara>
                </a14:m>
                <a:endParaRPr lang="en-GB" sz="1800" dirty="0"/>
              </a:p>
              <a:p>
                <a:endParaRPr lang="en-GB" sz="1800" dirty="0"/>
              </a:p>
              <a:p>
                <a:endParaRPr lang="en-GB" sz="1800" dirty="0"/>
              </a:p>
              <a:p>
                <a:r>
                  <a:rPr lang="en-GB" sz="1800" dirty="0"/>
                  <a:t>It aims to ensure that a bank maintains an adequate level of</a:t>
                </a:r>
                <a:r>
                  <a:rPr lang="en-GB" sz="1800" b="1" i="1" dirty="0"/>
                  <a:t> </a:t>
                </a:r>
                <a:r>
                  <a:rPr lang="en-GB" sz="1800" dirty="0"/>
                  <a:t>unencumbered, high quality assets that can be converted into cash to meet its liquidity needs</a:t>
                </a:r>
                <a:r>
                  <a:rPr lang="en-GB" sz="1800" b="1" i="1" dirty="0"/>
                  <a:t> </a:t>
                </a:r>
                <a:r>
                  <a:rPr lang="en-GB" sz="1800" dirty="0"/>
                  <a:t>for a 30-day time horizon under an acute liquidity stress scenario </a:t>
                </a:r>
                <a:r>
                  <a:rPr lang="en-GB" sz="1800" u="sng" dirty="0"/>
                  <a:t>specified by supervisors</a:t>
                </a:r>
                <a:r>
                  <a:rPr lang="en-GB" sz="1800" dirty="0"/>
                  <a:t>. </a:t>
                </a:r>
                <a:endParaRPr lang="en-GB" sz="1800" dirty="0" smtClean="0"/>
              </a:p>
              <a:p>
                <a:endParaRPr lang="en-GB" sz="1800" dirty="0"/>
              </a:p>
              <a:p>
                <a:r>
                  <a:rPr lang="en-GB" sz="1800" dirty="0" smtClean="0"/>
                  <a:t>At</a:t>
                </a:r>
                <a:r>
                  <a:rPr lang="en-GB" sz="1800" b="1" i="1" dirty="0" smtClean="0"/>
                  <a:t> </a:t>
                </a:r>
                <a:r>
                  <a:rPr lang="en-GB" sz="1800" dirty="0"/>
                  <a:t>a minimum, the stock of liquid assets should enable the bank to survive until day 30 of the</a:t>
                </a:r>
                <a:r>
                  <a:rPr lang="en-GB" sz="1800" b="1" i="1" dirty="0"/>
                  <a:t> </a:t>
                </a:r>
                <a:r>
                  <a:rPr lang="en-GB" sz="1800" dirty="0"/>
                  <a:t>proposed stress scenario</a:t>
                </a:r>
              </a:p>
              <a:p>
                <a:endParaRPr lang="en-GB" sz="1800" dirty="0" smtClean="0"/>
              </a:p>
            </p:txBody>
          </p:sp>
        </mc:Choice>
        <mc:Fallback>
          <p:sp>
            <p:nvSpPr>
              <p:cNvPr id="3" name="Segnaposto contenuto 2"/>
              <p:cNvSpPr>
                <a:spLocks noGrp="1" noRot="1" noChangeAspect="1" noMove="1" noResize="1" noEditPoints="1" noAdjustHandles="1" noChangeArrowheads="1" noChangeShapeType="1" noTextEdit="1"/>
              </p:cNvSpPr>
              <p:nvPr>
                <p:ph idx="1"/>
              </p:nvPr>
            </p:nvSpPr>
            <p:spPr>
              <a:xfrm>
                <a:off x="457200" y="1066800"/>
                <a:ext cx="8229600" cy="5064125"/>
              </a:xfrm>
              <a:blipFill rotWithShape="1">
                <a:blip r:embed="rId2" cstate="print"/>
                <a:stretch>
                  <a:fillRect t="-602" r="-1259"/>
                </a:stretch>
              </a:blipFill>
            </p:spPr>
            <p:txBody>
              <a:bodyPr/>
              <a:lstStyle/>
              <a:p>
                <a:r>
                  <a:rPr lang="en-GB">
                    <a:noFill/>
                  </a:rPr>
                  <a:t> </a:t>
                </a:r>
              </a:p>
            </p:txBody>
          </p:sp>
        </mc:Fallback>
      </mc:AlternateContent>
      <p:sp>
        <p:nvSpPr>
          <p:cNvPr id="4" name="Segnaposto numero diapositiva 3"/>
          <p:cNvSpPr>
            <a:spLocks noGrp="1"/>
          </p:cNvSpPr>
          <p:nvPr>
            <p:ph type="sldNum" sz="quarter" idx="12"/>
          </p:nvPr>
        </p:nvSpPr>
        <p:spPr/>
        <p:txBody>
          <a:bodyPr/>
          <a:lstStyle/>
          <a:p>
            <a:fld id="{3BC0357B-2228-481D-9927-9B814EF0B503}" type="slidenum">
              <a:rPr lang="en-GB" smtClean="0"/>
              <a:pPr/>
              <a:t>14</a:t>
            </a:fld>
            <a:endParaRPr lang="en-GB"/>
          </a:p>
        </p:txBody>
      </p:sp>
    </p:spTree>
    <p:extLst>
      <p:ext uri="{BB962C8B-B14F-4D97-AF65-F5344CB8AC3E}">
        <p14:creationId xmlns:p14="http://schemas.microsoft.com/office/powerpoint/2010/main" xmlns="" val="1721609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560387"/>
          </a:xfrm>
        </p:spPr>
        <p:txBody>
          <a:bodyPr/>
          <a:lstStyle/>
          <a:p>
            <a:r>
              <a:rPr lang="en-GB" sz="2400" b="1" dirty="0" smtClean="0"/>
              <a:t>Liquidity</a:t>
            </a:r>
            <a:endParaRPr lang="en-GB" sz="2400" b="1" dirty="0"/>
          </a:p>
        </p:txBody>
      </p:sp>
      <mc:AlternateContent xmlns:mc="http://schemas.openxmlformats.org/markup-compatibility/2006">
        <mc:Choice xmlns:a14="http://schemas.microsoft.com/office/drawing/2010/main" xmlns="" Requires="a14">
          <p:sp>
            <p:nvSpPr>
              <p:cNvPr id="3" name="Segnaposto contenuto 2"/>
              <p:cNvSpPr>
                <a:spLocks noGrp="1"/>
              </p:cNvSpPr>
              <p:nvPr>
                <p:ph idx="1"/>
              </p:nvPr>
            </p:nvSpPr>
            <p:spPr>
              <a:xfrm>
                <a:off x="457200" y="990600"/>
                <a:ext cx="8229600" cy="5029200"/>
              </a:xfrm>
            </p:spPr>
            <p:txBody>
              <a:bodyPr/>
              <a:lstStyle/>
              <a:p>
                <a:r>
                  <a:rPr lang="en-GB" sz="1800" b="1" dirty="0"/>
                  <a:t>Net stable funding ratio</a:t>
                </a:r>
                <a:r>
                  <a:rPr lang="en-GB" sz="1800" dirty="0"/>
                  <a:t>:</a:t>
                </a:r>
              </a:p>
              <a:p>
                <a:pPr marL="0" indent="0">
                  <a:buNone/>
                </a:pPr>
                <a:endParaRPr lang="en-GB" sz="1800" i="1" dirty="0" smtClean="0"/>
              </a:p>
              <a:p>
                <a:pPr marL="0" indent="0">
                  <a:buNone/>
                </a:pPr>
                <a14:m>
                  <m:oMathPara xmlns:m="http://schemas.openxmlformats.org/officeDocument/2006/math">
                    <m:oMathParaPr>
                      <m:jc m:val="centerGroup"/>
                    </m:oMathParaPr>
                    <m:oMath xmlns:m="http://schemas.openxmlformats.org/officeDocument/2006/math">
                      <m:f>
                        <m:fPr>
                          <m:ctrlPr>
                            <a:rPr lang="en-GB" sz="1800" i="1">
                              <a:latin typeface="Cambria Math"/>
                            </a:rPr>
                          </m:ctrlPr>
                        </m:fPr>
                        <m:num>
                          <m:r>
                            <m:rPr>
                              <m:nor/>
                            </m:rPr>
                            <a:rPr lang="en-GB" sz="1800"/>
                            <m:t>Available</m:t>
                          </m:r>
                          <m:r>
                            <m:rPr>
                              <m:nor/>
                            </m:rPr>
                            <a:rPr lang="en-GB" sz="1800"/>
                            <m:t> </m:t>
                          </m:r>
                          <m:r>
                            <m:rPr>
                              <m:nor/>
                            </m:rPr>
                            <a:rPr lang="en-GB" sz="1800"/>
                            <m:t>amount</m:t>
                          </m:r>
                          <m:r>
                            <m:rPr>
                              <m:nor/>
                            </m:rPr>
                            <a:rPr lang="en-GB" sz="1800"/>
                            <m:t> </m:t>
                          </m:r>
                          <m:r>
                            <m:rPr>
                              <m:nor/>
                            </m:rPr>
                            <a:rPr lang="en-GB" sz="1800"/>
                            <m:t>of</m:t>
                          </m:r>
                          <m:r>
                            <m:rPr>
                              <m:nor/>
                            </m:rPr>
                            <a:rPr lang="en-GB" sz="1800"/>
                            <m:t> </m:t>
                          </m:r>
                          <m:r>
                            <m:rPr>
                              <m:nor/>
                            </m:rPr>
                            <a:rPr lang="en-GB" sz="1800"/>
                            <m:t>stable</m:t>
                          </m:r>
                          <m:r>
                            <m:rPr>
                              <m:nor/>
                            </m:rPr>
                            <a:rPr lang="en-GB" sz="1800"/>
                            <m:t> </m:t>
                          </m:r>
                          <m:r>
                            <m:rPr>
                              <m:nor/>
                            </m:rPr>
                            <a:rPr lang="en-GB" sz="1800"/>
                            <m:t>funding</m:t>
                          </m:r>
                        </m:num>
                        <m:den>
                          <m:r>
                            <m:rPr>
                              <m:nor/>
                            </m:rPr>
                            <a:rPr lang="en-GB" sz="1800"/>
                            <m:t>Required</m:t>
                          </m:r>
                          <m:r>
                            <m:rPr>
                              <m:nor/>
                            </m:rPr>
                            <a:rPr lang="en-GB" sz="1800"/>
                            <m:t> </m:t>
                          </m:r>
                          <m:r>
                            <m:rPr>
                              <m:nor/>
                            </m:rPr>
                            <a:rPr lang="en-GB" sz="1800"/>
                            <m:t>amount</m:t>
                          </m:r>
                          <m:r>
                            <m:rPr>
                              <m:nor/>
                            </m:rPr>
                            <a:rPr lang="en-GB" sz="1800"/>
                            <m:t> </m:t>
                          </m:r>
                          <m:r>
                            <m:rPr>
                              <m:nor/>
                            </m:rPr>
                            <a:rPr lang="en-GB" sz="1800"/>
                            <m:t>of</m:t>
                          </m:r>
                          <m:r>
                            <m:rPr>
                              <m:nor/>
                            </m:rPr>
                            <a:rPr lang="en-GB" sz="1800"/>
                            <m:t> </m:t>
                          </m:r>
                          <m:r>
                            <m:rPr>
                              <m:nor/>
                            </m:rPr>
                            <a:rPr lang="en-GB" sz="1800"/>
                            <m:t>stable</m:t>
                          </m:r>
                          <m:r>
                            <m:rPr>
                              <m:nor/>
                            </m:rPr>
                            <a:rPr lang="en-GB" sz="1800"/>
                            <m:t> </m:t>
                          </m:r>
                          <m:r>
                            <m:rPr>
                              <m:nor/>
                            </m:rPr>
                            <a:rPr lang="en-GB" sz="1800"/>
                            <m:t>funding</m:t>
                          </m:r>
                        </m:den>
                      </m:f>
                      <m:r>
                        <m:rPr>
                          <m:nor/>
                        </m:rPr>
                        <a:rPr lang="en-GB" sz="1800"/>
                        <m:t> &gt;100%</m:t>
                      </m:r>
                    </m:oMath>
                  </m:oMathPara>
                </a14:m>
                <a:endParaRPr lang="en-GB" sz="1800" dirty="0"/>
              </a:p>
              <a:p>
                <a:pPr marL="0" indent="0">
                  <a:buNone/>
                </a:pPr>
                <a:r>
                  <a:rPr lang="en-GB" sz="1800" b="1" dirty="0"/>
                  <a:t> </a:t>
                </a:r>
                <a:endParaRPr lang="en-GB" sz="1800" dirty="0"/>
              </a:p>
              <a:p>
                <a:r>
                  <a:rPr lang="en-GB" sz="1800" dirty="0"/>
                  <a:t>It aims </a:t>
                </a:r>
                <a:r>
                  <a:rPr lang="en-GB" sz="1800" dirty="0" smtClean="0"/>
                  <a:t>to</a:t>
                </a:r>
                <a:r>
                  <a:rPr lang="en-GB" sz="1800" dirty="0" smtClean="0"/>
                  <a:t> limit </a:t>
                </a:r>
                <a:r>
                  <a:rPr lang="en-GB" sz="1800" dirty="0"/>
                  <a:t>liquidity mismatch.</a:t>
                </a:r>
              </a:p>
              <a:p>
                <a:pPr marL="0" indent="0">
                  <a:buNone/>
                </a:pPr>
                <a:r>
                  <a:rPr lang="en-GB" sz="1800" dirty="0"/>
                  <a:t> </a:t>
                </a:r>
              </a:p>
              <a:p>
                <a:r>
                  <a:rPr lang="en-GB" sz="1800" dirty="0"/>
                  <a:t>“</a:t>
                </a:r>
                <a:r>
                  <a:rPr lang="en-GB" sz="1800" i="1" dirty="0"/>
                  <a:t>Stable funding</a:t>
                </a:r>
                <a:r>
                  <a:rPr lang="en-GB" sz="1800" dirty="0"/>
                  <a:t>” is defined as those types of equity and liability financing expected to be reliable sources of funds over a one-year time horizon under conditions of extended </a:t>
                </a:r>
                <a:r>
                  <a:rPr lang="en-GB" sz="1800" dirty="0" smtClean="0"/>
                  <a:t>stress.</a:t>
                </a:r>
              </a:p>
              <a:p>
                <a:endParaRPr lang="en-GB" sz="1800" dirty="0" smtClean="0"/>
              </a:p>
              <a:p>
                <a:r>
                  <a:rPr lang="en-GB" sz="1800" dirty="0"/>
                  <a:t>The </a:t>
                </a:r>
                <a:r>
                  <a:rPr lang="en-GB" sz="1800" b="1" dirty="0"/>
                  <a:t>Required</a:t>
                </a:r>
                <a:r>
                  <a:rPr lang="en-GB" sz="1800" dirty="0"/>
                  <a:t> stable funding is to be measured </a:t>
                </a:r>
                <a:r>
                  <a:rPr lang="en-GB" sz="1800" u="sng" dirty="0"/>
                  <a:t>using supervisory assumptions</a:t>
                </a:r>
                <a:r>
                  <a:rPr lang="en-GB" sz="1800" dirty="0"/>
                  <a:t> on the broad characteristics of the liquidity risk profiles of an institution’s assets, off-balance sheet exposures and other selected </a:t>
                </a:r>
                <a:r>
                  <a:rPr lang="en-GB" sz="1800" dirty="0" smtClean="0"/>
                  <a:t>activities</a:t>
                </a:r>
              </a:p>
            </p:txBody>
          </p:sp>
        </mc:Choice>
        <mc:Fallback>
          <p:sp>
            <p:nvSpPr>
              <p:cNvPr id="3" name="Segnaposto contenuto 2"/>
              <p:cNvSpPr>
                <a:spLocks noGrp="1" noRot="1" noChangeAspect="1" noMove="1" noResize="1" noEditPoints="1" noAdjustHandles="1" noChangeArrowheads="1" noChangeShapeType="1" noTextEdit="1"/>
              </p:cNvSpPr>
              <p:nvPr>
                <p:ph idx="1"/>
              </p:nvPr>
            </p:nvSpPr>
            <p:spPr>
              <a:xfrm>
                <a:off x="457200" y="990600"/>
                <a:ext cx="8229600" cy="5029200"/>
              </a:xfrm>
              <a:blipFill rotWithShape="1">
                <a:blip r:embed="rId2" cstate="print"/>
                <a:stretch>
                  <a:fillRect t="-606" r="-815"/>
                </a:stretch>
              </a:blipFill>
            </p:spPr>
            <p:txBody>
              <a:bodyPr/>
              <a:lstStyle/>
              <a:p>
                <a:r>
                  <a:rPr lang="en-GB">
                    <a:noFill/>
                  </a:rPr>
                  <a:t> </a:t>
                </a:r>
              </a:p>
            </p:txBody>
          </p:sp>
        </mc:Fallback>
      </mc:AlternateContent>
      <p:sp>
        <p:nvSpPr>
          <p:cNvPr id="4" name="Segnaposto numero diapositiva 3"/>
          <p:cNvSpPr>
            <a:spLocks noGrp="1"/>
          </p:cNvSpPr>
          <p:nvPr>
            <p:ph type="sldNum" sz="quarter" idx="12"/>
          </p:nvPr>
        </p:nvSpPr>
        <p:spPr/>
        <p:txBody>
          <a:bodyPr/>
          <a:lstStyle/>
          <a:p>
            <a:fld id="{3BC0357B-2228-481D-9927-9B814EF0B503}" type="slidenum">
              <a:rPr lang="en-GB" smtClean="0"/>
              <a:pPr/>
              <a:t>15</a:t>
            </a:fld>
            <a:endParaRPr lang="en-GB"/>
          </a:p>
        </p:txBody>
      </p:sp>
    </p:spTree>
    <p:extLst>
      <p:ext uri="{BB962C8B-B14F-4D97-AF65-F5344CB8AC3E}">
        <p14:creationId xmlns:p14="http://schemas.microsoft.com/office/powerpoint/2010/main" xmlns="" val="3867316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560387"/>
          </a:xfrm>
        </p:spPr>
        <p:txBody>
          <a:bodyPr/>
          <a:lstStyle/>
          <a:p>
            <a:r>
              <a:rPr lang="en-GB" sz="2400" b="1" dirty="0" smtClean="0"/>
              <a:t>Liquidity</a:t>
            </a:r>
            <a:endParaRPr lang="en-GB" sz="2400" b="1" dirty="0"/>
          </a:p>
        </p:txBody>
      </p:sp>
      <p:sp>
        <p:nvSpPr>
          <p:cNvPr id="3" name="Segnaposto contenuto 2"/>
          <p:cNvSpPr>
            <a:spLocks noGrp="1"/>
          </p:cNvSpPr>
          <p:nvPr>
            <p:ph idx="1"/>
          </p:nvPr>
        </p:nvSpPr>
        <p:spPr>
          <a:xfrm>
            <a:off x="457200" y="1295400"/>
            <a:ext cx="8229600" cy="4724400"/>
          </a:xfrm>
        </p:spPr>
        <p:txBody>
          <a:bodyPr/>
          <a:lstStyle/>
          <a:p>
            <a:pPr marL="0" indent="0">
              <a:buNone/>
            </a:pPr>
            <a:r>
              <a:rPr lang="en-GB" sz="1800" dirty="0" smtClean="0"/>
              <a:t>Problems:</a:t>
            </a:r>
          </a:p>
          <a:p>
            <a:endParaRPr lang="en-GB" sz="1800" dirty="0"/>
          </a:p>
          <a:p>
            <a:r>
              <a:rPr lang="en-GB" sz="1800" dirty="0"/>
              <a:t>L</a:t>
            </a:r>
            <a:r>
              <a:rPr lang="en-GB" sz="1800" dirty="0" smtClean="0"/>
              <a:t>arge supervisory discretion for crucial parameters</a:t>
            </a:r>
          </a:p>
          <a:p>
            <a:endParaRPr lang="en-GB" sz="1800" dirty="0"/>
          </a:p>
          <a:p>
            <a:r>
              <a:rPr lang="en-GB" sz="1800" dirty="0"/>
              <a:t>T</a:t>
            </a:r>
            <a:r>
              <a:rPr lang="en-GB" sz="1800" dirty="0" smtClean="0"/>
              <a:t>he new liquidity requirements add a lot of new complexity and fixed costs for both supervisors and bank treasurers. </a:t>
            </a:r>
            <a:r>
              <a:rPr lang="en-GB" sz="1800" i="1" dirty="0" smtClean="0"/>
              <a:t>Inter alia</a:t>
            </a:r>
            <a:r>
              <a:rPr lang="en-GB" sz="1800" dirty="0" smtClean="0"/>
              <a:t>, interaction </a:t>
            </a:r>
            <a:r>
              <a:rPr lang="en-GB" sz="1800" dirty="0"/>
              <a:t>between capital and liquidity requirements</a:t>
            </a:r>
          </a:p>
          <a:p>
            <a:pPr marL="0" indent="0">
              <a:buNone/>
            </a:pPr>
            <a:endParaRPr lang="en-GB" sz="1800" dirty="0"/>
          </a:p>
          <a:p>
            <a:r>
              <a:rPr lang="en-GB" sz="1800" dirty="0" smtClean="0"/>
              <a:t>Pro-cyclical effects</a:t>
            </a:r>
          </a:p>
          <a:p>
            <a:endParaRPr lang="en-GB" sz="1800" dirty="0" smtClean="0"/>
          </a:p>
        </p:txBody>
      </p:sp>
      <p:sp>
        <p:nvSpPr>
          <p:cNvPr id="4" name="Segnaposto numero diapositiva 3"/>
          <p:cNvSpPr>
            <a:spLocks noGrp="1"/>
          </p:cNvSpPr>
          <p:nvPr>
            <p:ph type="sldNum" sz="quarter" idx="12"/>
          </p:nvPr>
        </p:nvSpPr>
        <p:spPr/>
        <p:txBody>
          <a:bodyPr/>
          <a:lstStyle/>
          <a:p>
            <a:fld id="{3BC0357B-2228-481D-9927-9B814EF0B503}" type="slidenum">
              <a:rPr lang="en-GB" smtClean="0"/>
              <a:pPr/>
              <a:t>16</a:t>
            </a:fld>
            <a:endParaRPr lang="en-GB"/>
          </a:p>
        </p:txBody>
      </p:sp>
    </p:spTree>
    <p:extLst>
      <p:ext uri="{BB962C8B-B14F-4D97-AF65-F5344CB8AC3E}">
        <p14:creationId xmlns:p14="http://schemas.microsoft.com/office/powerpoint/2010/main" xmlns="" val="3466212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560387"/>
          </a:xfrm>
        </p:spPr>
        <p:txBody>
          <a:bodyPr/>
          <a:lstStyle/>
          <a:p>
            <a:r>
              <a:rPr lang="en-GB" sz="2400" b="1" dirty="0" smtClean="0"/>
              <a:t>G-SIFIs (G-SIBs)</a:t>
            </a:r>
            <a:endParaRPr lang="en-GB" sz="2400" b="1" dirty="0"/>
          </a:p>
        </p:txBody>
      </p:sp>
      <p:sp>
        <p:nvSpPr>
          <p:cNvPr id="3" name="Segnaposto contenuto 2"/>
          <p:cNvSpPr>
            <a:spLocks noGrp="1"/>
          </p:cNvSpPr>
          <p:nvPr>
            <p:ph idx="1"/>
          </p:nvPr>
        </p:nvSpPr>
        <p:spPr>
          <a:xfrm>
            <a:off x="457200" y="914400"/>
            <a:ext cx="8229600" cy="5257800"/>
          </a:xfrm>
        </p:spPr>
        <p:txBody>
          <a:bodyPr/>
          <a:lstStyle/>
          <a:p>
            <a:r>
              <a:rPr lang="en-GB" sz="1800" dirty="0"/>
              <a:t>Definition of G-SIFIs in relation to their size, complexity and systemic </a:t>
            </a:r>
            <a:r>
              <a:rPr lang="en-GB" sz="1800" dirty="0" smtClean="0"/>
              <a:t>interconnectedness</a:t>
            </a:r>
          </a:p>
          <a:p>
            <a:endParaRPr lang="en-GB" sz="1800" dirty="0"/>
          </a:p>
          <a:p>
            <a:r>
              <a:rPr lang="en-GB" sz="1800" dirty="0" smtClean="0"/>
              <a:t>For G-SIBs, Basel </a:t>
            </a:r>
            <a:r>
              <a:rPr lang="en-GB" sz="1800" dirty="0"/>
              <a:t>III </a:t>
            </a:r>
            <a:r>
              <a:rPr lang="en-GB" sz="1800" dirty="0" smtClean="0"/>
              <a:t>includes a </a:t>
            </a:r>
            <a:r>
              <a:rPr lang="en-GB" sz="1800" dirty="0"/>
              <a:t>further capital </a:t>
            </a:r>
            <a:r>
              <a:rPr lang="en-GB" sz="1800" dirty="0" smtClean="0"/>
              <a:t>buffer (common equity) in the </a:t>
            </a:r>
            <a:r>
              <a:rPr lang="en-GB" sz="1800" dirty="0"/>
              <a:t>1% - 2.5% range, according to the relevance of the </a:t>
            </a:r>
            <a:r>
              <a:rPr lang="en-GB" sz="1800" dirty="0" smtClean="0"/>
              <a:t>bank. Another 1% might be added for G-SIBs that are increasing their global systemic relevance</a:t>
            </a:r>
          </a:p>
          <a:p>
            <a:endParaRPr lang="en-GB" sz="1800" dirty="0" smtClean="0"/>
          </a:p>
          <a:p>
            <a:r>
              <a:rPr lang="en-GB" sz="1800" dirty="0" smtClean="0"/>
              <a:t>Preliminary </a:t>
            </a:r>
            <a:r>
              <a:rPr lang="en-GB" sz="1800" dirty="0"/>
              <a:t>proposals are being developed to add requirements on contingent capital and bail-in debt with loss absorbency on a going </a:t>
            </a:r>
            <a:r>
              <a:rPr lang="en-GB" sz="1800" dirty="0" smtClean="0"/>
              <a:t>concern (the Swiss model)</a:t>
            </a:r>
            <a:endParaRPr lang="en-GB" sz="1800" dirty="0"/>
          </a:p>
          <a:p>
            <a:endParaRPr lang="en-GB" sz="1800" dirty="0"/>
          </a:p>
          <a:p>
            <a:r>
              <a:rPr lang="en-GB" sz="1800" dirty="0" smtClean="0"/>
              <a:t>Other </a:t>
            </a:r>
            <a:r>
              <a:rPr lang="en-GB" sz="1800" dirty="0"/>
              <a:t>measures refer to liquidity surcharges, tighter </a:t>
            </a:r>
            <a:r>
              <a:rPr lang="en-GB" sz="1800" dirty="0" smtClean="0"/>
              <a:t>restrictions </a:t>
            </a:r>
            <a:r>
              <a:rPr lang="en-GB" sz="1800" dirty="0"/>
              <a:t>and enhanced </a:t>
            </a:r>
            <a:r>
              <a:rPr lang="en-GB" sz="1800" dirty="0" smtClean="0"/>
              <a:t>supervision on large exposures.</a:t>
            </a:r>
          </a:p>
          <a:p>
            <a:endParaRPr lang="en-GB" sz="1800" dirty="0"/>
          </a:p>
          <a:p>
            <a:r>
              <a:rPr lang="en-GB" sz="1800" dirty="0" smtClean="0"/>
              <a:t>N.B</a:t>
            </a:r>
            <a:r>
              <a:rPr lang="en-GB" sz="1800" dirty="0"/>
              <a:t>. The reference to global banks may leave unaffected banks that are systemically relevant at a regional or national level</a:t>
            </a:r>
            <a:r>
              <a:rPr lang="en-GB" sz="1800" dirty="0" smtClean="0"/>
              <a:t>. However, </a:t>
            </a:r>
            <a:r>
              <a:rPr lang="en-GB" sz="1800" smtClean="0"/>
              <a:t>see </a:t>
            </a:r>
            <a:r>
              <a:rPr lang="en-GB" sz="1800" smtClean="0"/>
              <a:t>Cannes G20 and next </a:t>
            </a:r>
            <a:r>
              <a:rPr lang="en-GB" sz="1800" dirty="0" smtClean="0"/>
              <a:t>EU stress tests.</a:t>
            </a:r>
            <a:endParaRPr lang="en-GB" sz="1800" dirty="0"/>
          </a:p>
          <a:p>
            <a:endParaRPr lang="en-GB" sz="1800" dirty="0" smtClean="0"/>
          </a:p>
        </p:txBody>
      </p:sp>
      <p:sp>
        <p:nvSpPr>
          <p:cNvPr id="4" name="Segnaposto numero diapositiva 3"/>
          <p:cNvSpPr>
            <a:spLocks noGrp="1"/>
          </p:cNvSpPr>
          <p:nvPr>
            <p:ph type="sldNum" sz="quarter" idx="12"/>
          </p:nvPr>
        </p:nvSpPr>
        <p:spPr/>
        <p:txBody>
          <a:bodyPr/>
          <a:lstStyle/>
          <a:p>
            <a:fld id="{3BC0357B-2228-481D-9927-9B814EF0B503}" type="slidenum">
              <a:rPr lang="en-GB" smtClean="0"/>
              <a:pPr/>
              <a:t>17</a:t>
            </a:fld>
            <a:endParaRPr lang="en-GB" dirty="0"/>
          </a:p>
        </p:txBody>
      </p:sp>
    </p:spTree>
    <p:extLst>
      <p:ext uri="{BB962C8B-B14F-4D97-AF65-F5344CB8AC3E}">
        <p14:creationId xmlns:p14="http://schemas.microsoft.com/office/powerpoint/2010/main" xmlns="" val="3776956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560387"/>
          </a:xfrm>
        </p:spPr>
        <p:txBody>
          <a:bodyPr/>
          <a:lstStyle/>
          <a:p>
            <a:r>
              <a:rPr lang="en-GB" sz="2400" b="1" dirty="0"/>
              <a:t>Phase-in A</a:t>
            </a:r>
            <a:r>
              <a:rPr lang="en-GB" sz="2400" b="1" dirty="0" smtClean="0"/>
              <a:t>rrangements </a:t>
            </a:r>
            <a:r>
              <a:rPr lang="en-GB" sz="2400" b="1" dirty="0"/>
              <a:t>(shading indicates transition periods</a:t>
            </a:r>
            <a:r>
              <a:rPr lang="en-GB" sz="2400" b="1" dirty="0" smtClean="0"/>
              <a:t>)</a:t>
            </a:r>
            <a:endParaRPr lang="en-GB" sz="2400" dirty="0"/>
          </a:p>
        </p:txBody>
      </p:sp>
      <p:sp>
        <p:nvSpPr>
          <p:cNvPr id="4" name="Segnaposto numero diapositiva 3"/>
          <p:cNvSpPr>
            <a:spLocks noGrp="1"/>
          </p:cNvSpPr>
          <p:nvPr>
            <p:ph type="sldNum" sz="quarter" idx="12"/>
          </p:nvPr>
        </p:nvSpPr>
        <p:spPr/>
        <p:txBody>
          <a:bodyPr/>
          <a:lstStyle/>
          <a:p>
            <a:fld id="{3BC0357B-2228-481D-9927-9B814EF0B503}" type="slidenum">
              <a:rPr lang="en-GB" smtClean="0"/>
              <a:pPr/>
              <a:t>18</a:t>
            </a:fld>
            <a:endParaRPr lang="en-GB"/>
          </a:p>
        </p:txBody>
      </p:sp>
      <p:graphicFrame>
        <p:nvGraphicFramePr>
          <p:cNvPr id="8" name="Segnaposto contenuto 7"/>
          <p:cNvGraphicFramePr>
            <a:graphicFrameLocks noGrp="1"/>
          </p:cNvGraphicFramePr>
          <p:nvPr>
            <p:ph idx="1"/>
            <p:extLst>
              <p:ext uri="{D42A27DB-BD31-4B8C-83A1-F6EECF244321}">
                <p14:modId xmlns:p14="http://schemas.microsoft.com/office/powerpoint/2010/main" xmlns="" val="3374303224"/>
              </p:ext>
            </p:extLst>
          </p:nvPr>
        </p:nvGraphicFramePr>
        <p:xfrm>
          <a:off x="33291" y="762000"/>
          <a:ext cx="9067800" cy="4961952"/>
        </p:xfrm>
        <a:graphic>
          <a:graphicData uri="http://schemas.openxmlformats.org/drawingml/2006/table">
            <a:tbl>
              <a:tblPr firstRow="1" firstCol="1" bandRow="1">
                <a:tableStyleId>{5C22544A-7EE6-4342-B048-85BDC9FD1C3A}</a:tableStyleId>
              </a:tblPr>
              <a:tblGrid>
                <a:gridCol w="2514600"/>
                <a:gridCol w="838200"/>
                <a:gridCol w="93980"/>
                <a:gridCol w="896620"/>
                <a:gridCol w="533400"/>
                <a:gridCol w="609600"/>
                <a:gridCol w="762000"/>
                <a:gridCol w="584835"/>
                <a:gridCol w="579120"/>
                <a:gridCol w="809898"/>
                <a:gridCol w="845547"/>
              </a:tblGrid>
              <a:tr h="533399">
                <a:tc>
                  <a:txBody>
                    <a:bodyPr/>
                    <a:lstStyle/>
                    <a:p>
                      <a:pPr algn="ctr">
                        <a:lnSpc>
                          <a:spcPct val="115000"/>
                        </a:lnSpc>
                        <a:spcAft>
                          <a:spcPts val="0"/>
                        </a:spcAft>
                      </a:pPr>
                      <a:r>
                        <a:rPr lang="en-GB" sz="1400" dirty="0">
                          <a:effectLst/>
                        </a:rPr>
                        <a:t> </a:t>
                      </a:r>
                      <a:endParaRPr lang="en-GB"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a:effectLst/>
                        </a:rPr>
                        <a:t>2011</a:t>
                      </a:r>
                      <a:endParaRPr lang="en-GB" sz="2400" dirty="0">
                        <a:effectLst/>
                        <a:latin typeface="Calibri"/>
                        <a:ea typeface="Calibri"/>
                        <a:cs typeface="Times New Roman"/>
                      </a:endParaRPr>
                    </a:p>
                  </a:txBody>
                  <a:tcPr marL="68580" marR="68580" marT="0" marB="0" anchor="ctr"/>
                </a:tc>
                <a:tc gridSpan="2">
                  <a:txBody>
                    <a:bodyPr/>
                    <a:lstStyle/>
                    <a:p>
                      <a:pPr algn="ctr">
                        <a:lnSpc>
                          <a:spcPct val="115000"/>
                        </a:lnSpc>
                        <a:spcAft>
                          <a:spcPts val="0"/>
                        </a:spcAft>
                      </a:pPr>
                      <a:r>
                        <a:rPr lang="en-GB" sz="1400" dirty="0">
                          <a:effectLst/>
                        </a:rPr>
                        <a:t>2012</a:t>
                      </a:r>
                      <a:endParaRPr lang="en-GB" sz="2400" dirty="0">
                        <a:effectLst/>
                        <a:latin typeface="Calibri"/>
                        <a:ea typeface="Calibri"/>
                        <a:cs typeface="Times New Roman"/>
                      </a:endParaRPr>
                    </a:p>
                  </a:txBody>
                  <a:tcPr marL="68580" marR="68580" marT="0" marB="0" anchor="ctr"/>
                </a:tc>
                <a:tc hMerge="1">
                  <a:txBody>
                    <a:bodyPr/>
                    <a:lstStyle/>
                    <a:p>
                      <a:endParaRPr lang="en-GB"/>
                    </a:p>
                  </a:txBody>
                  <a:tcPr/>
                </a:tc>
                <a:tc>
                  <a:txBody>
                    <a:bodyPr/>
                    <a:lstStyle/>
                    <a:p>
                      <a:pPr algn="ctr">
                        <a:lnSpc>
                          <a:spcPct val="115000"/>
                        </a:lnSpc>
                        <a:spcAft>
                          <a:spcPts val="0"/>
                        </a:spcAft>
                      </a:pPr>
                      <a:r>
                        <a:rPr lang="en-GB" sz="1400" dirty="0">
                          <a:effectLst/>
                        </a:rPr>
                        <a:t>2013</a:t>
                      </a:r>
                      <a:endParaRPr lang="en-GB"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a:effectLst/>
                        </a:rPr>
                        <a:t>2014</a:t>
                      </a:r>
                      <a:endParaRPr lang="en-GB"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a:effectLst/>
                        </a:rPr>
                        <a:t>2015</a:t>
                      </a:r>
                      <a:endParaRPr lang="en-GB"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a:effectLst/>
                        </a:rPr>
                        <a:t>2016</a:t>
                      </a:r>
                      <a:endParaRPr lang="en-GB"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a:effectLst/>
                        </a:rPr>
                        <a:t>2017</a:t>
                      </a:r>
                      <a:endParaRPr lang="en-GB"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a:effectLst/>
                        </a:rPr>
                        <a:t>2018</a:t>
                      </a:r>
                      <a:endParaRPr lang="en-GB"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a:effectLst/>
                        </a:rPr>
                        <a:t>As of 1 January 2019</a:t>
                      </a:r>
                      <a:endParaRPr lang="en-GB" sz="2400">
                        <a:effectLst/>
                        <a:latin typeface="Calibri"/>
                        <a:ea typeface="Calibri"/>
                        <a:cs typeface="Times New Roman"/>
                      </a:endParaRPr>
                    </a:p>
                  </a:txBody>
                  <a:tcPr marL="68580" marR="68580" marT="0" marB="0" anchor="ctr"/>
                </a:tc>
              </a:tr>
              <a:tr h="422718">
                <a:tc>
                  <a:txBody>
                    <a:bodyPr/>
                    <a:lstStyle/>
                    <a:p>
                      <a:pPr>
                        <a:lnSpc>
                          <a:spcPct val="115000"/>
                        </a:lnSpc>
                        <a:spcAft>
                          <a:spcPts val="0"/>
                        </a:spcAft>
                      </a:pPr>
                      <a:r>
                        <a:rPr lang="en-GB" sz="1400" dirty="0">
                          <a:effectLst/>
                        </a:rPr>
                        <a:t>Leverage Ratio</a:t>
                      </a:r>
                      <a:endParaRPr lang="en-GB" sz="2400" dirty="0">
                        <a:effectLst/>
                        <a:latin typeface="Calibri"/>
                        <a:ea typeface="Calibri"/>
                        <a:cs typeface="Times New Roman"/>
                      </a:endParaRPr>
                    </a:p>
                  </a:txBody>
                  <a:tcPr marL="68580" marR="68580" marT="0" marB="0" anchor="ctr"/>
                </a:tc>
                <a:tc gridSpan="3">
                  <a:txBody>
                    <a:bodyPr/>
                    <a:lstStyle/>
                    <a:p>
                      <a:pPr algn="ctr">
                        <a:lnSpc>
                          <a:spcPct val="115000"/>
                        </a:lnSpc>
                        <a:spcAft>
                          <a:spcPts val="0"/>
                        </a:spcAft>
                      </a:pPr>
                      <a:r>
                        <a:rPr lang="en-GB" sz="1200" dirty="0">
                          <a:effectLst/>
                        </a:rPr>
                        <a:t>Supervisory monitoring</a:t>
                      </a:r>
                      <a:endParaRPr lang="en-GB" sz="2000" dirty="0">
                        <a:effectLst/>
                        <a:latin typeface="Calibri"/>
                        <a:ea typeface="Calibri"/>
                        <a:cs typeface="Times New Roman"/>
                      </a:endParaRPr>
                    </a:p>
                  </a:txBody>
                  <a:tcPr marL="17780" marR="17780" marT="0" marB="0" anchor="ctr"/>
                </a:tc>
                <a:tc hMerge="1">
                  <a:txBody>
                    <a:bodyPr/>
                    <a:lstStyle/>
                    <a:p>
                      <a:endParaRPr lang="en-GB"/>
                    </a:p>
                  </a:txBody>
                  <a:tcPr/>
                </a:tc>
                <a:tc hMerge="1">
                  <a:txBody>
                    <a:bodyPr/>
                    <a:lstStyle/>
                    <a:p>
                      <a:endParaRPr lang="en-GB"/>
                    </a:p>
                  </a:txBody>
                  <a:tcPr/>
                </a:tc>
                <a:tc gridSpan="4">
                  <a:txBody>
                    <a:bodyPr/>
                    <a:lstStyle/>
                    <a:p>
                      <a:pPr algn="ctr">
                        <a:lnSpc>
                          <a:spcPct val="115000"/>
                        </a:lnSpc>
                        <a:spcAft>
                          <a:spcPts val="0"/>
                        </a:spcAft>
                      </a:pPr>
                      <a:r>
                        <a:rPr lang="en-GB" sz="1200" dirty="0">
                          <a:effectLst/>
                        </a:rPr>
                        <a:t>Parallel run</a:t>
                      </a:r>
                      <a:endParaRPr lang="en-GB" sz="2000" dirty="0">
                        <a:effectLst/>
                      </a:endParaRPr>
                    </a:p>
                    <a:p>
                      <a:pPr algn="ctr">
                        <a:lnSpc>
                          <a:spcPct val="115000"/>
                        </a:lnSpc>
                        <a:spcAft>
                          <a:spcPts val="0"/>
                        </a:spcAft>
                      </a:pPr>
                      <a:r>
                        <a:rPr lang="en-GB" sz="1200" dirty="0">
                          <a:effectLst/>
                        </a:rPr>
                        <a:t>1 Jan 2013 – 1 Jan 2017</a:t>
                      </a:r>
                      <a:endParaRPr lang="en-GB" sz="2000" dirty="0">
                        <a:effectLst/>
                        <a:latin typeface="Calibri"/>
                        <a:ea typeface="Calibri"/>
                        <a:cs typeface="Times New Roman"/>
                      </a:endParaRPr>
                    </a:p>
                  </a:txBody>
                  <a:tcPr marL="17780" marR="177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0"/>
                        </a:spcAft>
                      </a:pPr>
                      <a:r>
                        <a:rPr lang="en-GB" sz="1200" dirty="0">
                          <a:effectLst/>
                        </a:rPr>
                        <a:t> </a:t>
                      </a:r>
                      <a:endParaRPr lang="en-GB" sz="2000" dirty="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dirty="0">
                          <a:effectLst/>
                        </a:rPr>
                        <a:t>Migration to Pillar 1</a:t>
                      </a:r>
                      <a:endParaRPr lang="en-GB" sz="2000" dirty="0">
                        <a:effectLst/>
                        <a:latin typeface="Calibri"/>
                        <a:ea typeface="Calibri"/>
                        <a:cs typeface="Times New Roman"/>
                      </a:endParaRPr>
                    </a:p>
                  </a:txBody>
                  <a:tcPr marL="17780" marR="17780" marT="0" marB="0" anchor="ctr"/>
                </a:tc>
                <a:tc>
                  <a:txBody>
                    <a:bodyPr/>
                    <a:lstStyle/>
                    <a:p>
                      <a:pPr>
                        <a:lnSpc>
                          <a:spcPct val="115000"/>
                        </a:lnSpc>
                        <a:spcAft>
                          <a:spcPts val="0"/>
                        </a:spcAft>
                      </a:pPr>
                      <a:r>
                        <a:rPr lang="en-GB" sz="1200" dirty="0">
                          <a:effectLst/>
                        </a:rPr>
                        <a:t> </a:t>
                      </a:r>
                      <a:endParaRPr lang="en-GB" sz="2000" dirty="0">
                        <a:effectLst/>
                        <a:latin typeface="Calibri"/>
                        <a:ea typeface="Calibri"/>
                        <a:cs typeface="Times New Roman"/>
                      </a:endParaRPr>
                    </a:p>
                  </a:txBody>
                  <a:tcPr marL="17780" marR="17780" marT="0" marB="0" anchor="ctr"/>
                </a:tc>
              </a:tr>
              <a:tr h="328801">
                <a:tc>
                  <a:txBody>
                    <a:bodyPr/>
                    <a:lstStyle/>
                    <a:p>
                      <a:pPr>
                        <a:lnSpc>
                          <a:spcPct val="115000"/>
                        </a:lnSpc>
                        <a:spcAft>
                          <a:spcPts val="0"/>
                        </a:spcAft>
                      </a:pPr>
                      <a:r>
                        <a:rPr lang="en-GB" sz="1400">
                          <a:effectLst/>
                        </a:rPr>
                        <a:t>Minimum Common Equity Capital Ratio</a:t>
                      </a:r>
                      <a:endParaRPr lang="en-GB" sz="2400">
                        <a:effectLst/>
                        <a:latin typeface="Calibri"/>
                        <a:ea typeface="Calibri"/>
                        <a:cs typeface="Times New Roman"/>
                      </a:endParaRPr>
                    </a:p>
                  </a:txBody>
                  <a:tcPr marL="68580" marR="68580" marT="0" marB="0" anchor="ctr"/>
                </a:tc>
                <a:tc gridSpan="2">
                  <a:txBody>
                    <a:bodyPr/>
                    <a:lstStyle/>
                    <a:p>
                      <a:pPr>
                        <a:lnSpc>
                          <a:spcPct val="115000"/>
                        </a:lnSpc>
                        <a:spcAft>
                          <a:spcPts val="0"/>
                        </a:spcAft>
                      </a:pPr>
                      <a:r>
                        <a:rPr lang="en-GB" sz="1200" dirty="0">
                          <a:effectLst/>
                        </a:rPr>
                        <a:t> </a:t>
                      </a:r>
                      <a:endParaRPr lang="en-GB" sz="2000" dirty="0">
                        <a:effectLst/>
                        <a:latin typeface="Calibri"/>
                        <a:ea typeface="Calibri"/>
                        <a:cs typeface="Times New Roman"/>
                      </a:endParaRPr>
                    </a:p>
                  </a:txBody>
                  <a:tcPr marL="17780" marR="17780" marT="0" marB="0" anchor="ctr"/>
                </a:tc>
                <a:tc hMerge="1">
                  <a:txBody>
                    <a:bodyPr/>
                    <a:lstStyle/>
                    <a:p>
                      <a:pPr>
                        <a:lnSpc>
                          <a:spcPct val="115000"/>
                        </a:lnSpc>
                        <a:spcAft>
                          <a:spcPts val="0"/>
                        </a:spcAft>
                      </a:pPr>
                      <a:endParaRPr lang="en-GB" sz="2000">
                        <a:effectLst/>
                        <a:latin typeface="Calibri"/>
                        <a:ea typeface="Calibri"/>
                        <a:cs typeface="Times New Roman"/>
                      </a:endParaRPr>
                    </a:p>
                  </a:txBody>
                  <a:tcPr marL="17780" marR="17780" marT="0" marB="0" anchor="ctr"/>
                </a:tc>
                <a:tc>
                  <a:txBody>
                    <a:bodyPr/>
                    <a:lstStyle/>
                    <a:p>
                      <a:pPr>
                        <a:lnSpc>
                          <a:spcPct val="115000"/>
                        </a:lnSpc>
                        <a:spcAft>
                          <a:spcPts val="0"/>
                        </a:spcAft>
                      </a:pPr>
                      <a:r>
                        <a:rPr lang="en-GB" sz="1200">
                          <a:effectLst/>
                        </a:rPr>
                        <a:t> </a:t>
                      </a:r>
                      <a:endParaRPr lang="en-GB" sz="200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dirty="0">
                          <a:effectLst/>
                        </a:rPr>
                        <a:t>3.5%</a:t>
                      </a:r>
                      <a:endParaRPr lang="en-GB" sz="2000" dirty="0">
                        <a:effectLst/>
                        <a:latin typeface="Calibri"/>
                        <a:ea typeface="Calibri"/>
                        <a:cs typeface="Times New Roman"/>
                      </a:endParaRPr>
                    </a:p>
                  </a:txBody>
                  <a:tcPr marL="17780" marR="17780" marT="0" marB="0" anchor="ctr">
                    <a:solidFill>
                      <a:schemeClr val="bg1">
                        <a:lumMod val="75000"/>
                      </a:schemeClr>
                    </a:solidFill>
                  </a:tcPr>
                </a:tc>
                <a:tc>
                  <a:txBody>
                    <a:bodyPr/>
                    <a:lstStyle/>
                    <a:p>
                      <a:pPr algn="ctr">
                        <a:lnSpc>
                          <a:spcPct val="115000"/>
                        </a:lnSpc>
                        <a:spcAft>
                          <a:spcPts val="0"/>
                        </a:spcAft>
                      </a:pPr>
                      <a:r>
                        <a:rPr lang="en-GB" sz="1200" dirty="0">
                          <a:effectLst/>
                        </a:rPr>
                        <a:t>4.0%</a:t>
                      </a:r>
                      <a:endParaRPr lang="en-GB" sz="2000" dirty="0">
                        <a:effectLst/>
                        <a:latin typeface="Calibri"/>
                        <a:ea typeface="Calibri"/>
                        <a:cs typeface="Times New Roman"/>
                      </a:endParaRPr>
                    </a:p>
                  </a:txBody>
                  <a:tcPr marL="17780" marR="17780" marT="0" marB="0" anchor="ctr">
                    <a:solidFill>
                      <a:schemeClr val="bg1">
                        <a:lumMod val="75000"/>
                      </a:schemeClr>
                    </a:solidFill>
                  </a:tcPr>
                </a:tc>
                <a:tc>
                  <a:txBody>
                    <a:bodyPr/>
                    <a:lstStyle/>
                    <a:p>
                      <a:pPr algn="ctr">
                        <a:lnSpc>
                          <a:spcPct val="115000"/>
                        </a:lnSpc>
                        <a:spcAft>
                          <a:spcPts val="0"/>
                        </a:spcAft>
                      </a:pPr>
                      <a:r>
                        <a:rPr lang="en-GB" sz="1200" dirty="0">
                          <a:effectLst/>
                        </a:rPr>
                        <a:t>4.5%</a:t>
                      </a:r>
                      <a:endParaRPr lang="en-GB" sz="2000" dirty="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dirty="0">
                          <a:effectLst/>
                        </a:rPr>
                        <a:t>4.5%</a:t>
                      </a:r>
                      <a:endParaRPr lang="en-GB" sz="2000" dirty="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a:effectLst/>
                        </a:rPr>
                        <a:t>4.5%</a:t>
                      </a:r>
                      <a:endParaRPr lang="en-GB" sz="200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a:effectLst/>
                        </a:rPr>
                        <a:t>4.5%</a:t>
                      </a:r>
                      <a:endParaRPr lang="en-GB" sz="200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a:effectLst/>
                        </a:rPr>
                        <a:t>4.5%</a:t>
                      </a:r>
                      <a:endParaRPr lang="en-GB" sz="2000">
                        <a:effectLst/>
                        <a:latin typeface="Calibri"/>
                        <a:ea typeface="Calibri"/>
                        <a:cs typeface="Times New Roman"/>
                      </a:endParaRPr>
                    </a:p>
                  </a:txBody>
                  <a:tcPr marL="17780" marR="17780" marT="0" marB="0" anchor="ctr"/>
                </a:tc>
              </a:tr>
              <a:tr h="234884">
                <a:tc>
                  <a:txBody>
                    <a:bodyPr/>
                    <a:lstStyle/>
                    <a:p>
                      <a:pPr>
                        <a:lnSpc>
                          <a:spcPct val="115000"/>
                        </a:lnSpc>
                        <a:spcAft>
                          <a:spcPts val="0"/>
                        </a:spcAft>
                      </a:pPr>
                      <a:r>
                        <a:rPr lang="en-GB" sz="1400">
                          <a:effectLst/>
                        </a:rPr>
                        <a:t>Capital Conservation Buffer</a:t>
                      </a:r>
                      <a:endParaRPr lang="en-GB" sz="2400">
                        <a:effectLst/>
                        <a:latin typeface="Calibri"/>
                        <a:ea typeface="Calibri"/>
                        <a:cs typeface="Times New Roman"/>
                      </a:endParaRPr>
                    </a:p>
                  </a:txBody>
                  <a:tcPr marL="68580" marR="68580" marT="0" marB="0" anchor="ctr"/>
                </a:tc>
                <a:tc gridSpan="2">
                  <a:txBody>
                    <a:bodyPr/>
                    <a:lstStyle/>
                    <a:p>
                      <a:pPr>
                        <a:lnSpc>
                          <a:spcPct val="115000"/>
                        </a:lnSpc>
                        <a:spcAft>
                          <a:spcPts val="0"/>
                        </a:spcAft>
                      </a:pPr>
                      <a:r>
                        <a:rPr lang="en-GB" sz="1200" dirty="0">
                          <a:effectLst/>
                        </a:rPr>
                        <a:t> </a:t>
                      </a:r>
                      <a:endParaRPr lang="en-GB" sz="2000" dirty="0">
                        <a:effectLst/>
                        <a:latin typeface="Calibri"/>
                        <a:ea typeface="Calibri"/>
                        <a:cs typeface="Times New Roman"/>
                      </a:endParaRPr>
                    </a:p>
                  </a:txBody>
                  <a:tcPr marL="17780" marR="17780" marT="0" marB="0" anchor="ctr"/>
                </a:tc>
                <a:tc hMerge="1">
                  <a:txBody>
                    <a:bodyPr/>
                    <a:lstStyle/>
                    <a:p>
                      <a:pPr>
                        <a:lnSpc>
                          <a:spcPct val="115000"/>
                        </a:lnSpc>
                        <a:spcAft>
                          <a:spcPts val="0"/>
                        </a:spcAft>
                      </a:pPr>
                      <a:endParaRPr lang="en-GB" sz="2000" dirty="0">
                        <a:effectLst/>
                        <a:latin typeface="Calibri"/>
                        <a:ea typeface="Calibri"/>
                        <a:cs typeface="Times New Roman"/>
                      </a:endParaRPr>
                    </a:p>
                  </a:txBody>
                  <a:tcPr marL="17780" marR="17780" marT="0" marB="0" anchor="ctr"/>
                </a:tc>
                <a:tc>
                  <a:txBody>
                    <a:bodyPr/>
                    <a:lstStyle/>
                    <a:p>
                      <a:pPr>
                        <a:lnSpc>
                          <a:spcPct val="115000"/>
                        </a:lnSpc>
                        <a:spcAft>
                          <a:spcPts val="0"/>
                        </a:spcAft>
                      </a:pPr>
                      <a:r>
                        <a:rPr lang="en-GB" sz="1200" dirty="0">
                          <a:effectLst/>
                        </a:rPr>
                        <a:t> </a:t>
                      </a:r>
                      <a:endParaRPr lang="en-GB" sz="2000" dirty="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a:effectLst/>
                        </a:rPr>
                        <a:t> </a:t>
                      </a:r>
                      <a:endParaRPr lang="en-GB" sz="200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a:effectLst/>
                        </a:rPr>
                        <a:t> </a:t>
                      </a:r>
                      <a:endParaRPr lang="en-GB" sz="200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a:effectLst/>
                        </a:rPr>
                        <a:t> </a:t>
                      </a:r>
                      <a:endParaRPr lang="en-GB" sz="200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dirty="0">
                          <a:effectLst/>
                        </a:rPr>
                        <a:t>0.625%</a:t>
                      </a:r>
                      <a:endParaRPr lang="en-GB" sz="2000" dirty="0">
                        <a:effectLst/>
                        <a:latin typeface="Calibri"/>
                        <a:ea typeface="Calibri"/>
                        <a:cs typeface="Times New Roman"/>
                      </a:endParaRPr>
                    </a:p>
                  </a:txBody>
                  <a:tcPr marL="17780" marR="17780" marT="0" marB="0" anchor="ctr">
                    <a:solidFill>
                      <a:schemeClr val="bg1">
                        <a:lumMod val="75000"/>
                      </a:schemeClr>
                    </a:solidFill>
                  </a:tcPr>
                </a:tc>
                <a:tc>
                  <a:txBody>
                    <a:bodyPr/>
                    <a:lstStyle/>
                    <a:p>
                      <a:pPr algn="ctr">
                        <a:lnSpc>
                          <a:spcPct val="115000"/>
                        </a:lnSpc>
                        <a:spcAft>
                          <a:spcPts val="0"/>
                        </a:spcAft>
                      </a:pPr>
                      <a:r>
                        <a:rPr lang="en-GB" sz="1200" dirty="0">
                          <a:effectLst/>
                        </a:rPr>
                        <a:t>1.25%</a:t>
                      </a:r>
                      <a:endParaRPr lang="en-GB" sz="2000" dirty="0">
                        <a:effectLst/>
                        <a:latin typeface="Calibri"/>
                        <a:ea typeface="Calibri"/>
                        <a:cs typeface="Times New Roman"/>
                      </a:endParaRPr>
                    </a:p>
                  </a:txBody>
                  <a:tcPr marL="17780" marR="17780" marT="0" marB="0" anchor="ctr">
                    <a:solidFill>
                      <a:schemeClr val="bg1">
                        <a:lumMod val="75000"/>
                      </a:schemeClr>
                    </a:solidFill>
                  </a:tcPr>
                </a:tc>
                <a:tc>
                  <a:txBody>
                    <a:bodyPr/>
                    <a:lstStyle/>
                    <a:p>
                      <a:pPr algn="ctr">
                        <a:lnSpc>
                          <a:spcPct val="115000"/>
                        </a:lnSpc>
                        <a:spcAft>
                          <a:spcPts val="0"/>
                        </a:spcAft>
                      </a:pPr>
                      <a:r>
                        <a:rPr lang="en-GB" sz="1200" dirty="0">
                          <a:effectLst/>
                        </a:rPr>
                        <a:t>1.875%</a:t>
                      </a:r>
                      <a:endParaRPr lang="en-GB" sz="2000" dirty="0">
                        <a:effectLst/>
                        <a:latin typeface="Calibri"/>
                        <a:ea typeface="Calibri"/>
                        <a:cs typeface="Times New Roman"/>
                      </a:endParaRPr>
                    </a:p>
                  </a:txBody>
                  <a:tcPr marL="17780" marR="17780" marT="0" marB="0" anchor="ctr">
                    <a:solidFill>
                      <a:schemeClr val="bg1">
                        <a:lumMod val="75000"/>
                      </a:schemeClr>
                    </a:solidFill>
                  </a:tcPr>
                </a:tc>
                <a:tc>
                  <a:txBody>
                    <a:bodyPr/>
                    <a:lstStyle/>
                    <a:p>
                      <a:pPr algn="ctr">
                        <a:lnSpc>
                          <a:spcPct val="115000"/>
                        </a:lnSpc>
                        <a:spcAft>
                          <a:spcPts val="0"/>
                        </a:spcAft>
                      </a:pPr>
                      <a:r>
                        <a:rPr lang="en-GB" sz="1200">
                          <a:effectLst/>
                        </a:rPr>
                        <a:t>2.5%</a:t>
                      </a:r>
                      <a:endParaRPr lang="en-GB" sz="2000">
                        <a:effectLst/>
                        <a:latin typeface="Calibri"/>
                        <a:ea typeface="Calibri"/>
                        <a:cs typeface="Times New Roman"/>
                      </a:endParaRPr>
                    </a:p>
                  </a:txBody>
                  <a:tcPr marL="17780" marR="17780" marT="0" marB="0" anchor="ctr"/>
                </a:tc>
              </a:tr>
              <a:tr h="457200">
                <a:tc>
                  <a:txBody>
                    <a:bodyPr/>
                    <a:lstStyle/>
                    <a:p>
                      <a:pPr>
                        <a:lnSpc>
                          <a:spcPct val="115000"/>
                        </a:lnSpc>
                        <a:spcAft>
                          <a:spcPts val="0"/>
                        </a:spcAft>
                      </a:pPr>
                      <a:r>
                        <a:rPr lang="en-GB" sz="1400">
                          <a:effectLst/>
                        </a:rPr>
                        <a:t>Minimum common equity plus capital conservation buffer</a:t>
                      </a:r>
                      <a:endParaRPr lang="en-GB" sz="2400">
                        <a:effectLst/>
                        <a:latin typeface="Calibri"/>
                        <a:ea typeface="Calibri"/>
                        <a:cs typeface="Times New Roman"/>
                      </a:endParaRPr>
                    </a:p>
                  </a:txBody>
                  <a:tcPr marL="68580" marR="68580" marT="0" marB="0" anchor="ctr"/>
                </a:tc>
                <a:tc gridSpan="2">
                  <a:txBody>
                    <a:bodyPr/>
                    <a:lstStyle/>
                    <a:p>
                      <a:pPr>
                        <a:lnSpc>
                          <a:spcPct val="115000"/>
                        </a:lnSpc>
                        <a:spcAft>
                          <a:spcPts val="0"/>
                        </a:spcAft>
                      </a:pPr>
                      <a:r>
                        <a:rPr lang="en-GB" sz="1200">
                          <a:effectLst/>
                        </a:rPr>
                        <a:t> </a:t>
                      </a:r>
                      <a:endParaRPr lang="en-GB" sz="2000">
                        <a:effectLst/>
                        <a:latin typeface="Calibri"/>
                        <a:ea typeface="Calibri"/>
                        <a:cs typeface="Times New Roman"/>
                      </a:endParaRPr>
                    </a:p>
                  </a:txBody>
                  <a:tcPr marL="17780" marR="17780" marT="0" marB="0" anchor="ctr"/>
                </a:tc>
                <a:tc hMerge="1">
                  <a:txBody>
                    <a:bodyPr/>
                    <a:lstStyle/>
                    <a:p>
                      <a:pPr>
                        <a:lnSpc>
                          <a:spcPct val="115000"/>
                        </a:lnSpc>
                        <a:spcAft>
                          <a:spcPts val="0"/>
                        </a:spcAft>
                      </a:pPr>
                      <a:endParaRPr lang="en-GB" sz="2000" dirty="0">
                        <a:effectLst/>
                        <a:latin typeface="Calibri"/>
                        <a:ea typeface="Calibri"/>
                        <a:cs typeface="Times New Roman"/>
                      </a:endParaRPr>
                    </a:p>
                  </a:txBody>
                  <a:tcPr marL="17780" marR="17780" marT="0" marB="0" anchor="ctr"/>
                </a:tc>
                <a:tc>
                  <a:txBody>
                    <a:bodyPr/>
                    <a:lstStyle/>
                    <a:p>
                      <a:pPr>
                        <a:lnSpc>
                          <a:spcPct val="115000"/>
                        </a:lnSpc>
                        <a:spcAft>
                          <a:spcPts val="0"/>
                        </a:spcAft>
                      </a:pPr>
                      <a:r>
                        <a:rPr lang="en-GB" sz="1200" dirty="0">
                          <a:effectLst/>
                        </a:rPr>
                        <a:t> </a:t>
                      </a:r>
                      <a:endParaRPr lang="en-GB" sz="2000" dirty="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dirty="0">
                          <a:effectLst/>
                        </a:rPr>
                        <a:t>3.5%</a:t>
                      </a:r>
                      <a:endParaRPr lang="en-GB" sz="2000" dirty="0">
                        <a:effectLst/>
                        <a:latin typeface="Calibri"/>
                        <a:ea typeface="Calibri"/>
                        <a:cs typeface="Times New Roman"/>
                      </a:endParaRPr>
                    </a:p>
                  </a:txBody>
                  <a:tcPr marL="17780" marR="17780" marT="0" marB="0" anchor="ctr">
                    <a:solidFill>
                      <a:schemeClr val="bg1">
                        <a:lumMod val="75000"/>
                      </a:schemeClr>
                    </a:solidFill>
                  </a:tcPr>
                </a:tc>
                <a:tc>
                  <a:txBody>
                    <a:bodyPr/>
                    <a:lstStyle/>
                    <a:p>
                      <a:pPr algn="ctr">
                        <a:lnSpc>
                          <a:spcPct val="115000"/>
                        </a:lnSpc>
                        <a:spcAft>
                          <a:spcPts val="0"/>
                        </a:spcAft>
                      </a:pPr>
                      <a:r>
                        <a:rPr lang="en-GB" sz="1200" dirty="0">
                          <a:effectLst/>
                        </a:rPr>
                        <a:t>4.0%</a:t>
                      </a:r>
                      <a:endParaRPr lang="en-GB" sz="2000" dirty="0">
                        <a:effectLst/>
                        <a:latin typeface="Calibri"/>
                        <a:ea typeface="Calibri"/>
                        <a:cs typeface="Times New Roman"/>
                      </a:endParaRPr>
                    </a:p>
                  </a:txBody>
                  <a:tcPr marL="17780" marR="17780" marT="0" marB="0" anchor="ctr">
                    <a:solidFill>
                      <a:schemeClr val="bg1">
                        <a:lumMod val="75000"/>
                      </a:schemeClr>
                    </a:solidFill>
                  </a:tcPr>
                </a:tc>
                <a:tc>
                  <a:txBody>
                    <a:bodyPr/>
                    <a:lstStyle/>
                    <a:p>
                      <a:pPr algn="ctr">
                        <a:lnSpc>
                          <a:spcPct val="115000"/>
                        </a:lnSpc>
                        <a:spcAft>
                          <a:spcPts val="0"/>
                        </a:spcAft>
                      </a:pPr>
                      <a:r>
                        <a:rPr lang="en-GB" sz="1200" dirty="0">
                          <a:effectLst/>
                        </a:rPr>
                        <a:t>4.5%</a:t>
                      </a:r>
                      <a:endParaRPr lang="en-GB" sz="2000" dirty="0">
                        <a:effectLst/>
                        <a:latin typeface="Calibri"/>
                        <a:ea typeface="Calibri"/>
                        <a:cs typeface="Times New Roman"/>
                      </a:endParaRPr>
                    </a:p>
                  </a:txBody>
                  <a:tcPr marL="17780" marR="17780" marT="0" marB="0" anchor="ctr">
                    <a:solidFill>
                      <a:schemeClr val="bg1">
                        <a:lumMod val="75000"/>
                      </a:schemeClr>
                    </a:solidFill>
                  </a:tcPr>
                </a:tc>
                <a:tc>
                  <a:txBody>
                    <a:bodyPr/>
                    <a:lstStyle/>
                    <a:p>
                      <a:pPr algn="ctr">
                        <a:lnSpc>
                          <a:spcPct val="115000"/>
                        </a:lnSpc>
                        <a:spcAft>
                          <a:spcPts val="0"/>
                        </a:spcAft>
                      </a:pPr>
                      <a:r>
                        <a:rPr lang="en-GB" sz="1200" dirty="0">
                          <a:effectLst/>
                        </a:rPr>
                        <a:t>5.125%</a:t>
                      </a:r>
                      <a:endParaRPr lang="en-GB" sz="2000" dirty="0">
                        <a:effectLst/>
                        <a:latin typeface="Calibri"/>
                        <a:ea typeface="Calibri"/>
                        <a:cs typeface="Times New Roman"/>
                      </a:endParaRPr>
                    </a:p>
                  </a:txBody>
                  <a:tcPr marL="17780" marR="17780" marT="0" marB="0" anchor="ctr">
                    <a:solidFill>
                      <a:schemeClr val="bg1">
                        <a:lumMod val="75000"/>
                      </a:schemeClr>
                    </a:solidFill>
                  </a:tcPr>
                </a:tc>
                <a:tc>
                  <a:txBody>
                    <a:bodyPr/>
                    <a:lstStyle/>
                    <a:p>
                      <a:pPr algn="ctr">
                        <a:lnSpc>
                          <a:spcPct val="115000"/>
                        </a:lnSpc>
                        <a:spcAft>
                          <a:spcPts val="0"/>
                        </a:spcAft>
                      </a:pPr>
                      <a:r>
                        <a:rPr lang="en-GB" sz="1200" dirty="0">
                          <a:effectLst/>
                        </a:rPr>
                        <a:t>5.75%</a:t>
                      </a:r>
                      <a:endParaRPr lang="en-GB" sz="2000" dirty="0">
                        <a:effectLst/>
                        <a:latin typeface="Calibri"/>
                        <a:ea typeface="Calibri"/>
                        <a:cs typeface="Times New Roman"/>
                      </a:endParaRPr>
                    </a:p>
                  </a:txBody>
                  <a:tcPr marL="17780" marR="17780" marT="0" marB="0" anchor="ctr">
                    <a:solidFill>
                      <a:schemeClr val="bg1">
                        <a:lumMod val="75000"/>
                      </a:schemeClr>
                    </a:solidFill>
                  </a:tcPr>
                </a:tc>
                <a:tc>
                  <a:txBody>
                    <a:bodyPr/>
                    <a:lstStyle/>
                    <a:p>
                      <a:pPr algn="ctr">
                        <a:lnSpc>
                          <a:spcPct val="115000"/>
                        </a:lnSpc>
                        <a:spcAft>
                          <a:spcPts val="0"/>
                        </a:spcAft>
                      </a:pPr>
                      <a:r>
                        <a:rPr lang="en-GB" sz="1200" dirty="0">
                          <a:effectLst/>
                        </a:rPr>
                        <a:t>6.375%</a:t>
                      </a:r>
                      <a:endParaRPr lang="en-GB" sz="2000" dirty="0">
                        <a:effectLst/>
                        <a:latin typeface="Calibri"/>
                        <a:ea typeface="Calibri"/>
                        <a:cs typeface="Times New Roman"/>
                      </a:endParaRPr>
                    </a:p>
                  </a:txBody>
                  <a:tcPr marL="17780" marR="17780" marT="0" marB="0" anchor="ctr">
                    <a:solidFill>
                      <a:schemeClr val="bg1">
                        <a:lumMod val="75000"/>
                      </a:schemeClr>
                    </a:solidFill>
                  </a:tcPr>
                </a:tc>
                <a:tc>
                  <a:txBody>
                    <a:bodyPr/>
                    <a:lstStyle/>
                    <a:p>
                      <a:pPr algn="ctr">
                        <a:lnSpc>
                          <a:spcPct val="115000"/>
                        </a:lnSpc>
                        <a:spcAft>
                          <a:spcPts val="0"/>
                        </a:spcAft>
                      </a:pPr>
                      <a:r>
                        <a:rPr lang="en-GB" sz="1200" dirty="0" smtClean="0">
                          <a:effectLst/>
                        </a:rPr>
                        <a:t>7.0%</a:t>
                      </a:r>
                      <a:endParaRPr lang="en-GB" sz="2000" dirty="0">
                        <a:effectLst/>
                        <a:latin typeface="Calibri"/>
                        <a:ea typeface="Calibri"/>
                        <a:cs typeface="Times New Roman"/>
                      </a:endParaRPr>
                    </a:p>
                  </a:txBody>
                  <a:tcPr marL="17780" marR="17780" marT="0" marB="0" anchor="ctr"/>
                </a:tc>
              </a:tr>
              <a:tr h="117919">
                <a:tc>
                  <a:txBody>
                    <a:bodyPr/>
                    <a:lstStyle/>
                    <a:p>
                      <a:pPr>
                        <a:lnSpc>
                          <a:spcPct val="115000"/>
                        </a:lnSpc>
                        <a:spcAft>
                          <a:spcPts val="0"/>
                        </a:spcAft>
                      </a:pPr>
                      <a:r>
                        <a:rPr lang="en-GB" sz="1400">
                          <a:effectLst/>
                        </a:rPr>
                        <a:t>Minimum Tier 1 Capital</a:t>
                      </a:r>
                      <a:endParaRPr lang="en-GB" sz="2400">
                        <a:effectLst/>
                        <a:latin typeface="Calibri"/>
                        <a:ea typeface="Calibri"/>
                        <a:cs typeface="Times New Roman"/>
                      </a:endParaRPr>
                    </a:p>
                  </a:txBody>
                  <a:tcPr marL="68580" marR="68580" marT="0" marB="0" anchor="ctr"/>
                </a:tc>
                <a:tc gridSpan="2">
                  <a:txBody>
                    <a:bodyPr/>
                    <a:lstStyle/>
                    <a:p>
                      <a:pPr>
                        <a:lnSpc>
                          <a:spcPct val="115000"/>
                        </a:lnSpc>
                        <a:spcAft>
                          <a:spcPts val="0"/>
                        </a:spcAft>
                      </a:pPr>
                      <a:r>
                        <a:rPr lang="en-GB" sz="1200">
                          <a:effectLst/>
                        </a:rPr>
                        <a:t> </a:t>
                      </a:r>
                      <a:endParaRPr lang="en-GB" sz="2000">
                        <a:effectLst/>
                        <a:latin typeface="Calibri"/>
                        <a:ea typeface="Calibri"/>
                        <a:cs typeface="Times New Roman"/>
                      </a:endParaRPr>
                    </a:p>
                  </a:txBody>
                  <a:tcPr marL="17780" marR="17780" marT="0" marB="0" anchor="ctr"/>
                </a:tc>
                <a:tc hMerge="1">
                  <a:txBody>
                    <a:bodyPr/>
                    <a:lstStyle/>
                    <a:p>
                      <a:pPr>
                        <a:lnSpc>
                          <a:spcPct val="115000"/>
                        </a:lnSpc>
                        <a:spcAft>
                          <a:spcPts val="0"/>
                        </a:spcAft>
                      </a:pPr>
                      <a:endParaRPr lang="en-GB" sz="2000" dirty="0">
                        <a:effectLst/>
                        <a:latin typeface="Calibri"/>
                        <a:ea typeface="Calibri"/>
                        <a:cs typeface="Times New Roman"/>
                      </a:endParaRPr>
                    </a:p>
                  </a:txBody>
                  <a:tcPr marL="17780" marR="17780" marT="0" marB="0" anchor="ctr"/>
                </a:tc>
                <a:tc>
                  <a:txBody>
                    <a:bodyPr/>
                    <a:lstStyle/>
                    <a:p>
                      <a:pPr>
                        <a:lnSpc>
                          <a:spcPct val="115000"/>
                        </a:lnSpc>
                        <a:spcAft>
                          <a:spcPts val="0"/>
                        </a:spcAft>
                      </a:pPr>
                      <a:r>
                        <a:rPr lang="en-GB" sz="1200" dirty="0">
                          <a:effectLst/>
                        </a:rPr>
                        <a:t> </a:t>
                      </a:r>
                      <a:endParaRPr lang="en-GB" sz="2000" dirty="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dirty="0">
                          <a:effectLst/>
                        </a:rPr>
                        <a:t>4.5%</a:t>
                      </a:r>
                      <a:endParaRPr lang="en-GB" sz="2000" dirty="0">
                        <a:effectLst/>
                        <a:latin typeface="Calibri"/>
                        <a:ea typeface="Calibri"/>
                        <a:cs typeface="Times New Roman"/>
                      </a:endParaRPr>
                    </a:p>
                  </a:txBody>
                  <a:tcPr marL="17780" marR="17780" marT="0" marB="0" anchor="ctr">
                    <a:solidFill>
                      <a:schemeClr val="bg1">
                        <a:lumMod val="75000"/>
                      </a:schemeClr>
                    </a:solidFill>
                  </a:tcPr>
                </a:tc>
                <a:tc>
                  <a:txBody>
                    <a:bodyPr/>
                    <a:lstStyle/>
                    <a:p>
                      <a:pPr algn="ctr">
                        <a:lnSpc>
                          <a:spcPct val="115000"/>
                        </a:lnSpc>
                        <a:spcAft>
                          <a:spcPts val="0"/>
                        </a:spcAft>
                      </a:pPr>
                      <a:r>
                        <a:rPr lang="en-GB" sz="1200" dirty="0">
                          <a:effectLst/>
                        </a:rPr>
                        <a:t>5.5%</a:t>
                      </a:r>
                      <a:endParaRPr lang="en-GB" sz="2000" dirty="0">
                        <a:effectLst/>
                        <a:latin typeface="Calibri"/>
                        <a:ea typeface="Calibri"/>
                        <a:cs typeface="Times New Roman"/>
                      </a:endParaRPr>
                    </a:p>
                  </a:txBody>
                  <a:tcPr marL="17780" marR="17780" marT="0" marB="0" anchor="ctr">
                    <a:solidFill>
                      <a:schemeClr val="bg1">
                        <a:lumMod val="75000"/>
                      </a:schemeClr>
                    </a:solidFill>
                  </a:tcPr>
                </a:tc>
                <a:tc>
                  <a:txBody>
                    <a:bodyPr/>
                    <a:lstStyle/>
                    <a:p>
                      <a:pPr algn="ctr">
                        <a:lnSpc>
                          <a:spcPct val="115000"/>
                        </a:lnSpc>
                        <a:spcAft>
                          <a:spcPts val="0"/>
                        </a:spcAft>
                      </a:pPr>
                      <a:r>
                        <a:rPr lang="en-GB" sz="1200">
                          <a:effectLst/>
                        </a:rPr>
                        <a:t>6.0%</a:t>
                      </a:r>
                      <a:endParaRPr lang="en-GB" sz="200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a:effectLst/>
                        </a:rPr>
                        <a:t>6.0%</a:t>
                      </a:r>
                      <a:endParaRPr lang="en-GB" sz="200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a:effectLst/>
                        </a:rPr>
                        <a:t>6.0%</a:t>
                      </a:r>
                      <a:endParaRPr lang="en-GB" sz="200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a:effectLst/>
                        </a:rPr>
                        <a:t>6.0%</a:t>
                      </a:r>
                      <a:endParaRPr lang="en-GB" sz="200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a:effectLst/>
                        </a:rPr>
                        <a:t>6.0%</a:t>
                      </a:r>
                      <a:endParaRPr lang="en-GB" sz="2000">
                        <a:effectLst/>
                        <a:latin typeface="Calibri"/>
                        <a:ea typeface="Calibri"/>
                        <a:cs typeface="Times New Roman"/>
                      </a:endParaRPr>
                    </a:p>
                  </a:txBody>
                  <a:tcPr marL="17780" marR="17780" marT="0" marB="0" anchor="ctr"/>
                </a:tc>
              </a:tr>
              <a:tr h="116966">
                <a:tc>
                  <a:txBody>
                    <a:bodyPr/>
                    <a:lstStyle/>
                    <a:p>
                      <a:pPr>
                        <a:lnSpc>
                          <a:spcPct val="115000"/>
                        </a:lnSpc>
                        <a:spcAft>
                          <a:spcPts val="0"/>
                        </a:spcAft>
                      </a:pPr>
                      <a:r>
                        <a:rPr lang="en-GB" sz="1400">
                          <a:effectLst/>
                        </a:rPr>
                        <a:t>Minimum Total Capital</a:t>
                      </a:r>
                      <a:endParaRPr lang="en-GB" sz="2400">
                        <a:effectLst/>
                        <a:latin typeface="Calibri"/>
                        <a:ea typeface="Calibri"/>
                        <a:cs typeface="Times New Roman"/>
                      </a:endParaRPr>
                    </a:p>
                  </a:txBody>
                  <a:tcPr marL="68580" marR="68580" marT="0" marB="0" anchor="ctr"/>
                </a:tc>
                <a:tc gridSpan="2">
                  <a:txBody>
                    <a:bodyPr/>
                    <a:lstStyle/>
                    <a:p>
                      <a:pPr>
                        <a:lnSpc>
                          <a:spcPct val="115000"/>
                        </a:lnSpc>
                        <a:spcAft>
                          <a:spcPts val="0"/>
                        </a:spcAft>
                      </a:pPr>
                      <a:r>
                        <a:rPr lang="en-GB" sz="1200">
                          <a:effectLst/>
                        </a:rPr>
                        <a:t> </a:t>
                      </a:r>
                      <a:endParaRPr lang="en-GB" sz="2000">
                        <a:effectLst/>
                        <a:latin typeface="Calibri"/>
                        <a:ea typeface="Calibri"/>
                        <a:cs typeface="Times New Roman"/>
                      </a:endParaRPr>
                    </a:p>
                  </a:txBody>
                  <a:tcPr marL="17780" marR="17780" marT="0" marB="0" anchor="ctr"/>
                </a:tc>
                <a:tc hMerge="1">
                  <a:txBody>
                    <a:bodyPr/>
                    <a:lstStyle/>
                    <a:p>
                      <a:pPr>
                        <a:lnSpc>
                          <a:spcPct val="115000"/>
                        </a:lnSpc>
                        <a:spcAft>
                          <a:spcPts val="0"/>
                        </a:spcAft>
                      </a:pPr>
                      <a:endParaRPr lang="en-GB" sz="2000" dirty="0">
                        <a:effectLst/>
                        <a:latin typeface="Calibri"/>
                        <a:ea typeface="Calibri"/>
                        <a:cs typeface="Times New Roman"/>
                      </a:endParaRPr>
                    </a:p>
                  </a:txBody>
                  <a:tcPr marL="17780" marR="17780" marT="0" marB="0" anchor="ctr"/>
                </a:tc>
                <a:tc>
                  <a:txBody>
                    <a:bodyPr/>
                    <a:lstStyle/>
                    <a:p>
                      <a:pPr>
                        <a:lnSpc>
                          <a:spcPct val="115000"/>
                        </a:lnSpc>
                        <a:spcAft>
                          <a:spcPts val="0"/>
                        </a:spcAft>
                      </a:pPr>
                      <a:r>
                        <a:rPr lang="en-GB" sz="1200" dirty="0">
                          <a:effectLst/>
                        </a:rPr>
                        <a:t> </a:t>
                      </a:r>
                      <a:endParaRPr lang="en-GB" sz="2000" dirty="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a:effectLst/>
                        </a:rPr>
                        <a:t>8.0%</a:t>
                      </a:r>
                      <a:endParaRPr lang="en-GB" sz="200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dirty="0">
                          <a:effectLst/>
                        </a:rPr>
                        <a:t>8.0%</a:t>
                      </a:r>
                      <a:endParaRPr lang="en-GB" sz="2000" dirty="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dirty="0">
                          <a:effectLst/>
                        </a:rPr>
                        <a:t>8.0%</a:t>
                      </a:r>
                      <a:endParaRPr lang="en-GB" sz="2000" dirty="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a:effectLst/>
                        </a:rPr>
                        <a:t>8.0%</a:t>
                      </a:r>
                      <a:endParaRPr lang="en-GB" sz="200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a:effectLst/>
                        </a:rPr>
                        <a:t>8.0%</a:t>
                      </a:r>
                      <a:endParaRPr lang="en-GB" sz="200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a:effectLst/>
                        </a:rPr>
                        <a:t>8.0%</a:t>
                      </a:r>
                      <a:endParaRPr lang="en-GB" sz="200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a:effectLst/>
                        </a:rPr>
                        <a:t>8.0%</a:t>
                      </a:r>
                      <a:endParaRPr lang="en-GB" sz="2000">
                        <a:effectLst/>
                        <a:latin typeface="Calibri"/>
                        <a:ea typeface="Calibri"/>
                        <a:cs typeface="Times New Roman"/>
                      </a:endParaRPr>
                    </a:p>
                  </a:txBody>
                  <a:tcPr marL="17780" marR="17780" marT="0" marB="0" anchor="ctr"/>
                </a:tc>
              </a:tr>
              <a:tr h="420813">
                <a:tc>
                  <a:txBody>
                    <a:bodyPr/>
                    <a:lstStyle/>
                    <a:p>
                      <a:pPr>
                        <a:lnSpc>
                          <a:spcPct val="115000"/>
                        </a:lnSpc>
                        <a:spcAft>
                          <a:spcPts val="0"/>
                        </a:spcAft>
                      </a:pPr>
                      <a:r>
                        <a:rPr lang="en-GB" sz="1400">
                          <a:effectLst/>
                        </a:rPr>
                        <a:t>Minimum Total Capital plus conservation buffer</a:t>
                      </a:r>
                      <a:endParaRPr lang="en-GB" sz="2400">
                        <a:effectLst/>
                        <a:latin typeface="Calibri"/>
                        <a:ea typeface="Calibri"/>
                        <a:cs typeface="Times New Roman"/>
                      </a:endParaRPr>
                    </a:p>
                  </a:txBody>
                  <a:tcPr marL="68580" marR="68580" marT="0" marB="0" anchor="ctr"/>
                </a:tc>
                <a:tc gridSpan="2">
                  <a:txBody>
                    <a:bodyPr/>
                    <a:lstStyle/>
                    <a:p>
                      <a:pPr>
                        <a:lnSpc>
                          <a:spcPct val="115000"/>
                        </a:lnSpc>
                        <a:spcAft>
                          <a:spcPts val="0"/>
                        </a:spcAft>
                      </a:pPr>
                      <a:r>
                        <a:rPr lang="en-GB" sz="1200">
                          <a:effectLst/>
                        </a:rPr>
                        <a:t> </a:t>
                      </a:r>
                      <a:endParaRPr lang="en-GB" sz="2000">
                        <a:effectLst/>
                        <a:latin typeface="Calibri"/>
                        <a:ea typeface="Calibri"/>
                        <a:cs typeface="Times New Roman"/>
                      </a:endParaRPr>
                    </a:p>
                  </a:txBody>
                  <a:tcPr marL="17780" marR="17780" marT="0" marB="0" anchor="ctr"/>
                </a:tc>
                <a:tc hMerge="1">
                  <a:txBody>
                    <a:bodyPr/>
                    <a:lstStyle/>
                    <a:p>
                      <a:pPr>
                        <a:lnSpc>
                          <a:spcPct val="115000"/>
                        </a:lnSpc>
                        <a:spcAft>
                          <a:spcPts val="0"/>
                        </a:spcAft>
                      </a:pPr>
                      <a:endParaRPr lang="en-GB" sz="2000">
                        <a:effectLst/>
                        <a:latin typeface="Calibri"/>
                        <a:ea typeface="Calibri"/>
                        <a:cs typeface="Times New Roman"/>
                      </a:endParaRPr>
                    </a:p>
                  </a:txBody>
                  <a:tcPr marL="17780" marR="17780" marT="0" marB="0" anchor="ctr"/>
                </a:tc>
                <a:tc>
                  <a:txBody>
                    <a:bodyPr/>
                    <a:lstStyle/>
                    <a:p>
                      <a:pPr>
                        <a:lnSpc>
                          <a:spcPct val="115000"/>
                        </a:lnSpc>
                        <a:spcAft>
                          <a:spcPts val="0"/>
                        </a:spcAft>
                      </a:pPr>
                      <a:r>
                        <a:rPr lang="en-GB" sz="1200">
                          <a:effectLst/>
                        </a:rPr>
                        <a:t> </a:t>
                      </a:r>
                      <a:endParaRPr lang="en-GB" sz="200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dirty="0">
                          <a:effectLst/>
                        </a:rPr>
                        <a:t>8.0%</a:t>
                      </a:r>
                      <a:endParaRPr lang="en-GB" sz="2000" dirty="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dirty="0">
                          <a:effectLst/>
                        </a:rPr>
                        <a:t>8.0%</a:t>
                      </a:r>
                      <a:endParaRPr lang="en-GB" sz="2000" dirty="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dirty="0">
                          <a:effectLst/>
                        </a:rPr>
                        <a:t>8.0%</a:t>
                      </a:r>
                      <a:endParaRPr lang="en-GB" sz="2000" dirty="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dirty="0">
                          <a:effectLst/>
                        </a:rPr>
                        <a:t>8.625%</a:t>
                      </a:r>
                      <a:endParaRPr lang="en-GB" sz="2000" dirty="0">
                        <a:effectLst/>
                        <a:latin typeface="Calibri"/>
                        <a:ea typeface="Calibri"/>
                        <a:cs typeface="Times New Roman"/>
                      </a:endParaRPr>
                    </a:p>
                  </a:txBody>
                  <a:tcPr marL="17780" marR="17780" marT="0" marB="0" anchor="ctr">
                    <a:solidFill>
                      <a:schemeClr val="bg1">
                        <a:lumMod val="75000"/>
                      </a:schemeClr>
                    </a:solidFill>
                  </a:tcPr>
                </a:tc>
                <a:tc>
                  <a:txBody>
                    <a:bodyPr/>
                    <a:lstStyle/>
                    <a:p>
                      <a:pPr algn="ctr">
                        <a:lnSpc>
                          <a:spcPct val="115000"/>
                        </a:lnSpc>
                        <a:spcAft>
                          <a:spcPts val="0"/>
                        </a:spcAft>
                      </a:pPr>
                      <a:r>
                        <a:rPr lang="en-GB" sz="1200" dirty="0">
                          <a:effectLst/>
                        </a:rPr>
                        <a:t>9.25%</a:t>
                      </a:r>
                      <a:endParaRPr lang="en-GB" sz="2000" dirty="0">
                        <a:effectLst/>
                        <a:latin typeface="Calibri"/>
                        <a:ea typeface="Calibri"/>
                        <a:cs typeface="Times New Roman"/>
                      </a:endParaRPr>
                    </a:p>
                  </a:txBody>
                  <a:tcPr marL="17780" marR="17780" marT="0" marB="0" anchor="ctr">
                    <a:solidFill>
                      <a:schemeClr val="bg1">
                        <a:lumMod val="75000"/>
                      </a:schemeClr>
                    </a:solidFill>
                  </a:tcPr>
                </a:tc>
                <a:tc>
                  <a:txBody>
                    <a:bodyPr/>
                    <a:lstStyle/>
                    <a:p>
                      <a:pPr algn="ctr">
                        <a:lnSpc>
                          <a:spcPct val="115000"/>
                        </a:lnSpc>
                        <a:spcAft>
                          <a:spcPts val="0"/>
                        </a:spcAft>
                      </a:pPr>
                      <a:r>
                        <a:rPr lang="en-GB" sz="1200" dirty="0">
                          <a:effectLst/>
                        </a:rPr>
                        <a:t>9.875%</a:t>
                      </a:r>
                      <a:endParaRPr lang="en-GB" sz="2000" dirty="0">
                        <a:effectLst/>
                        <a:latin typeface="Calibri"/>
                        <a:ea typeface="Calibri"/>
                        <a:cs typeface="Times New Roman"/>
                      </a:endParaRPr>
                    </a:p>
                  </a:txBody>
                  <a:tcPr marL="17780" marR="17780" marT="0" marB="0" anchor="ctr">
                    <a:solidFill>
                      <a:schemeClr val="bg1">
                        <a:lumMod val="75000"/>
                      </a:schemeClr>
                    </a:solidFill>
                  </a:tcPr>
                </a:tc>
                <a:tc>
                  <a:txBody>
                    <a:bodyPr/>
                    <a:lstStyle/>
                    <a:p>
                      <a:pPr algn="ctr">
                        <a:lnSpc>
                          <a:spcPct val="115000"/>
                        </a:lnSpc>
                        <a:spcAft>
                          <a:spcPts val="0"/>
                        </a:spcAft>
                      </a:pPr>
                      <a:r>
                        <a:rPr lang="en-GB" sz="1200">
                          <a:effectLst/>
                        </a:rPr>
                        <a:t>10.5%</a:t>
                      </a:r>
                      <a:endParaRPr lang="en-GB" sz="2000">
                        <a:effectLst/>
                        <a:latin typeface="Calibri"/>
                        <a:ea typeface="Calibri"/>
                        <a:cs typeface="Times New Roman"/>
                      </a:endParaRPr>
                    </a:p>
                  </a:txBody>
                  <a:tcPr marL="17780" marR="17780" marT="0" marB="0" anchor="ctr"/>
                </a:tc>
              </a:tr>
              <a:tr h="38095">
                <a:tc>
                  <a:txBody>
                    <a:bodyPr/>
                    <a:lstStyle/>
                    <a:p>
                      <a:pPr>
                        <a:lnSpc>
                          <a:spcPct val="115000"/>
                        </a:lnSpc>
                        <a:spcAft>
                          <a:spcPts val="0"/>
                        </a:spcAft>
                      </a:pPr>
                      <a:r>
                        <a:rPr lang="en-GB" sz="500" dirty="0">
                          <a:effectLst/>
                        </a:rPr>
                        <a:t> </a:t>
                      </a:r>
                      <a:endParaRPr lang="en-GB" sz="500" dirty="0">
                        <a:effectLst/>
                        <a:latin typeface="Calibri"/>
                        <a:ea typeface="Calibri"/>
                        <a:cs typeface="Times New Roman"/>
                      </a:endParaRPr>
                    </a:p>
                  </a:txBody>
                  <a:tcPr marL="68580" marR="68580" marT="0" marB="0" anchor="ctr"/>
                </a:tc>
                <a:tc gridSpan="2">
                  <a:txBody>
                    <a:bodyPr/>
                    <a:lstStyle/>
                    <a:p>
                      <a:pPr>
                        <a:lnSpc>
                          <a:spcPct val="115000"/>
                        </a:lnSpc>
                        <a:spcAft>
                          <a:spcPts val="0"/>
                        </a:spcAft>
                      </a:pPr>
                      <a:r>
                        <a:rPr lang="en-GB" sz="500" dirty="0">
                          <a:effectLst/>
                        </a:rPr>
                        <a:t> </a:t>
                      </a:r>
                      <a:endParaRPr lang="en-GB" sz="500" dirty="0">
                        <a:effectLst/>
                        <a:latin typeface="Calibri"/>
                        <a:ea typeface="Calibri"/>
                        <a:cs typeface="Times New Roman"/>
                      </a:endParaRPr>
                    </a:p>
                  </a:txBody>
                  <a:tcPr marL="17780" marR="17780" marT="0" marB="0" anchor="ctr"/>
                </a:tc>
                <a:tc hMerge="1">
                  <a:txBody>
                    <a:bodyPr/>
                    <a:lstStyle/>
                    <a:p>
                      <a:pPr>
                        <a:lnSpc>
                          <a:spcPct val="115000"/>
                        </a:lnSpc>
                        <a:spcAft>
                          <a:spcPts val="0"/>
                        </a:spcAft>
                      </a:pPr>
                      <a:endParaRPr lang="en-GB" sz="500" dirty="0">
                        <a:effectLst/>
                        <a:latin typeface="Calibri"/>
                        <a:ea typeface="Calibri"/>
                        <a:cs typeface="Times New Roman"/>
                      </a:endParaRPr>
                    </a:p>
                  </a:txBody>
                  <a:tcPr marL="17780" marR="17780" marT="0" marB="0" anchor="ctr"/>
                </a:tc>
                <a:tc>
                  <a:txBody>
                    <a:bodyPr/>
                    <a:lstStyle/>
                    <a:p>
                      <a:pPr>
                        <a:lnSpc>
                          <a:spcPct val="115000"/>
                        </a:lnSpc>
                        <a:spcAft>
                          <a:spcPts val="0"/>
                        </a:spcAft>
                      </a:pPr>
                      <a:r>
                        <a:rPr lang="en-GB" sz="500" dirty="0">
                          <a:effectLst/>
                        </a:rPr>
                        <a:t> </a:t>
                      </a:r>
                      <a:endParaRPr lang="en-GB" sz="500" dirty="0">
                        <a:effectLst/>
                        <a:latin typeface="Calibri"/>
                        <a:ea typeface="Calibri"/>
                        <a:cs typeface="Times New Roman"/>
                      </a:endParaRPr>
                    </a:p>
                  </a:txBody>
                  <a:tcPr marL="17780" marR="17780" marT="0" marB="0" anchor="ctr"/>
                </a:tc>
                <a:tc>
                  <a:txBody>
                    <a:bodyPr/>
                    <a:lstStyle/>
                    <a:p>
                      <a:pPr>
                        <a:lnSpc>
                          <a:spcPct val="115000"/>
                        </a:lnSpc>
                        <a:spcAft>
                          <a:spcPts val="0"/>
                        </a:spcAft>
                      </a:pPr>
                      <a:r>
                        <a:rPr lang="en-GB" sz="500" dirty="0">
                          <a:effectLst/>
                        </a:rPr>
                        <a:t> </a:t>
                      </a:r>
                      <a:endParaRPr lang="en-GB" sz="500" dirty="0">
                        <a:effectLst/>
                        <a:latin typeface="Calibri"/>
                        <a:ea typeface="Calibri"/>
                        <a:cs typeface="Times New Roman"/>
                      </a:endParaRPr>
                    </a:p>
                  </a:txBody>
                  <a:tcPr marL="17780" marR="17780" marT="0" marB="0" anchor="ctr"/>
                </a:tc>
                <a:tc>
                  <a:txBody>
                    <a:bodyPr/>
                    <a:lstStyle/>
                    <a:p>
                      <a:pPr>
                        <a:lnSpc>
                          <a:spcPct val="115000"/>
                        </a:lnSpc>
                        <a:spcAft>
                          <a:spcPts val="0"/>
                        </a:spcAft>
                      </a:pPr>
                      <a:r>
                        <a:rPr lang="en-GB" sz="500" dirty="0">
                          <a:effectLst/>
                        </a:rPr>
                        <a:t> </a:t>
                      </a:r>
                      <a:endParaRPr lang="en-GB" sz="500" dirty="0">
                        <a:effectLst/>
                        <a:latin typeface="Calibri"/>
                        <a:ea typeface="Calibri"/>
                        <a:cs typeface="Times New Roman"/>
                      </a:endParaRPr>
                    </a:p>
                  </a:txBody>
                  <a:tcPr marL="17780" marR="17780" marT="0" marB="0" anchor="ctr"/>
                </a:tc>
                <a:tc>
                  <a:txBody>
                    <a:bodyPr/>
                    <a:lstStyle/>
                    <a:p>
                      <a:pPr>
                        <a:lnSpc>
                          <a:spcPct val="115000"/>
                        </a:lnSpc>
                        <a:spcAft>
                          <a:spcPts val="0"/>
                        </a:spcAft>
                      </a:pPr>
                      <a:r>
                        <a:rPr lang="en-GB" sz="500" dirty="0">
                          <a:effectLst/>
                        </a:rPr>
                        <a:t> </a:t>
                      </a:r>
                      <a:endParaRPr lang="en-GB" sz="500" dirty="0">
                        <a:effectLst/>
                        <a:latin typeface="Calibri"/>
                        <a:ea typeface="Calibri"/>
                        <a:cs typeface="Times New Roman"/>
                      </a:endParaRPr>
                    </a:p>
                  </a:txBody>
                  <a:tcPr marL="17780" marR="17780" marT="0" marB="0" anchor="ctr"/>
                </a:tc>
                <a:tc>
                  <a:txBody>
                    <a:bodyPr/>
                    <a:lstStyle/>
                    <a:p>
                      <a:pPr>
                        <a:lnSpc>
                          <a:spcPct val="115000"/>
                        </a:lnSpc>
                        <a:spcAft>
                          <a:spcPts val="0"/>
                        </a:spcAft>
                      </a:pPr>
                      <a:r>
                        <a:rPr lang="en-GB" sz="500" dirty="0">
                          <a:effectLst/>
                        </a:rPr>
                        <a:t> </a:t>
                      </a:r>
                      <a:endParaRPr lang="en-GB" sz="500" dirty="0">
                        <a:effectLst/>
                        <a:latin typeface="Calibri"/>
                        <a:ea typeface="Calibri"/>
                        <a:cs typeface="Times New Roman"/>
                      </a:endParaRPr>
                    </a:p>
                  </a:txBody>
                  <a:tcPr marL="17780" marR="17780" marT="0" marB="0" anchor="ctr"/>
                </a:tc>
                <a:tc>
                  <a:txBody>
                    <a:bodyPr/>
                    <a:lstStyle/>
                    <a:p>
                      <a:pPr>
                        <a:lnSpc>
                          <a:spcPct val="115000"/>
                        </a:lnSpc>
                        <a:spcAft>
                          <a:spcPts val="0"/>
                        </a:spcAft>
                      </a:pPr>
                      <a:r>
                        <a:rPr lang="en-GB" sz="500" dirty="0">
                          <a:effectLst/>
                        </a:rPr>
                        <a:t> </a:t>
                      </a:r>
                      <a:endParaRPr lang="en-GB" sz="500" dirty="0">
                        <a:effectLst/>
                        <a:latin typeface="Calibri"/>
                        <a:ea typeface="Calibri"/>
                        <a:cs typeface="Times New Roman"/>
                      </a:endParaRPr>
                    </a:p>
                  </a:txBody>
                  <a:tcPr marL="17780" marR="17780" marT="0" marB="0" anchor="ctr"/>
                </a:tc>
                <a:tc>
                  <a:txBody>
                    <a:bodyPr/>
                    <a:lstStyle/>
                    <a:p>
                      <a:pPr>
                        <a:lnSpc>
                          <a:spcPct val="115000"/>
                        </a:lnSpc>
                        <a:spcAft>
                          <a:spcPts val="0"/>
                        </a:spcAft>
                      </a:pPr>
                      <a:r>
                        <a:rPr lang="en-GB" sz="500" dirty="0">
                          <a:effectLst/>
                        </a:rPr>
                        <a:t> </a:t>
                      </a:r>
                      <a:endParaRPr lang="en-GB" sz="500" dirty="0">
                        <a:effectLst/>
                        <a:latin typeface="Calibri"/>
                        <a:ea typeface="Calibri"/>
                        <a:cs typeface="Times New Roman"/>
                      </a:endParaRPr>
                    </a:p>
                  </a:txBody>
                  <a:tcPr marL="17780" marR="17780" marT="0" marB="0" anchor="ctr"/>
                </a:tc>
                <a:tc>
                  <a:txBody>
                    <a:bodyPr/>
                    <a:lstStyle/>
                    <a:p>
                      <a:pPr>
                        <a:lnSpc>
                          <a:spcPct val="115000"/>
                        </a:lnSpc>
                        <a:spcAft>
                          <a:spcPts val="0"/>
                        </a:spcAft>
                      </a:pPr>
                      <a:r>
                        <a:rPr lang="en-GB" sz="500" dirty="0">
                          <a:effectLst/>
                        </a:rPr>
                        <a:t> </a:t>
                      </a:r>
                      <a:endParaRPr lang="en-GB" sz="500" dirty="0">
                        <a:effectLst/>
                        <a:latin typeface="Calibri"/>
                        <a:ea typeface="Calibri"/>
                        <a:cs typeface="Times New Roman"/>
                      </a:endParaRPr>
                    </a:p>
                  </a:txBody>
                  <a:tcPr marL="17780" marR="17780" marT="0" marB="0" anchor="ctr"/>
                </a:tc>
              </a:tr>
              <a:tr h="391666">
                <a:tc>
                  <a:txBody>
                    <a:bodyPr/>
                    <a:lstStyle/>
                    <a:p>
                      <a:pPr>
                        <a:lnSpc>
                          <a:spcPct val="115000"/>
                        </a:lnSpc>
                        <a:spcAft>
                          <a:spcPts val="0"/>
                        </a:spcAft>
                      </a:pPr>
                      <a:r>
                        <a:rPr lang="en-GB" sz="1400">
                          <a:effectLst/>
                        </a:rPr>
                        <a:t>Liquidity coverage ratio</a:t>
                      </a:r>
                      <a:endParaRPr lang="en-GB" sz="2400">
                        <a:effectLst/>
                        <a:latin typeface="Calibri"/>
                        <a:ea typeface="Calibri"/>
                        <a:cs typeface="Times New Roman"/>
                      </a:endParaRPr>
                    </a:p>
                  </a:txBody>
                  <a:tcPr marL="68580" marR="68580" marT="0" marB="0" anchor="ctr"/>
                </a:tc>
                <a:tc gridSpan="2">
                  <a:txBody>
                    <a:bodyPr/>
                    <a:lstStyle/>
                    <a:p>
                      <a:pPr algn="ctr">
                        <a:lnSpc>
                          <a:spcPct val="115000"/>
                        </a:lnSpc>
                        <a:spcAft>
                          <a:spcPts val="0"/>
                        </a:spcAft>
                      </a:pPr>
                      <a:r>
                        <a:rPr lang="en-GB" sz="1200" dirty="0">
                          <a:effectLst/>
                        </a:rPr>
                        <a:t>Observation period begins</a:t>
                      </a:r>
                      <a:endParaRPr lang="en-GB" sz="2000" dirty="0">
                        <a:effectLst/>
                        <a:latin typeface="Calibri"/>
                        <a:ea typeface="Calibri"/>
                        <a:cs typeface="Times New Roman"/>
                      </a:endParaRPr>
                    </a:p>
                  </a:txBody>
                  <a:tcPr marL="17780" marR="17780" marT="0" marB="0" anchor="ctr"/>
                </a:tc>
                <a:tc hMerge="1">
                  <a:txBody>
                    <a:bodyPr/>
                    <a:lstStyle/>
                    <a:p>
                      <a:pPr algn="ctr">
                        <a:lnSpc>
                          <a:spcPct val="115000"/>
                        </a:lnSpc>
                        <a:spcAft>
                          <a:spcPts val="0"/>
                        </a:spcAft>
                      </a:pPr>
                      <a:endParaRPr lang="en-GB" sz="200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a:effectLst/>
                        </a:rPr>
                        <a:t> </a:t>
                      </a:r>
                      <a:endParaRPr lang="en-GB" sz="200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a:effectLst/>
                        </a:rPr>
                        <a:t> </a:t>
                      </a:r>
                      <a:endParaRPr lang="en-GB" sz="200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dirty="0">
                          <a:effectLst/>
                        </a:rPr>
                        <a:t> </a:t>
                      </a:r>
                      <a:endParaRPr lang="en-GB" sz="2000" dirty="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dirty="0">
                          <a:effectLst/>
                        </a:rPr>
                        <a:t>Introduce minimum standard</a:t>
                      </a:r>
                      <a:endParaRPr lang="en-GB" sz="2000" dirty="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dirty="0">
                          <a:effectLst/>
                        </a:rPr>
                        <a:t> </a:t>
                      </a:r>
                      <a:endParaRPr lang="en-GB" sz="2000" dirty="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dirty="0">
                          <a:effectLst/>
                        </a:rPr>
                        <a:t> </a:t>
                      </a:r>
                      <a:endParaRPr lang="en-GB" sz="2000" dirty="0">
                        <a:effectLst/>
                        <a:latin typeface="Calibri"/>
                        <a:ea typeface="Calibri"/>
                        <a:cs typeface="Times New Roman"/>
                      </a:endParaRPr>
                    </a:p>
                  </a:txBody>
                  <a:tcPr marL="17780" marR="17780" marT="0" marB="0" anchor="ctr"/>
                </a:tc>
                <a:tc>
                  <a:txBody>
                    <a:bodyPr/>
                    <a:lstStyle/>
                    <a:p>
                      <a:pPr algn="ctr">
                        <a:lnSpc>
                          <a:spcPct val="115000"/>
                        </a:lnSpc>
                        <a:spcAft>
                          <a:spcPts val="0"/>
                        </a:spcAft>
                      </a:pPr>
                      <a:r>
                        <a:rPr lang="en-GB" sz="1200" dirty="0">
                          <a:effectLst/>
                        </a:rPr>
                        <a:t> </a:t>
                      </a:r>
                      <a:endParaRPr lang="en-GB" sz="2000" dirty="0">
                        <a:effectLst/>
                        <a:latin typeface="Calibri"/>
                        <a:ea typeface="Calibri"/>
                        <a:cs typeface="Times New Roman"/>
                      </a:endParaRPr>
                    </a:p>
                  </a:txBody>
                  <a:tcPr marL="17780" marR="17780" marT="0" marB="0" anchor="ctr"/>
                </a:tc>
                <a:tc>
                  <a:txBody>
                    <a:bodyPr/>
                    <a:lstStyle/>
                    <a:p>
                      <a:pPr>
                        <a:lnSpc>
                          <a:spcPct val="115000"/>
                        </a:lnSpc>
                        <a:spcAft>
                          <a:spcPts val="0"/>
                        </a:spcAft>
                      </a:pPr>
                      <a:r>
                        <a:rPr lang="en-GB" sz="1200" dirty="0">
                          <a:effectLst/>
                        </a:rPr>
                        <a:t> </a:t>
                      </a:r>
                      <a:endParaRPr lang="en-GB" sz="2000" dirty="0">
                        <a:effectLst/>
                        <a:latin typeface="Calibri"/>
                        <a:ea typeface="Calibri"/>
                        <a:cs typeface="Times New Roman"/>
                      </a:endParaRPr>
                    </a:p>
                  </a:txBody>
                  <a:tcPr marL="17780" marR="17780" marT="0" marB="0" anchor="ctr"/>
                </a:tc>
              </a:tr>
              <a:tr h="578516">
                <a:tc>
                  <a:txBody>
                    <a:bodyPr/>
                    <a:lstStyle/>
                    <a:p>
                      <a:pPr>
                        <a:lnSpc>
                          <a:spcPct val="115000"/>
                        </a:lnSpc>
                        <a:spcAft>
                          <a:spcPts val="0"/>
                        </a:spcAft>
                      </a:pPr>
                      <a:r>
                        <a:rPr lang="en-GB" sz="1400" dirty="0">
                          <a:effectLst/>
                        </a:rPr>
                        <a:t>Net stable funding ratio</a:t>
                      </a:r>
                      <a:endParaRPr lang="en-GB" sz="2400" dirty="0">
                        <a:effectLst/>
                        <a:latin typeface="Calibri"/>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en-GB" sz="1400" dirty="0">
                          <a:effectLst/>
                        </a:rPr>
                        <a:t> </a:t>
                      </a:r>
                      <a:endParaRPr lang="en-GB" sz="2400" dirty="0">
                        <a:effectLst/>
                        <a:latin typeface="Calibri"/>
                        <a:ea typeface="Calibri"/>
                        <a:cs typeface="Times New Roman"/>
                      </a:endParaRPr>
                    </a:p>
                  </a:txBody>
                  <a:tcPr marL="17780" marR="17780" marT="0" marB="0" anchor="ctr">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en-GB" sz="2000" dirty="0">
                        <a:effectLst/>
                        <a:latin typeface="Calibri"/>
                        <a:ea typeface="Calibri"/>
                        <a:cs typeface="Times New Roman"/>
                      </a:endParaRPr>
                    </a:p>
                  </a:txBody>
                  <a:tcPr marL="17780" marR="177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rPr>
                        <a:t>Observation period begins</a:t>
                      </a:r>
                      <a:endParaRPr lang="en-GB" sz="2000" dirty="0">
                        <a:effectLst/>
                        <a:latin typeface="Calibri"/>
                        <a:ea typeface="Calibri"/>
                        <a:cs typeface="Times New Roman"/>
                      </a:endParaRPr>
                    </a:p>
                  </a:txBody>
                  <a:tcPr marL="17780" marR="177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a:effectLst/>
                        </a:rPr>
                        <a:t> </a:t>
                      </a:r>
                      <a:endParaRPr lang="en-GB" sz="2400" dirty="0">
                        <a:effectLst/>
                        <a:latin typeface="Calibri"/>
                        <a:ea typeface="Calibri"/>
                        <a:cs typeface="Times New Roman"/>
                      </a:endParaRPr>
                    </a:p>
                  </a:txBody>
                  <a:tcPr marL="17780" marR="177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a:effectLst/>
                        </a:rPr>
                        <a:t> </a:t>
                      </a:r>
                      <a:endParaRPr lang="en-GB" sz="2400" dirty="0">
                        <a:effectLst/>
                        <a:latin typeface="Calibri"/>
                        <a:ea typeface="Calibri"/>
                        <a:cs typeface="Times New Roman"/>
                      </a:endParaRPr>
                    </a:p>
                  </a:txBody>
                  <a:tcPr marL="17780" marR="177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a:effectLst/>
                        </a:rPr>
                        <a:t> </a:t>
                      </a:r>
                      <a:endParaRPr lang="en-GB" sz="2400" dirty="0">
                        <a:effectLst/>
                        <a:latin typeface="Calibri"/>
                        <a:ea typeface="Calibri"/>
                        <a:cs typeface="Times New Roman"/>
                      </a:endParaRPr>
                    </a:p>
                  </a:txBody>
                  <a:tcPr marL="17780" marR="177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a:effectLst/>
                        </a:rPr>
                        <a:t> </a:t>
                      </a:r>
                      <a:endParaRPr lang="en-GB" sz="2400" dirty="0">
                        <a:effectLst/>
                        <a:latin typeface="Calibri"/>
                        <a:ea typeface="Calibri"/>
                        <a:cs typeface="Times New Roman"/>
                      </a:endParaRPr>
                    </a:p>
                  </a:txBody>
                  <a:tcPr marL="17780" marR="177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a:effectLst/>
                        </a:rPr>
                        <a:t> </a:t>
                      </a:r>
                      <a:endParaRPr lang="en-GB" sz="2400" dirty="0">
                        <a:effectLst/>
                        <a:latin typeface="Calibri"/>
                        <a:ea typeface="Calibri"/>
                        <a:cs typeface="Times New Roman"/>
                      </a:endParaRPr>
                    </a:p>
                  </a:txBody>
                  <a:tcPr marL="17780" marR="177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rPr>
                        <a:t>Introduce minimum standard</a:t>
                      </a:r>
                      <a:endParaRPr lang="en-GB" sz="2000" dirty="0">
                        <a:effectLst/>
                        <a:latin typeface="Calibri"/>
                        <a:ea typeface="Calibri"/>
                        <a:cs typeface="Times New Roman"/>
                      </a:endParaRPr>
                    </a:p>
                  </a:txBody>
                  <a:tcPr marL="17780" marR="17780" marT="0" marB="0" anchor="ctr">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400" dirty="0">
                          <a:effectLst/>
                        </a:rPr>
                        <a:t> </a:t>
                      </a:r>
                      <a:endParaRPr lang="en-GB" sz="2400" dirty="0">
                        <a:effectLst/>
                        <a:latin typeface="Calibri"/>
                        <a:ea typeface="Calibri"/>
                        <a:cs typeface="Times New Roman"/>
                      </a:endParaRPr>
                    </a:p>
                  </a:txBody>
                  <a:tcPr marL="17780" marR="17780" marT="0" marB="0" anchor="ctr">
                    <a:lnB w="12700" cap="flat" cmpd="sng" algn="ctr">
                      <a:solidFill>
                        <a:schemeClr val="tx1"/>
                      </a:solidFill>
                      <a:prstDash val="solid"/>
                      <a:round/>
                      <a:headEnd type="none" w="med" len="med"/>
                      <a:tailEnd type="none" w="med" len="med"/>
                    </a:lnB>
                  </a:tcPr>
                </a:tc>
              </a:tr>
            </a:tbl>
          </a:graphicData>
        </a:graphic>
      </p:graphicFrame>
      <p:sp>
        <p:nvSpPr>
          <p:cNvPr id="3" name="Rettangolo 2"/>
          <p:cNvSpPr/>
          <p:nvPr/>
        </p:nvSpPr>
        <p:spPr>
          <a:xfrm>
            <a:off x="76200" y="5867400"/>
            <a:ext cx="7924800" cy="523220"/>
          </a:xfrm>
          <a:prstGeom prst="rect">
            <a:avLst/>
          </a:prstGeom>
        </p:spPr>
        <p:txBody>
          <a:bodyPr wrap="square">
            <a:spAutoFit/>
          </a:bodyPr>
          <a:lstStyle/>
          <a:p>
            <a:r>
              <a:rPr lang="en-GB" sz="1400" dirty="0" smtClean="0"/>
              <a:t>In </a:t>
            </a:r>
            <a:r>
              <a:rPr lang="en-GB" sz="1400" dirty="0"/>
              <a:t>reality markets already </a:t>
            </a:r>
            <a:r>
              <a:rPr lang="en-GB" sz="1400" dirty="0" smtClean="0"/>
              <a:t>assess </a:t>
            </a:r>
            <a:r>
              <a:rPr lang="en-GB" sz="1400" dirty="0"/>
              <a:t>banks in relation to </a:t>
            </a:r>
            <a:r>
              <a:rPr lang="en-GB" sz="1400" dirty="0" smtClean="0"/>
              <a:t>the </a:t>
            </a:r>
            <a:r>
              <a:rPr lang="en-GB" sz="1400" dirty="0"/>
              <a:t>new </a:t>
            </a:r>
            <a:r>
              <a:rPr lang="en-GB" sz="1400" dirty="0" smtClean="0"/>
              <a:t>standards, looking at relative </a:t>
            </a:r>
            <a:r>
              <a:rPr lang="en-GB" sz="1400" dirty="0"/>
              <a:t>costs </a:t>
            </a:r>
            <a:r>
              <a:rPr lang="en-GB" sz="1400" dirty="0" smtClean="0"/>
              <a:t>for reaching them, </a:t>
            </a:r>
            <a:r>
              <a:rPr lang="en-GB" sz="1400" dirty="0"/>
              <a:t>including </a:t>
            </a:r>
            <a:r>
              <a:rPr lang="en-GB" sz="1400" dirty="0" smtClean="0"/>
              <a:t>limitations on dividends</a:t>
            </a:r>
            <a:endParaRPr lang="en-GB" sz="1400" dirty="0"/>
          </a:p>
        </p:txBody>
      </p:sp>
    </p:spTree>
    <p:extLst>
      <p:ext uri="{BB962C8B-B14F-4D97-AF65-F5344CB8AC3E}">
        <p14:creationId xmlns:p14="http://schemas.microsoft.com/office/powerpoint/2010/main" xmlns="" val="2980633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560387"/>
          </a:xfrm>
        </p:spPr>
        <p:txBody>
          <a:bodyPr/>
          <a:lstStyle/>
          <a:p>
            <a:r>
              <a:rPr lang="en-GB" sz="2400" b="1" dirty="0" smtClean="0"/>
              <a:t>Basel III and Financial </a:t>
            </a:r>
            <a:r>
              <a:rPr lang="en-GB" sz="2400" b="1" dirty="0"/>
              <a:t>F</a:t>
            </a:r>
            <a:r>
              <a:rPr lang="en-GB" sz="2400" b="1" dirty="0" smtClean="0"/>
              <a:t>ragility</a:t>
            </a:r>
            <a:endParaRPr lang="en-GB" sz="2400" b="1" dirty="0"/>
          </a:p>
        </p:txBody>
      </p:sp>
      <p:sp>
        <p:nvSpPr>
          <p:cNvPr id="3" name="Segnaposto contenuto 2"/>
          <p:cNvSpPr>
            <a:spLocks noGrp="1"/>
          </p:cNvSpPr>
          <p:nvPr>
            <p:ph idx="1"/>
          </p:nvPr>
        </p:nvSpPr>
        <p:spPr>
          <a:xfrm>
            <a:off x="457200" y="990600"/>
            <a:ext cx="8229600" cy="5181600"/>
          </a:xfrm>
        </p:spPr>
        <p:txBody>
          <a:bodyPr/>
          <a:lstStyle/>
          <a:p>
            <a:pPr marL="0" indent="0">
              <a:buNone/>
            </a:pPr>
            <a:r>
              <a:rPr lang="en-GB" sz="1800" dirty="0" smtClean="0"/>
              <a:t>What should we ask to a reform of banking regulation?</a:t>
            </a:r>
          </a:p>
          <a:p>
            <a:pPr marL="0" indent="0">
              <a:buNone/>
            </a:pPr>
            <a:endParaRPr lang="en-GB" sz="1800" dirty="0" smtClean="0"/>
          </a:p>
          <a:p>
            <a:pPr marL="0" indent="0">
              <a:buNone/>
            </a:pPr>
            <a:endParaRPr lang="en-GB" sz="400" dirty="0" smtClean="0"/>
          </a:p>
          <a:p>
            <a:r>
              <a:rPr lang="en-GB" sz="1800" dirty="0"/>
              <a:t>I</a:t>
            </a:r>
            <a:r>
              <a:rPr lang="en-GB" sz="1800" dirty="0" smtClean="0"/>
              <a:t>t </a:t>
            </a:r>
            <a:r>
              <a:rPr lang="en-GB" sz="1800" dirty="0"/>
              <a:t>would be unfair to ask </a:t>
            </a:r>
            <a:r>
              <a:rPr lang="en-GB" sz="1800" dirty="0" smtClean="0"/>
              <a:t>to a </a:t>
            </a:r>
            <a:r>
              <a:rPr lang="en-GB" sz="1800" dirty="0"/>
              <a:t>regulation directed at a portion of the financial system to be capable </a:t>
            </a:r>
            <a:r>
              <a:rPr lang="en-GB" sz="1800" i="1" dirty="0"/>
              <a:t>per se </a:t>
            </a:r>
            <a:r>
              <a:rPr lang="en-GB" sz="1800" dirty="0"/>
              <a:t>to shield the economy </a:t>
            </a:r>
            <a:r>
              <a:rPr lang="en-GB" sz="1800" dirty="0" smtClean="0"/>
              <a:t>from systemic crises</a:t>
            </a:r>
          </a:p>
          <a:p>
            <a:endParaRPr lang="en-GB" sz="900" dirty="0" smtClean="0"/>
          </a:p>
          <a:p>
            <a:r>
              <a:rPr lang="en-GB" sz="1800" dirty="0"/>
              <a:t>I</a:t>
            </a:r>
            <a:r>
              <a:rPr lang="en-GB" sz="1800" dirty="0" smtClean="0"/>
              <a:t>t </a:t>
            </a:r>
            <a:r>
              <a:rPr lang="en-GB" sz="1800" dirty="0"/>
              <a:t>would be unwise to think that </a:t>
            </a:r>
            <a:r>
              <a:rPr lang="en-GB" sz="1800" u="sng" dirty="0"/>
              <a:t>strong</a:t>
            </a:r>
            <a:r>
              <a:rPr lang="en-GB" sz="1800" dirty="0"/>
              <a:t> </a:t>
            </a:r>
            <a:r>
              <a:rPr lang="en-GB" sz="1800" u="sng" dirty="0"/>
              <a:t>external</a:t>
            </a:r>
            <a:r>
              <a:rPr lang="en-GB" sz="1800" dirty="0"/>
              <a:t> </a:t>
            </a:r>
            <a:r>
              <a:rPr lang="en-GB" sz="1800" dirty="0" smtClean="0"/>
              <a:t>shocks </a:t>
            </a:r>
            <a:r>
              <a:rPr lang="en-GB" sz="1800" dirty="0"/>
              <a:t>can be cushioned </a:t>
            </a:r>
            <a:r>
              <a:rPr lang="en-GB" sz="1800" dirty="0" smtClean="0"/>
              <a:t>by the financial sector without </a:t>
            </a:r>
            <a:r>
              <a:rPr lang="en-GB" sz="1800" dirty="0"/>
              <a:t>the intervention of public </a:t>
            </a:r>
            <a:r>
              <a:rPr lang="en-GB" sz="1800" dirty="0" smtClean="0"/>
              <a:t>policies. However, the degree of financial fragility of the entire economy is relevant to contain public intervention</a:t>
            </a:r>
          </a:p>
          <a:p>
            <a:endParaRPr lang="en-GB" sz="900" dirty="0" smtClean="0"/>
          </a:p>
          <a:p>
            <a:r>
              <a:rPr lang="en-GB" sz="1800" dirty="0" smtClean="0"/>
              <a:t>Regulation should avoid the financial sector producing endogenous crises</a:t>
            </a:r>
          </a:p>
          <a:p>
            <a:endParaRPr lang="en-GB" sz="900" dirty="0" smtClean="0"/>
          </a:p>
          <a:p>
            <a:r>
              <a:rPr lang="en-GB" sz="1800" dirty="0" smtClean="0"/>
              <a:t>Regulation and supervision should be simple, consistent and with low costs of compliance</a:t>
            </a:r>
          </a:p>
          <a:p>
            <a:endParaRPr lang="en-GB" sz="900" dirty="0" smtClean="0"/>
          </a:p>
          <a:p>
            <a:r>
              <a:rPr lang="en-GB" sz="1800" dirty="0" smtClean="0"/>
              <a:t>Basel </a:t>
            </a:r>
            <a:r>
              <a:rPr lang="en-GB" sz="1800" dirty="0"/>
              <a:t>II </a:t>
            </a:r>
            <a:r>
              <a:rPr lang="en-GB" sz="1800" dirty="0" smtClean="0"/>
              <a:t>had to be profoundly revised since it was too </a:t>
            </a:r>
            <a:r>
              <a:rPr lang="en-GB" sz="1800" dirty="0"/>
              <a:t>weak </a:t>
            </a:r>
            <a:r>
              <a:rPr lang="en-GB" sz="1800" dirty="0" smtClean="0"/>
              <a:t>on </a:t>
            </a:r>
            <a:r>
              <a:rPr lang="en-GB" sz="1800" dirty="0"/>
              <a:t>its own </a:t>
            </a:r>
            <a:r>
              <a:rPr lang="en-GB" sz="1800" dirty="0" smtClean="0"/>
              <a:t>merit</a:t>
            </a:r>
          </a:p>
          <a:p>
            <a:endParaRPr lang="en-GB" sz="1800" dirty="0"/>
          </a:p>
        </p:txBody>
      </p:sp>
      <p:sp>
        <p:nvSpPr>
          <p:cNvPr id="4" name="Segnaposto numero diapositiva 3"/>
          <p:cNvSpPr>
            <a:spLocks noGrp="1"/>
          </p:cNvSpPr>
          <p:nvPr>
            <p:ph type="sldNum" sz="quarter" idx="12"/>
          </p:nvPr>
        </p:nvSpPr>
        <p:spPr/>
        <p:txBody>
          <a:bodyPr/>
          <a:lstStyle/>
          <a:p>
            <a:fld id="{3BC0357B-2228-481D-9927-9B814EF0B503}" type="slidenum">
              <a:rPr lang="en-GB" smtClean="0"/>
              <a:pPr/>
              <a:t>19</a:t>
            </a:fld>
            <a:endParaRPr lang="en-GB" dirty="0"/>
          </a:p>
        </p:txBody>
      </p:sp>
    </p:spTree>
    <p:extLst>
      <p:ext uri="{BB962C8B-B14F-4D97-AF65-F5344CB8AC3E}">
        <p14:creationId xmlns:p14="http://schemas.microsoft.com/office/powerpoint/2010/main" xmlns="" val="1022593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560387"/>
          </a:xfrm>
        </p:spPr>
        <p:txBody>
          <a:bodyPr/>
          <a:lstStyle/>
          <a:p>
            <a:r>
              <a:rPr lang="en-GB" sz="2400" b="1" dirty="0" smtClean="0"/>
              <a:t>The Stages of the Basel Accords</a:t>
            </a:r>
            <a:endParaRPr lang="en-GB" sz="2400" b="1" dirty="0"/>
          </a:p>
        </p:txBody>
      </p:sp>
      <p:sp>
        <p:nvSpPr>
          <p:cNvPr id="3" name="Segnaposto contenuto 2"/>
          <p:cNvSpPr>
            <a:spLocks noGrp="1"/>
          </p:cNvSpPr>
          <p:nvPr>
            <p:ph idx="1"/>
          </p:nvPr>
        </p:nvSpPr>
        <p:spPr>
          <a:xfrm>
            <a:off x="457200" y="1295400"/>
            <a:ext cx="8229600" cy="4835525"/>
          </a:xfrm>
        </p:spPr>
        <p:txBody>
          <a:bodyPr/>
          <a:lstStyle/>
          <a:p>
            <a:r>
              <a:rPr lang="en-GB" sz="2000" dirty="0" smtClean="0"/>
              <a:t>Basel I (1988 </a:t>
            </a:r>
            <a:r>
              <a:rPr lang="en-GB" sz="2000" dirty="0" smtClean="0">
                <a:sym typeface="Wingdings" pitchFamily="2" charset="2"/>
              </a:rPr>
              <a:t> end 1992)</a:t>
            </a:r>
          </a:p>
          <a:p>
            <a:pPr lvl="1"/>
            <a:r>
              <a:rPr lang="en-GB" sz="1800" dirty="0"/>
              <a:t>Directed at large international banks; the catchword was the regulatory level playing field; focus on risk-sensitive minimum capitalisation; simple metrics for credit </a:t>
            </a:r>
            <a:r>
              <a:rPr lang="en-GB" sz="1800" dirty="0" smtClean="0"/>
              <a:t>risk</a:t>
            </a:r>
          </a:p>
          <a:p>
            <a:endParaRPr lang="en-GB" sz="2000" dirty="0"/>
          </a:p>
          <a:p>
            <a:r>
              <a:rPr lang="en-GB" sz="2000" dirty="0" smtClean="0"/>
              <a:t>Basel I.5 (1996 </a:t>
            </a:r>
            <a:r>
              <a:rPr lang="en-GB" sz="2000" dirty="0" smtClean="0">
                <a:sym typeface="Wingdings" pitchFamily="2" charset="2"/>
              </a:rPr>
              <a:t> 1997)</a:t>
            </a:r>
          </a:p>
          <a:p>
            <a:pPr lvl="1"/>
            <a:r>
              <a:rPr lang="en-GB" sz="1800" dirty="0"/>
              <a:t>Sorry, we forgot market </a:t>
            </a:r>
            <a:r>
              <a:rPr lang="en-GB" sz="1800" dirty="0" smtClean="0"/>
              <a:t>risk. </a:t>
            </a:r>
            <a:r>
              <a:rPr lang="en-GB" sz="1800" dirty="0"/>
              <a:t>I</a:t>
            </a:r>
            <a:r>
              <a:rPr lang="en-GB" sz="1800" dirty="0" smtClean="0"/>
              <a:t>ntroduction </a:t>
            </a:r>
            <a:r>
              <a:rPr lang="en-GB" sz="1800" dirty="0"/>
              <a:t>of the VAR approach for market risk based on banks’ internal </a:t>
            </a:r>
            <a:r>
              <a:rPr lang="en-GB" sz="1800" dirty="0" smtClean="0"/>
              <a:t>models</a:t>
            </a:r>
          </a:p>
          <a:p>
            <a:endParaRPr lang="en-GB" sz="2000" dirty="0"/>
          </a:p>
          <a:p>
            <a:r>
              <a:rPr lang="en-GB" sz="2000" dirty="0" smtClean="0"/>
              <a:t>Core Principles for Effective Banking Supervision (1997)</a:t>
            </a:r>
          </a:p>
          <a:p>
            <a:pPr lvl="1"/>
            <a:r>
              <a:rPr lang="en-GB" sz="1800" dirty="0"/>
              <a:t>A Manual for the good supervisor (and good banker) based on industry’s best </a:t>
            </a:r>
            <a:r>
              <a:rPr lang="en-GB" sz="1800" dirty="0" smtClean="0"/>
              <a:t>practices. It calls for a more comprehensive risk management framework than the capital rule</a:t>
            </a:r>
            <a:endParaRPr lang="en-GB" sz="1800" dirty="0"/>
          </a:p>
        </p:txBody>
      </p:sp>
      <p:sp>
        <p:nvSpPr>
          <p:cNvPr id="4" name="Segnaposto numero diapositiva 3"/>
          <p:cNvSpPr>
            <a:spLocks noGrp="1"/>
          </p:cNvSpPr>
          <p:nvPr>
            <p:ph type="sldNum" sz="quarter" idx="12"/>
          </p:nvPr>
        </p:nvSpPr>
        <p:spPr/>
        <p:txBody>
          <a:bodyPr/>
          <a:lstStyle/>
          <a:p>
            <a:fld id="{3BC0357B-2228-481D-9927-9B814EF0B503}" type="slidenum">
              <a:rPr lang="en-GB" smtClean="0"/>
              <a:pPr/>
              <a:t>2</a:t>
            </a:fld>
            <a:endParaRPr lang="en-GB"/>
          </a:p>
        </p:txBody>
      </p:sp>
    </p:spTree>
    <p:extLst>
      <p:ext uri="{BB962C8B-B14F-4D97-AF65-F5344CB8AC3E}">
        <p14:creationId xmlns:p14="http://schemas.microsoft.com/office/powerpoint/2010/main" xmlns="" val="3235239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560387"/>
          </a:xfrm>
        </p:spPr>
        <p:txBody>
          <a:bodyPr/>
          <a:lstStyle/>
          <a:p>
            <a:r>
              <a:rPr lang="en-GB" sz="2400" b="1" dirty="0" smtClean="0"/>
              <a:t>Basel III and Financial </a:t>
            </a:r>
            <a:r>
              <a:rPr lang="en-GB" sz="2400" b="1" dirty="0"/>
              <a:t>F</a:t>
            </a:r>
            <a:r>
              <a:rPr lang="en-GB" sz="2400" b="1" dirty="0" smtClean="0"/>
              <a:t>ragility</a:t>
            </a:r>
            <a:endParaRPr lang="en-GB" sz="2400" b="1" dirty="0"/>
          </a:p>
        </p:txBody>
      </p:sp>
      <p:sp>
        <p:nvSpPr>
          <p:cNvPr id="3" name="Segnaposto contenuto 2"/>
          <p:cNvSpPr>
            <a:spLocks noGrp="1"/>
          </p:cNvSpPr>
          <p:nvPr>
            <p:ph idx="1"/>
          </p:nvPr>
        </p:nvSpPr>
        <p:spPr>
          <a:xfrm>
            <a:off x="457200" y="990600"/>
            <a:ext cx="8229600" cy="5181600"/>
          </a:xfrm>
        </p:spPr>
        <p:txBody>
          <a:bodyPr/>
          <a:lstStyle/>
          <a:p>
            <a:endParaRPr lang="en-GB" sz="1800" dirty="0"/>
          </a:p>
          <a:p>
            <a:pPr marL="0" indent="0">
              <a:buNone/>
            </a:pPr>
            <a:r>
              <a:rPr lang="en-GB" sz="1800" dirty="0" smtClean="0"/>
              <a:t>We must then look at:</a:t>
            </a:r>
          </a:p>
          <a:p>
            <a:pPr marL="0" indent="0">
              <a:buNone/>
            </a:pPr>
            <a:endParaRPr lang="en-GB" sz="1800" dirty="0" smtClean="0"/>
          </a:p>
          <a:p>
            <a:pPr marL="0" indent="0">
              <a:buNone/>
            </a:pPr>
            <a:endParaRPr lang="en-GB" sz="400" dirty="0" smtClean="0"/>
          </a:p>
          <a:p>
            <a:r>
              <a:rPr lang="en-GB" sz="1800" dirty="0"/>
              <a:t>how Basel III </a:t>
            </a:r>
            <a:r>
              <a:rPr lang="en-GB" sz="1800" dirty="0" smtClean="0"/>
              <a:t>relates to the rest of the perimeter </a:t>
            </a:r>
            <a:r>
              <a:rPr lang="en-GB" sz="1800" dirty="0"/>
              <a:t>of financial </a:t>
            </a:r>
            <a:r>
              <a:rPr lang="en-GB" sz="1800" dirty="0" smtClean="0"/>
              <a:t>regulation</a:t>
            </a:r>
          </a:p>
          <a:p>
            <a:endParaRPr lang="en-GB" sz="1200" dirty="0" smtClean="0"/>
          </a:p>
          <a:p>
            <a:r>
              <a:rPr lang="en-GB" sz="1800" dirty="0"/>
              <a:t>t</a:t>
            </a:r>
            <a:r>
              <a:rPr lang="en-GB" sz="1800" dirty="0" smtClean="0"/>
              <a:t>he contribution of Basel </a:t>
            </a:r>
            <a:r>
              <a:rPr lang="en-GB" sz="1800" dirty="0"/>
              <a:t>III to prevent the </a:t>
            </a:r>
            <a:r>
              <a:rPr lang="en-GB" sz="1800" dirty="0" smtClean="0"/>
              <a:t>banking sector </a:t>
            </a:r>
            <a:r>
              <a:rPr lang="en-GB" sz="1800" dirty="0"/>
              <a:t>to endogenously </a:t>
            </a:r>
            <a:r>
              <a:rPr lang="en-GB" sz="1800" dirty="0" smtClean="0"/>
              <a:t>produce systemic crises</a:t>
            </a:r>
          </a:p>
          <a:p>
            <a:endParaRPr lang="en-GB" sz="1800" dirty="0"/>
          </a:p>
          <a:p>
            <a:r>
              <a:rPr lang="en-GB" sz="1800" dirty="0" smtClean="0"/>
              <a:t>If Basel III improves on complexity, consistency and costs</a:t>
            </a:r>
          </a:p>
        </p:txBody>
      </p:sp>
      <p:sp>
        <p:nvSpPr>
          <p:cNvPr id="4" name="Segnaposto numero diapositiva 3"/>
          <p:cNvSpPr>
            <a:spLocks noGrp="1"/>
          </p:cNvSpPr>
          <p:nvPr>
            <p:ph type="sldNum" sz="quarter" idx="12"/>
          </p:nvPr>
        </p:nvSpPr>
        <p:spPr/>
        <p:txBody>
          <a:bodyPr/>
          <a:lstStyle/>
          <a:p>
            <a:fld id="{3BC0357B-2228-481D-9927-9B814EF0B503}" type="slidenum">
              <a:rPr lang="en-GB" smtClean="0"/>
              <a:pPr/>
              <a:t>20</a:t>
            </a:fld>
            <a:endParaRPr lang="en-GB" dirty="0"/>
          </a:p>
        </p:txBody>
      </p:sp>
    </p:spTree>
    <p:extLst>
      <p:ext uri="{BB962C8B-B14F-4D97-AF65-F5344CB8AC3E}">
        <p14:creationId xmlns:p14="http://schemas.microsoft.com/office/powerpoint/2010/main" xmlns="" val="934601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636587"/>
          </a:xfrm>
        </p:spPr>
        <p:txBody>
          <a:bodyPr/>
          <a:lstStyle/>
          <a:p>
            <a:r>
              <a:rPr lang="en-GB" sz="2400" b="1" dirty="0">
                <a:solidFill>
                  <a:srgbClr val="006633"/>
                </a:solidFill>
              </a:rPr>
              <a:t>Basel III and </a:t>
            </a:r>
            <a:r>
              <a:rPr lang="en-GB" sz="2400" b="1" dirty="0" smtClean="0">
                <a:solidFill>
                  <a:srgbClr val="006633"/>
                </a:solidFill>
              </a:rPr>
              <a:t>the Regulatory </a:t>
            </a:r>
            <a:r>
              <a:rPr lang="en-GB" sz="2400" b="1" dirty="0">
                <a:solidFill>
                  <a:srgbClr val="006633"/>
                </a:solidFill>
              </a:rPr>
              <a:t>P</a:t>
            </a:r>
            <a:r>
              <a:rPr lang="en-GB" sz="2400" b="1" dirty="0" smtClean="0">
                <a:solidFill>
                  <a:srgbClr val="006633"/>
                </a:solidFill>
              </a:rPr>
              <a:t>erimeter</a:t>
            </a:r>
            <a:endParaRPr lang="en-GB" dirty="0"/>
          </a:p>
        </p:txBody>
      </p:sp>
      <p:sp>
        <p:nvSpPr>
          <p:cNvPr id="3" name="Segnaposto contenuto 2"/>
          <p:cNvSpPr>
            <a:spLocks noGrp="1"/>
          </p:cNvSpPr>
          <p:nvPr>
            <p:ph idx="1"/>
          </p:nvPr>
        </p:nvSpPr>
        <p:spPr>
          <a:xfrm>
            <a:off x="457200" y="914400"/>
            <a:ext cx="8229600" cy="5216525"/>
          </a:xfrm>
        </p:spPr>
        <p:txBody>
          <a:bodyPr/>
          <a:lstStyle/>
          <a:p>
            <a:pPr marL="0" indent="0">
              <a:spcBef>
                <a:spcPts val="0"/>
              </a:spcBef>
              <a:buNone/>
            </a:pPr>
            <a:endParaRPr lang="en-GB" sz="1200" dirty="0" smtClean="0"/>
          </a:p>
          <a:p>
            <a:pPr marL="0" indent="0">
              <a:spcBef>
                <a:spcPts val="0"/>
              </a:spcBef>
              <a:buNone/>
            </a:pPr>
            <a:endParaRPr lang="en-GB" sz="1200" dirty="0" smtClean="0"/>
          </a:p>
          <a:p>
            <a:pPr>
              <a:spcBef>
                <a:spcPts val="0"/>
              </a:spcBef>
            </a:pPr>
            <a:r>
              <a:rPr lang="en-GB" sz="1800" dirty="0" smtClean="0"/>
              <a:t>Being directed at banks, Basel III mainly relies on proxy regulation. E.g. counterparty requirements on securitisation, OTCs and CCPs</a:t>
            </a:r>
          </a:p>
          <a:p>
            <a:pPr>
              <a:spcBef>
                <a:spcPts val="0"/>
              </a:spcBef>
            </a:pPr>
            <a:endParaRPr lang="en-GB" sz="1800" dirty="0"/>
          </a:p>
          <a:p>
            <a:pPr>
              <a:spcBef>
                <a:spcPts val="0"/>
              </a:spcBef>
            </a:pPr>
            <a:r>
              <a:rPr lang="en-GB" sz="1800" dirty="0"/>
              <a:t>I</a:t>
            </a:r>
            <a:r>
              <a:rPr lang="en-GB" sz="1800" dirty="0" smtClean="0"/>
              <a:t>ts new rules significantly increase compliance costs for banks. This will strengthen the push to shift activities outside the banking sector, thus increasing </a:t>
            </a:r>
            <a:r>
              <a:rPr lang="en-GB" sz="1800" dirty="0"/>
              <a:t>regulatory arbitrage and elusion</a:t>
            </a:r>
            <a:endParaRPr lang="en-GB" sz="1800" dirty="0" smtClean="0"/>
          </a:p>
          <a:p>
            <a:pPr marL="0" indent="0">
              <a:spcBef>
                <a:spcPts val="0"/>
              </a:spcBef>
              <a:buNone/>
            </a:pPr>
            <a:endParaRPr lang="en-GB" sz="1800" dirty="0" smtClean="0"/>
          </a:p>
          <a:p>
            <a:pPr marL="0" indent="0">
              <a:spcBef>
                <a:spcPts val="0"/>
              </a:spcBef>
              <a:buNone/>
            </a:pPr>
            <a:r>
              <a:rPr lang="en-GB" sz="2000" dirty="0"/>
              <a:t>R</a:t>
            </a:r>
            <a:r>
              <a:rPr lang="en-GB" sz="2000" dirty="0" smtClean="0"/>
              <a:t>eforms of regulatory perimeter:</a:t>
            </a:r>
          </a:p>
          <a:p>
            <a:pPr>
              <a:spcBef>
                <a:spcPts val="0"/>
              </a:spcBef>
            </a:pPr>
            <a:endParaRPr lang="en-GB" sz="1800" dirty="0" smtClean="0"/>
          </a:p>
          <a:p>
            <a:pPr>
              <a:spcBef>
                <a:spcPts val="0"/>
              </a:spcBef>
            </a:pPr>
            <a:r>
              <a:rPr lang="en-GB" sz="1800" dirty="0" smtClean="0"/>
              <a:t>Unfinished job. From what we can see from current interventions and proposals, </a:t>
            </a:r>
            <a:r>
              <a:rPr lang="en-GB" sz="1800" dirty="0"/>
              <a:t>the </a:t>
            </a:r>
            <a:r>
              <a:rPr lang="en-GB" sz="1800" dirty="0" smtClean="0"/>
              <a:t>higher costs of banking regulation, the withdrawal </a:t>
            </a:r>
            <a:r>
              <a:rPr lang="en-GB" sz="1800" dirty="0"/>
              <a:t>of public guarantees </a:t>
            </a:r>
            <a:r>
              <a:rPr lang="en-GB" sz="1800" dirty="0" smtClean="0"/>
              <a:t>from </a:t>
            </a:r>
            <a:r>
              <a:rPr lang="en-GB" sz="1800" dirty="0"/>
              <a:t>banks </a:t>
            </a:r>
            <a:r>
              <a:rPr lang="en-GB" sz="1800" dirty="0" smtClean="0"/>
              <a:t>and the limited increase of regulatory costs outside banking will not produce a level-playing-field</a:t>
            </a:r>
          </a:p>
          <a:p>
            <a:pPr>
              <a:spcBef>
                <a:spcPts val="0"/>
              </a:spcBef>
            </a:pPr>
            <a:endParaRPr lang="en-GB" sz="1800" dirty="0" smtClean="0"/>
          </a:p>
          <a:p>
            <a:pPr>
              <a:spcBef>
                <a:spcPts val="0"/>
              </a:spcBef>
            </a:pPr>
            <a:r>
              <a:rPr lang="en-GB" sz="1800" dirty="0" smtClean="0"/>
              <a:t>Higher the compliance with the spirit of Basel III, less relevant it will finally result</a:t>
            </a:r>
          </a:p>
        </p:txBody>
      </p:sp>
      <p:sp>
        <p:nvSpPr>
          <p:cNvPr id="4" name="Segnaposto numero diapositiva 3"/>
          <p:cNvSpPr>
            <a:spLocks noGrp="1"/>
          </p:cNvSpPr>
          <p:nvPr>
            <p:ph type="sldNum" sz="quarter" idx="12"/>
          </p:nvPr>
        </p:nvSpPr>
        <p:spPr/>
        <p:txBody>
          <a:bodyPr/>
          <a:lstStyle/>
          <a:p>
            <a:fld id="{3BC0357B-2228-481D-9927-9B814EF0B503}" type="slidenum">
              <a:rPr lang="en-GB" smtClean="0"/>
              <a:pPr/>
              <a:t>21</a:t>
            </a:fld>
            <a:endParaRPr lang="en-GB" dirty="0"/>
          </a:p>
        </p:txBody>
      </p:sp>
    </p:spTree>
    <p:extLst>
      <p:ext uri="{BB962C8B-B14F-4D97-AF65-F5344CB8AC3E}">
        <p14:creationId xmlns:p14="http://schemas.microsoft.com/office/powerpoint/2010/main" xmlns="" val="477591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636587"/>
          </a:xfrm>
        </p:spPr>
        <p:txBody>
          <a:bodyPr/>
          <a:lstStyle/>
          <a:p>
            <a:r>
              <a:rPr lang="en-GB" sz="2400" b="1" dirty="0">
                <a:solidFill>
                  <a:srgbClr val="006633"/>
                </a:solidFill>
              </a:rPr>
              <a:t>Basel III and E</a:t>
            </a:r>
            <a:r>
              <a:rPr lang="en-GB" sz="2400" b="1" dirty="0" smtClean="0">
                <a:solidFill>
                  <a:srgbClr val="006633"/>
                </a:solidFill>
              </a:rPr>
              <a:t>ndogenous </a:t>
            </a:r>
            <a:r>
              <a:rPr lang="en-GB" sz="2400" b="1" dirty="0">
                <a:solidFill>
                  <a:srgbClr val="006633"/>
                </a:solidFill>
              </a:rPr>
              <a:t>B</a:t>
            </a:r>
            <a:r>
              <a:rPr lang="en-GB" sz="2400" b="1" dirty="0" smtClean="0">
                <a:solidFill>
                  <a:srgbClr val="006633"/>
                </a:solidFill>
              </a:rPr>
              <a:t>anking </a:t>
            </a:r>
            <a:r>
              <a:rPr lang="en-GB" sz="2400" b="1" dirty="0">
                <a:solidFill>
                  <a:srgbClr val="006633"/>
                </a:solidFill>
              </a:rPr>
              <a:t>F</a:t>
            </a:r>
            <a:r>
              <a:rPr lang="en-GB" sz="2400" b="1" dirty="0" smtClean="0">
                <a:solidFill>
                  <a:srgbClr val="006633"/>
                </a:solidFill>
              </a:rPr>
              <a:t>ragility</a:t>
            </a:r>
            <a:endParaRPr lang="en-GB" dirty="0"/>
          </a:p>
        </p:txBody>
      </p:sp>
      <p:sp>
        <p:nvSpPr>
          <p:cNvPr id="3" name="Segnaposto contenuto 2"/>
          <p:cNvSpPr>
            <a:spLocks noGrp="1"/>
          </p:cNvSpPr>
          <p:nvPr>
            <p:ph idx="1"/>
          </p:nvPr>
        </p:nvSpPr>
        <p:spPr>
          <a:xfrm>
            <a:off x="457200" y="914400"/>
            <a:ext cx="8229600" cy="5216525"/>
          </a:xfrm>
        </p:spPr>
        <p:txBody>
          <a:bodyPr/>
          <a:lstStyle/>
          <a:p>
            <a:pPr marL="0" indent="0">
              <a:spcBef>
                <a:spcPts val="0"/>
              </a:spcBef>
              <a:buNone/>
            </a:pPr>
            <a:r>
              <a:rPr lang="en-GB" sz="2000" dirty="0" smtClean="0"/>
              <a:t>I focus on two points: risk metric and financial dimension</a:t>
            </a:r>
          </a:p>
          <a:p>
            <a:pPr marL="0" indent="0">
              <a:spcBef>
                <a:spcPts val="0"/>
              </a:spcBef>
              <a:buNone/>
            </a:pPr>
            <a:endParaRPr lang="en-GB" sz="1800" dirty="0" smtClean="0"/>
          </a:p>
          <a:p>
            <a:pPr marL="0" indent="0">
              <a:spcBef>
                <a:spcPts val="0"/>
              </a:spcBef>
              <a:buNone/>
            </a:pPr>
            <a:endParaRPr lang="en-GB" sz="1800" dirty="0" smtClean="0"/>
          </a:p>
          <a:p>
            <a:pPr marL="0" indent="0">
              <a:spcBef>
                <a:spcPts val="0"/>
              </a:spcBef>
              <a:buNone/>
            </a:pPr>
            <a:r>
              <a:rPr lang="en-GB" sz="1800" dirty="0" smtClean="0"/>
              <a:t>Risk metric</a:t>
            </a:r>
          </a:p>
          <a:p>
            <a:pPr marL="0" indent="0">
              <a:spcBef>
                <a:spcPts val="0"/>
              </a:spcBef>
              <a:buNone/>
            </a:pPr>
            <a:endParaRPr lang="en-GB" sz="1800" dirty="0" smtClean="0"/>
          </a:p>
          <a:p>
            <a:pPr>
              <a:spcBef>
                <a:spcPts val="0"/>
              </a:spcBef>
            </a:pPr>
            <a:r>
              <a:rPr lang="en-GB" sz="1800" dirty="0" smtClean="0"/>
              <a:t>Revision of the treatment for market risk and securitisation should produce higher risk weights</a:t>
            </a:r>
          </a:p>
          <a:p>
            <a:pPr>
              <a:spcBef>
                <a:spcPts val="0"/>
              </a:spcBef>
            </a:pPr>
            <a:endParaRPr lang="en-GB" sz="1800" dirty="0" smtClean="0"/>
          </a:p>
          <a:p>
            <a:pPr>
              <a:spcBef>
                <a:spcPts val="0"/>
              </a:spcBef>
            </a:pPr>
            <a:r>
              <a:rPr lang="en-GB" sz="1800" dirty="0" smtClean="0"/>
              <a:t>Crucial role of validation of internal risk models and stricter stress tests and </a:t>
            </a:r>
            <a:r>
              <a:rPr lang="en-GB" sz="1800" dirty="0" err="1" smtClean="0"/>
              <a:t>backtesting</a:t>
            </a:r>
            <a:endParaRPr lang="en-GB" sz="1800" dirty="0" smtClean="0"/>
          </a:p>
          <a:p>
            <a:pPr>
              <a:spcBef>
                <a:spcPts val="0"/>
              </a:spcBef>
            </a:pPr>
            <a:endParaRPr lang="en-GB" sz="1800" dirty="0" smtClean="0"/>
          </a:p>
          <a:p>
            <a:pPr>
              <a:spcBef>
                <a:spcPts val="0"/>
              </a:spcBef>
            </a:pPr>
            <a:r>
              <a:rPr lang="en-GB" sz="1800" dirty="0" smtClean="0"/>
              <a:t>One goal was also to re-equilibrate the treatment between banking and trading books</a:t>
            </a:r>
          </a:p>
          <a:p>
            <a:pPr lvl="1">
              <a:spcBef>
                <a:spcPts val="0"/>
              </a:spcBef>
            </a:pPr>
            <a:endParaRPr lang="en-GB" sz="1400" dirty="0" smtClean="0"/>
          </a:p>
          <a:p>
            <a:pPr lvl="1">
              <a:spcBef>
                <a:spcPts val="0"/>
              </a:spcBef>
            </a:pPr>
            <a:endParaRPr lang="en-GB" sz="1400" dirty="0" smtClean="0"/>
          </a:p>
          <a:p>
            <a:pPr>
              <a:spcBef>
                <a:spcPts val="0"/>
              </a:spcBef>
            </a:pPr>
            <a:endParaRPr lang="en-GB" sz="1800" dirty="0" smtClean="0"/>
          </a:p>
          <a:p>
            <a:pPr>
              <a:spcBef>
                <a:spcPts val="0"/>
              </a:spcBef>
            </a:pPr>
            <a:endParaRPr lang="en-GB" sz="1800" dirty="0"/>
          </a:p>
        </p:txBody>
      </p:sp>
      <p:sp>
        <p:nvSpPr>
          <p:cNvPr id="4" name="Segnaposto numero diapositiva 3"/>
          <p:cNvSpPr>
            <a:spLocks noGrp="1"/>
          </p:cNvSpPr>
          <p:nvPr>
            <p:ph type="sldNum" sz="quarter" idx="12"/>
          </p:nvPr>
        </p:nvSpPr>
        <p:spPr/>
        <p:txBody>
          <a:bodyPr/>
          <a:lstStyle/>
          <a:p>
            <a:fld id="{3BC0357B-2228-481D-9927-9B814EF0B503}" type="slidenum">
              <a:rPr lang="en-GB" smtClean="0"/>
              <a:pPr/>
              <a:t>22</a:t>
            </a:fld>
            <a:endParaRPr lang="en-GB" dirty="0"/>
          </a:p>
        </p:txBody>
      </p:sp>
    </p:spTree>
    <p:extLst>
      <p:ext uri="{BB962C8B-B14F-4D97-AF65-F5344CB8AC3E}">
        <p14:creationId xmlns:p14="http://schemas.microsoft.com/office/powerpoint/2010/main" xmlns="" val="679288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636587"/>
          </a:xfrm>
        </p:spPr>
        <p:txBody>
          <a:bodyPr/>
          <a:lstStyle/>
          <a:p>
            <a:r>
              <a:rPr lang="en-GB" sz="2400" b="1" dirty="0">
                <a:solidFill>
                  <a:srgbClr val="006633"/>
                </a:solidFill>
              </a:rPr>
              <a:t>Basel III and E</a:t>
            </a:r>
            <a:r>
              <a:rPr lang="en-GB" sz="2400" b="1" dirty="0" smtClean="0">
                <a:solidFill>
                  <a:srgbClr val="006633"/>
                </a:solidFill>
              </a:rPr>
              <a:t>ndogenous </a:t>
            </a:r>
            <a:r>
              <a:rPr lang="en-GB" sz="2400" b="1" dirty="0">
                <a:solidFill>
                  <a:srgbClr val="006633"/>
                </a:solidFill>
              </a:rPr>
              <a:t>B</a:t>
            </a:r>
            <a:r>
              <a:rPr lang="en-GB" sz="2400" b="1" dirty="0" smtClean="0">
                <a:solidFill>
                  <a:srgbClr val="006633"/>
                </a:solidFill>
              </a:rPr>
              <a:t>anking </a:t>
            </a:r>
            <a:r>
              <a:rPr lang="en-GB" sz="2400" b="1" dirty="0">
                <a:solidFill>
                  <a:srgbClr val="006633"/>
                </a:solidFill>
              </a:rPr>
              <a:t>F</a:t>
            </a:r>
            <a:r>
              <a:rPr lang="en-GB" sz="2400" b="1" dirty="0" smtClean="0">
                <a:solidFill>
                  <a:srgbClr val="006633"/>
                </a:solidFill>
              </a:rPr>
              <a:t>ragility</a:t>
            </a:r>
            <a:endParaRPr lang="en-GB" dirty="0"/>
          </a:p>
        </p:txBody>
      </p:sp>
      <p:sp>
        <p:nvSpPr>
          <p:cNvPr id="3" name="Segnaposto contenuto 2"/>
          <p:cNvSpPr>
            <a:spLocks noGrp="1"/>
          </p:cNvSpPr>
          <p:nvPr>
            <p:ph idx="1"/>
          </p:nvPr>
        </p:nvSpPr>
        <p:spPr>
          <a:xfrm>
            <a:off x="457200" y="1066800"/>
            <a:ext cx="8229600" cy="5064125"/>
          </a:xfrm>
        </p:spPr>
        <p:txBody>
          <a:bodyPr/>
          <a:lstStyle/>
          <a:p>
            <a:pPr marL="0" indent="0">
              <a:spcBef>
                <a:spcPts val="0"/>
              </a:spcBef>
              <a:buNone/>
            </a:pPr>
            <a:r>
              <a:rPr lang="en-GB" sz="1800" dirty="0"/>
              <a:t>Three </a:t>
            </a:r>
            <a:r>
              <a:rPr lang="en-GB" sz="1800" dirty="0" smtClean="0"/>
              <a:t>problems</a:t>
            </a:r>
          </a:p>
          <a:p>
            <a:pPr marL="0" indent="0">
              <a:spcBef>
                <a:spcPts val="0"/>
              </a:spcBef>
              <a:buNone/>
            </a:pPr>
            <a:endParaRPr lang="en-GB" sz="1800" dirty="0"/>
          </a:p>
          <a:p>
            <a:pPr>
              <a:spcBef>
                <a:spcPts val="0"/>
              </a:spcBef>
            </a:pPr>
            <a:r>
              <a:rPr lang="en-GB" sz="1800" dirty="0"/>
              <a:t>The starting point of risk weight for the trading book is so low that the expected threefold increase will hardly fill the gap</a:t>
            </a:r>
          </a:p>
          <a:p>
            <a:pPr>
              <a:spcBef>
                <a:spcPts val="0"/>
              </a:spcBef>
            </a:pPr>
            <a:r>
              <a:rPr lang="en-GB" sz="1800" dirty="0"/>
              <a:t>Experience shows how unwise is to count on supervisors to require stringent tests in ‘normal times’, and more in general to severely perform their duties under Pillar 2</a:t>
            </a:r>
          </a:p>
          <a:p>
            <a:pPr>
              <a:spcBef>
                <a:spcPts val="0"/>
              </a:spcBef>
            </a:pPr>
            <a:r>
              <a:rPr lang="en-GB" sz="1800" dirty="0"/>
              <a:t>To mend with stress tests a risk metric that has amply shown to be flawed shows a dangerous reluctance to think anew</a:t>
            </a:r>
          </a:p>
          <a:p>
            <a:pPr>
              <a:spcBef>
                <a:spcPts val="0"/>
              </a:spcBef>
            </a:pPr>
            <a:endParaRPr lang="en-GB" sz="1600" dirty="0"/>
          </a:p>
          <a:p>
            <a:pPr marL="0" indent="0">
              <a:spcBef>
                <a:spcPts val="0"/>
              </a:spcBef>
              <a:buNone/>
            </a:pPr>
            <a:endParaRPr lang="en-GB" sz="1800" dirty="0"/>
          </a:p>
          <a:p>
            <a:pPr marL="0" indent="0">
              <a:spcBef>
                <a:spcPts val="0"/>
              </a:spcBef>
              <a:buNone/>
            </a:pPr>
            <a:r>
              <a:rPr lang="en-GB" sz="1800" dirty="0" smtClean="0"/>
              <a:t>The European experience</a:t>
            </a:r>
          </a:p>
          <a:p>
            <a:pPr marL="0" indent="0">
              <a:spcBef>
                <a:spcPts val="0"/>
              </a:spcBef>
              <a:buNone/>
            </a:pPr>
            <a:endParaRPr lang="en-GB" sz="1800" dirty="0" smtClean="0"/>
          </a:p>
          <a:p>
            <a:pPr>
              <a:spcBef>
                <a:spcPts val="0"/>
              </a:spcBef>
            </a:pPr>
            <a:r>
              <a:rPr lang="en-GB" sz="1800" dirty="0" smtClean="0"/>
              <a:t>EU banks are thought to be subject to the common discipline of EU Directives and Regulations. However, the fine printing remains in the hand of national regulators and supervision is demanded to national authorities</a:t>
            </a:r>
          </a:p>
          <a:p>
            <a:pPr>
              <a:spcBef>
                <a:spcPts val="0"/>
              </a:spcBef>
            </a:pPr>
            <a:endParaRPr lang="en-GB" sz="1800" dirty="0" smtClean="0"/>
          </a:p>
          <a:p>
            <a:pPr lvl="1">
              <a:spcBef>
                <a:spcPts val="0"/>
              </a:spcBef>
            </a:pPr>
            <a:endParaRPr lang="en-GB" sz="1400" dirty="0" smtClean="0"/>
          </a:p>
          <a:p>
            <a:pPr>
              <a:spcBef>
                <a:spcPts val="0"/>
              </a:spcBef>
            </a:pPr>
            <a:endParaRPr lang="en-GB" sz="1800" dirty="0" smtClean="0"/>
          </a:p>
          <a:p>
            <a:pPr>
              <a:spcBef>
                <a:spcPts val="0"/>
              </a:spcBef>
            </a:pPr>
            <a:endParaRPr lang="en-GB" sz="1800" dirty="0"/>
          </a:p>
        </p:txBody>
      </p:sp>
      <p:sp>
        <p:nvSpPr>
          <p:cNvPr id="4" name="Segnaposto numero diapositiva 3"/>
          <p:cNvSpPr>
            <a:spLocks noGrp="1"/>
          </p:cNvSpPr>
          <p:nvPr>
            <p:ph type="sldNum" sz="quarter" idx="12"/>
          </p:nvPr>
        </p:nvSpPr>
        <p:spPr/>
        <p:txBody>
          <a:bodyPr/>
          <a:lstStyle/>
          <a:p>
            <a:fld id="{3BC0357B-2228-481D-9927-9B814EF0B503}" type="slidenum">
              <a:rPr lang="en-GB" smtClean="0"/>
              <a:pPr/>
              <a:t>23</a:t>
            </a:fld>
            <a:endParaRPr lang="en-GB" dirty="0"/>
          </a:p>
        </p:txBody>
      </p:sp>
    </p:spTree>
    <p:extLst>
      <p:ext uri="{BB962C8B-B14F-4D97-AF65-F5344CB8AC3E}">
        <p14:creationId xmlns:p14="http://schemas.microsoft.com/office/powerpoint/2010/main" xmlns="" val="3174903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484187"/>
          </a:xfrm>
        </p:spPr>
        <p:txBody>
          <a:bodyPr/>
          <a:lstStyle/>
          <a:p>
            <a:r>
              <a:rPr lang="en-GB" sz="2400" b="1" dirty="0">
                <a:solidFill>
                  <a:srgbClr val="006633"/>
                </a:solidFill>
              </a:rPr>
              <a:t>Basel III and E</a:t>
            </a:r>
            <a:r>
              <a:rPr lang="en-GB" sz="2400" b="1" dirty="0" smtClean="0">
                <a:solidFill>
                  <a:srgbClr val="006633"/>
                </a:solidFill>
              </a:rPr>
              <a:t>ndogenous </a:t>
            </a:r>
            <a:r>
              <a:rPr lang="en-GB" sz="2400" b="1" dirty="0">
                <a:solidFill>
                  <a:srgbClr val="006633"/>
                </a:solidFill>
              </a:rPr>
              <a:t>B</a:t>
            </a:r>
            <a:r>
              <a:rPr lang="en-GB" sz="2400" b="1" dirty="0" smtClean="0">
                <a:solidFill>
                  <a:srgbClr val="006633"/>
                </a:solidFill>
              </a:rPr>
              <a:t>anking Fragility</a:t>
            </a:r>
            <a:endParaRPr lang="en-GB" dirty="0"/>
          </a:p>
        </p:txBody>
      </p:sp>
      <p:sp>
        <p:nvSpPr>
          <p:cNvPr id="3" name="Segnaposto contenuto 2"/>
          <p:cNvSpPr>
            <a:spLocks noGrp="1"/>
          </p:cNvSpPr>
          <p:nvPr>
            <p:ph idx="1"/>
          </p:nvPr>
        </p:nvSpPr>
        <p:spPr>
          <a:xfrm>
            <a:off x="457200" y="838200"/>
            <a:ext cx="2133600" cy="5334000"/>
          </a:xfrm>
        </p:spPr>
        <p:txBody>
          <a:bodyPr/>
          <a:lstStyle/>
          <a:p>
            <a:pPr marL="0" indent="0">
              <a:spcBef>
                <a:spcPts val="0"/>
              </a:spcBef>
              <a:buNone/>
            </a:pPr>
            <a:r>
              <a:rPr lang="en-GB" sz="1400" dirty="0" smtClean="0"/>
              <a:t>- From EBA stress test July 2011</a:t>
            </a:r>
          </a:p>
          <a:p>
            <a:pPr marL="0" indent="0">
              <a:spcBef>
                <a:spcPts val="0"/>
              </a:spcBef>
              <a:buNone/>
            </a:pPr>
            <a:endParaRPr lang="en-GB" sz="1400" dirty="0"/>
          </a:p>
          <a:p>
            <a:pPr marL="0" indent="0">
              <a:spcBef>
                <a:spcPts val="0"/>
              </a:spcBef>
              <a:buNone/>
            </a:pPr>
            <a:r>
              <a:rPr lang="en-GB" sz="1400" dirty="0" smtClean="0"/>
              <a:t>- RW appears linked to the exposure to market risks</a:t>
            </a:r>
          </a:p>
          <a:p>
            <a:pPr marL="0" indent="0">
              <a:spcBef>
                <a:spcPts val="0"/>
              </a:spcBef>
              <a:buNone/>
            </a:pPr>
            <a:endParaRPr lang="en-GB" sz="1200" dirty="0"/>
          </a:p>
          <a:p>
            <a:pPr marL="0" indent="0">
              <a:spcBef>
                <a:spcPts val="0"/>
              </a:spcBef>
              <a:buNone/>
            </a:pPr>
            <a:r>
              <a:rPr lang="en-GB" sz="1400" dirty="0" smtClean="0"/>
              <a:t>- By 2012 the increase of RWs, with Basel II.5 fully applied, is non significant, despite a stressed scenario</a:t>
            </a:r>
          </a:p>
          <a:p>
            <a:pPr marL="0" indent="0">
              <a:spcBef>
                <a:spcPts val="0"/>
              </a:spcBef>
              <a:buNone/>
            </a:pPr>
            <a:endParaRPr lang="en-GB" sz="1200" dirty="0" smtClean="0"/>
          </a:p>
          <a:p>
            <a:pPr marL="0" indent="0">
              <a:spcBef>
                <a:spcPts val="0"/>
              </a:spcBef>
              <a:buNone/>
            </a:pPr>
            <a:r>
              <a:rPr lang="en-GB" sz="1400" dirty="0" smtClean="0"/>
              <a:t>- No re-equilibrating process; no general increase of RWs. Basel III should produce some increase for RW for counterparty risks</a:t>
            </a:r>
          </a:p>
          <a:p>
            <a:pPr marL="0" indent="0">
              <a:spcBef>
                <a:spcPts val="0"/>
              </a:spcBef>
              <a:buNone/>
            </a:pPr>
            <a:endParaRPr lang="en-GB" sz="1200" dirty="0" smtClean="0"/>
          </a:p>
          <a:p>
            <a:pPr marL="0" indent="0">
              <a:spcBef>
                <a:spcPts val="0"/>
              </a:spcBef>
              <a:buNone/>
            </a:pPr>
            <a:r>
              <a:rPr lang="en-GB" sz="1400" dirty="0" smtClean="0"/>
              <a:t>- But also heterogeneity of national supervisory practices</a:t>
            </a:r>
          </a:p>
          <a:p>
            <a:pPr marL="0" indent="0">
              <a:spcBef>
                <a:spcPts val="0"/>
              </a:spcBef>
              <a:buNone/>
            </a:pPr>
            <a:endParaRPr lang="en-GB" sz="1200" dirty="0" smtClean="0"/>
          </a:p>
        </p:txBody>
      </p:sp>
      <p:sp>
        <p:nvSpPr>
          <p:cNvPr id="4" name="Segnaposto numero diapositiva 3"/>
          <p:cNvSpPr>
            <a:spLocks noGrp="1"/>
          </p:cNvSpPr>
          <p:nvPr>
            <p:ph type="sldNum" sz="quarter" idx="12"/>
          </p:nvPr>
        </p:nvSpPr>
        <p:spPr/>
        <p:txBody>
          <a:bodyPr/>
          <a:lstStyle/>
          <a:p>
            <a:fld id="{3BC0357B-2228-481D-9927-9B814EF0B503}" type="slidenum">
              <a:rPr lang="en-GB" smtClean="0"/>
              <a:pPr/>
              <a:t>24</a:t>
            </a:fld>
            <a:endParaRPr lang="en-GB" dirty="0"/>
          </a:p>
        </p:txBody>
      </p:sp>
      <p:graphicFrame>
        <p:nvGraphicFramePr>
          <p:cNvPr id="5" name="Tabella 4"/>
          <p:cNvGraphicFramePr>
            <a:graphicFrameLocks noGrp="1"/>
          </p:cNvGraphicFramePr>
          <p:nvPr>
            <p:extLst>
              <p:ext uri="{D42A27DB-BD31-4B8C-83A1-F6EECF244321}">
                <p14:modId xmlns:p14="http://schemas.microsoft.com/office/powerpoint/2010/main" xmlns="" val="286060341"/>
              </p:ext>
            </p:extLst>
          </p:nvPr>
        </p:nvGraphicFramePr>
        <p:xfrm>
          <a:off x="2590800" y="762000"/>
          <a:ext cx="6248400" cy="5943600"/>
        </p:xfrm>
        <a:graphic>
          <a:graphicData uri="http://schemas.openxmlformats.org/drawingml/2006/table">
            <a:tbl>
              <a:tblPr firstRow="1" firstCol="1" bandRow="1">
                <a:tableStyleId>{5C22544A-7EE6-4342-B048-85BDC9FD1C3A}</a:tableStyleId>
              </a:tblPr>
              <a:tblGrid>
                <a:gridCol w="914400"/>
                <a:gridCol w="1524000"/>
                <a:gridCol w="533400"/>
                <a:gridCol w="685800"/>
                <a:gridCol w="685800"/>
                <a:gridCol w="533400"/>
                <a:gridCol w="609600"/>
                <a:gridCol w="762000"/>
              </a:tblGrid>
              <a:tr h="380078">
                <a:tc rowSpan="3">
                  <a:txBody>
                    <a:bodyPr/>
                    <a:lstStyle/>
                    <a:p>
                      <a:pPr algn="ctr">
                        <a:lnSpc>
                          <a:spcPct val="115000"/>
                        </a:lnSpc>
                        <a:spcAft>
                          <a:spcPts val="0"/>
                        </a:spcAft>
                      </a:pPr>
                      <a:r>
                        <a:rPr lang="en-GB" sz="1800" dirty="0">
                          <a:effectLst/>
                        </a:rPr>
                        <a:t> </a:t>
                      </a:r>
                      <a:r>
                        <a:rPr lang="en-GB" sz="1800" dirty="0" smtClean="0">
                          <a:solidFill>
                            <a:schemeClr val="tx1"/>
                          </a:solidFill>
                          <a:effectLst/>
                        </a:rPr>
                        <a:t>RW</a:t>
                      </a:r>
                      <a:endParaRPr lang="en-GB" sz="2000" dirty="0">
                        <a:solidFill>
                          <a:schemeClr val="tx1"/>
                        </a:solidFill>
                        <a:effectLst/>
                        <a:latin typeface="Calibri"/>
                        <a:ea typeface="Calibri"/>
                        <a:cs typeface="Times New Roman"/>
                      </a:endParaRPr>
                    </a:p>
                  </a:txBody>
                  <a:tcPr marL="65461" marR="65461" marT="0" marB="0" anchor="ctr"/>
                </a:tc>
                <a:tc gridSpan="4">
                  <a:txBody>
                    <a:bodyPr/>
                    <a:lstStyle/>
                    <a:p>
                      <a:pPr algn="ctr">
                        <a:lnSpc>
                          <a:spcPct val="115000"/>
                        </a:lnSpc>
                        <a:spcAft>
                          <a:spcPts val="0"/>
                        </a:spcAft>
                      </a:pPr>
                      <a:r>
                        <a:rPr lang="en-GB" sz="1200">
                          <a:effectLst/>
                        </a:rPr>
                        <a:t>EU banks among the 20 World largest for total assets</a:t>
                      </a:r>
                      <a:endParaRPr lang="en-GB" sz="1400">
                        <a:effectLst/>
                        <a:latin typeface="Calibri"/>
                        <a:ea typeface="Calibri"/>
                        <a:cs typeface="Times New Roman"/>
                      </a:endParaRPr>
                    </a:p>
                  </a:txBody>
                  <a:tcPr marL="65461" marR="65461"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GB" sz="1200">
                          <a:effectLst/>
                        </a:rPr>
                        <a:t>Sample without the largest banks</a:t>
                      </a:r>
                      <a:endParaRPr lang="en-GB" sz="1400">
                        <a:effectLst/>
                        <a:latin typeface="Calibri"/>
                        <a:ea typeface="Calibri"/>
                        <a:cs typeface="Times New Roman"/>
                      </a:endParaRPr>
                    </a:p>
                  </a:txBody>
                  <a:tcPr marL="65461" marR="65461" marT="0" marB="0" anchor="ctr"/>
                </a:tc>
                <a:tc hMerge="1">
                  <a:txBody>
                    <a:bodyPr/>
                    <a:lstStyle/>
                    <a:p>
                      <a:endParaRPr lang="en-GB"/>
                    </a:p>
                  </a:txBody>
                  <a:tcPr/>
                </a:tc>
                <a:tc hMerge="1">
                  <a:txBody>
                    <a:bodyPr/>
                    <a:lstStyle/>
                    <a:p>
                      <a:endParaRPr lang="en-GB"/>
                    </a:p>
                  </a:txBody>
                  <a:tcPr/>
                </a:tc>
              </a:tr>
              <a:tr h="297832">
                <a:tc vMerge="1">
                  <a:txBody>
                    <a:bodyPr/>
                    <a:lstStyle/>
                    <a:p>
                      <a:endParaRPr lang="en-GB"/>
                    </a:p>
                  </a:txBody>
                  <a:tcPr/>
                </a:tc>
                <a:tc rowSpan="2">
                  <a:txBody>
                    <a:bodyPr/>
                    <a:lstStyle/>
                    <a:p>
                      <a:pPr>
                        <a:lnSpc>
                          <a:spcPct val="115000"/>
                        </a:lnSpc>
                        <a:spcAft>
                          <a:spcPts val="0"/>
                        </a:spcAft>
                      </a:pPr>
                      <a:r>
                        <a:rPr lang="en-GB" sz="1200" dirty="0">
                          <a:effectLst/>
                        </a:rPr>
                        <a:t> </a:t>
                      </a:r>
                      <a:endParaRPr lang="en-GB" sz="1400" dirty="0">
                        <a:effectLst/>
                      </a:endParaRPr>
                    </a:p>
                    <a:p>
                      <a:pPr>
                        <a:lnSpc>
                          <a:spcPct val="115000"/>
                        </a:lnSpc>
                        <a:spcAft>
                          <a:spcPts val="0"/>
                        </a:spcAft>
                      </a:pPr>
                      <a:r>
                        <a:rPr lang="en-GB" sz="1200" dirty="0">
                          <a:effectLst/>
                        </a:rPr>
                        <a:t> </a:t>
                      </a:r>
                      <a:endParaRPr lang="en-GB" sz="1400" dirty="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gridSpan="2">
                  <a:txBody>
                    <a:bodyPr/>
                    <a:lstStyle/>
                    <a:p>
                      <a:pPr algn="ctr">
                        <a:lnSpc>
                          <a:spcPct val="115000"/>
                        </a:lnSpc>
                        <a:spcAft>
                          <a:spcPts val="0"/>
                        </a:spcAft>
                      </a:pPr>
                      <a:r>
                        <a:rPr lang="en-GB" sz="1200">
                          <a:effectLst/>
                        </a:rPr>
                        <a:t>Baseline scenario</a:t>
                      </a:r>
                      <a:endParaRPr lang="en-GB" sz="1400">
                        <a:effectLst/>
                        <a:latin typeface="Calibri"/>
                        <a:ea typeface="Calibri"/>
                        <a:cs typeface="Times New Roman"/>
                      </a:endParaRPr>
                    </a:p>
                  </a:txBody>
                  <a:tcPr marL="65461" marR="65461" marT="0" marB="0" anchor="ctr"/>
                </a:tc>
                <a:tc hMerge="1">
                  <a:txBody>
                    <a:bodyPr/>
                    <a:lstStyle/>
                    <a:p>
                      <a:endParaRPr lang="en-GB"/>
                    </a:p>
                  </a:txBody>
                  <a:tcP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gridSpan="2">
                  <a:txBody>
                    <a:bodyPr/>
                    <a:lstStyle/>
                    <a:p>
                      <a:pPr algn="ctr">
                        <a:lnSpc>
                          <a:spcPct val="115000"/>
                        </a:lnSpc>
                        <a:spcAft>
                          <a:spcPts val="0"/>
                        </a:spcAft>
                      </a:pPr>
                      <a:r>
                        <a:rPr lang="en-GB" sz="1200">
                          <a:effectLst/>
                        </a:rPr>
                        <a:t>Baseline scenario </a:t>
                      </a:r>
                      <a:endParaRPr lang="en-GB" sz="1400">
                        <a:effectLst/>
                        <a:latin typeface="Calibri"/>
                        <a:ea typeface="Calibri"/>
                        <a:cs typeface="Times New Roman"/>
                      </a:endParaRPr>
                    </a:p>
                  </a:txBody>
                  <a:tcPr marL="65461" marR="65461" marT="0" marB="0" anchor="ctr"/>
                </a:tc>
                <a:tc hMerge="1">
                  <a:txBody>
                    <a:bodyPr/>
                    <a:lstStyle/>
                    <a:p>
                      <a:endParaRPr lang="en-GB"/>
                    </a:p>
                  </a:txBody>
                  <a:tcPr/>
                </a:tc>
              </a:tr>
              <a:tr h="297832">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dirty="0">
                          <a:effectLst/>
                        </a:rPr>
                        <a:t>2010</a:t>
                      </a:r>
                      <a:endParaRPr lang="en-GB" sz="1400" dirty="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dirty="0">
                          <a:effectLst/>
                        </a:rPr>
                        <a:t>2011</a:t>
                      </a:r>
                      <a:endParaRPr lang="en-GB" sz="1400" dirty="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dirty="0">
                          <a:effectLst/>
                        </a:rPr>
                        <a:t>2012</a:t>
                      </a:r>
                      <a:endParaRPr lang="en-GB" sz="1400" dirty="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dirty="0">
                          <a:effectLst/>
                        </a:rPr>
                        <a:t>2010</a:t>
                      </a:r>
                      <a:endParaRPr lang="en-GB" sz="1400" dirty="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dirty="0">
                          <a:effectLst/>
                        </a:rPr>
                        <a:t>2011</a:t>
                      </a:r>
                      <a:endParaRPr lang="en-GB" sz="1400" dirty="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dirty="0">
                          <a:effectLst/>
                        </a:rPr>
                        <a:t>2012</a:t>
                      </a:r>
                      <a:endParaRPr lang="en-GB" sz="1400" dirty="0">
                        <a:effectLst/>
                        <a:latin typeface="Calibri"/>
                        <a:ea typeface="Calibri"/>
                        <a:cs typeface="Times New Roman"/>
                      </a:endParaRPr>
                    </a:p>
                  </a:txBody>
                  <a:tcPr marL="65461" marR="65461" marT="0" marB="0" anchor="ctr"/>
                </a:tc>
              </a:tr>
              <a:tr h="190039">
                <a:tc>
                  <a:txBody>
                    <a:bodyPr/>
                    <a:lstStyle/>
                    <a:p>
                      <a:pPr algn="ctr">
                        <a:lnSpc>
                          <a:spcPct val="115000"/>
                        </a:lnSpc>
                        <a:spcAft>
                          <a:spcPts val="0"/>
                        </a:spcAft>
                      </a:pPr>
                      <a:r>
                        <a:rPr lang="en-GB" sz="1200">
                          <a:effectLst/>
                        </a:rPr>
                        <a:t>DE</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dirty="0">
                          <a:effectLst/>
                        </a:rPr>
                        <a:t>DEUTSCHE BANK</a:t>
                      </a:r>
                      <a:endParaRPr lang="en-GB" sz="1400" dirty="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0.18</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0.22</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0.23</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0.27</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0.27</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0.27</a:t>
                      </a:r>
                      <a:endParaRPr lang="en-GB" sz="1400">
                        <a:effectLst/>
                        <a:latin typeface="Calibri"/>
                        <a:ea typeface="Calibri"/>
                        <a:cs typeface="Times New Roman"/>
                      </a:endParaRPr>
                    </a:p>
                  </a:txBody>
                  <a:tcPr marL="65461" marR="65461" marT="0" marB="0" anchor="ctr"/>
                </a:tc>
              </a:tr>
              <a:tr h="190039">
                <a:tc>
                  <a:txBody>
                    <a:bodyPr/>
                    <a:lstStyle/>
                    <a:p>
                      <a:pPr algn="ctr">
                        <a:lnSpc>
                          <a:spcPct val="115000"/>
                        </a:lnSpc>
                        <a:spcAft>
                          <a:spcPts val="0"/>
                        </a:spcAft>
                      </a:pPr>
                      <a:r>
                        <a:rPr lang="en-GB" sz="1200">
                          <a:effectLst/>
                        </a:rPr>
                        <a:t>NL</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dirty="0">
                          <a:effectLst/>
                        </a:rPr>
                        <a:t> </a:t>
                      </a:r>
                      <a:endParaRPr lang="en-GB" sz="1400" dirty="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0.32</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0.32</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0.32</a:t>
                      </a:r>
                      <a:endParaRPr lang="en-GB" sz="1400">
                        <a:effectLst/>
                        <a:latin typeface="Calibri"/>
                        <a:ea typeface="Calibri"/>
                        <a:cs typeface="Times New Roman"/>
                      </a:endParaRPr>
                    </a:p>
                  </a:txBody>
                  <a:tcPr marL="65461" marR="65461" marT="0" marB="0" anchor="ctr"/>
                </a:tc>
              </a:tr>
              <a:tr h="190039">
                <a:tc>
                  <a:txBody>
                    <a:bodyPr/>
                    <a:lstStyle/>
                    <a:p>
                      <a:pPr algn="ctr">
                        <a:lnSpc>
                          <a:spcPct val="115000"/>
                        </a:lnSpc>
                        <a:spcAft>
                          <a:spcPts val="0"/>
                        </a:spcAft>
                      </a:pPr>
                      <a:r>
                        <a:rPr lang="en-GB" sz="1200">
                          <a:effectLst/>
                        </a:rPr>
                        <a:t>BE</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dirty="0">
                          <a:effectLst/>
                        </a:rPr>
                        <a:t> </a:t>
                      </a:r>
                      <a:endParaRPr lang="en-GB" sz="1400" dirty="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0.33</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0.36</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0.38</a:t>
                      </a:r>
                      <a:endParaRPr lang="en-GB" sz="1400">
                        <a:effectLst/>
                        <a:latin typeface="Calibri"/>
                        <a:ea typeface="Calibri"/>
                        <a:cs typeface="Times New Roman"/>
                      </a:endParaRPr>
                    </a:p>
                  </a:txBody>
                  <a:tcPr marL="65461" marR="65461" marT="0" marB="0" anchor="ctr"/>
                </a:tc>
              </a:tr>
              <a:tr h="190039">
                <a:tc rowSpan="3">
                  <a:txBody>
                    <a:bodyPr/>
                    <a:lstStyle/>
                    <a:p>
                      <a:pPr algn="ctr">
                        <a:lnSpc>
                          <a:spcPct val="115000"/>
                        </a:lnSpc>
                        <a:spcAft>
                          <a:spcPts val="0"/>
                        </a:spcAft>
                      </a:pPr>
                      <a:r>
                        <a:rPr lang="en-GB" sz="1200" dirty="0" smtClean="0">
                          <a:effectLst/>
                        </a:rPr>
                        <a:t>FR</a:t>
                      </a:r>
                      <a:endParaRPr lang="en-GB" sz="1400" dirty="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dirty="0">
                          <a:effectLst/>
                        </a:rPr>
                        <a:t>BNP PARIBAS</a:t>
                      </a:r>
                      <a:endParaRPr lang="en-GB" sz="1400" dirty="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0.30</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0.33</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0.34</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0.41</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0.42</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0.44</a:t>
                      </a:r>
                      <a:endParaRPr lang="en-GB" sz="1400">
                        <a:effectLst/>
                        <a:latin typeface="Calibri"/>
                        <a:ea typeface="Calibri"/>
                        <a:cs typeface="Times New Roman"/>
                      </a:endParaRPr>
                    </a:p>
                  </a:txBody>
                  <a:tcPr marL="65461" marR="65461" marT="0" marB="0" anchor="ctr"/>
                </a:tc>
              </a:tr>
              <a:tr h="380078">
                <a:tc vMerge="1">
                  <a:txBody>
                    <a:bodyPr/>
                    <a:lstStyle/>
                    <a:p>
                      <a:pPr>
                        <a:lnSpc>
                          <a:spcPct val="115000"/>
                        </a:lnSpc>
                        <a:spcAft>
                          <a:spcPts val="0"/>
                        </a:spcAft>
                      </a:pPr>
                      <a:endParaRPr lang="en-GB" sz="1400" dirty="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SOCIETE GENERALE</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0.33</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0.37</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dirty="0">
                          <a:effectLst/>
                        </a:rPr>
                        <a:t>0.37</a:t>
                      </a:r>
                      <a:endParaRPr lang="en-GB" sz="1400" dirty="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r>
              <a:tr h="190039">
                <a:tc vMerge="1">
                  <a:txBody>
                    <a:bodyPr/>
                    <a:lstStyle/>
                    <a:p>
                      <a:pPr>
                        <a:lnSpc>
                          <a:spcPct val="115000"/>
                        </a:lnSpc>
                        <a:spcAft>
                          <a:spcPts val="0"/>
                        </a:spcAft>
                      </a:pPr>
                      <a:endParaRPr lang="en-GB" sz="1400" dirty="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CREDIT AGRICOLE</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0.37</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0.37</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0.37</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r>
              <a:tr h="190039">
                <a:tc rowSpan="4">
                  <a:txBody>
                    <a:bodyPr/>
                    <a:lstStyle/>
                    <a:p>
                      <a:pPr algn="ctr">
                        <a:lnSpc>
                          <a:spcPct val="115000"/>
                        </a:lnSpc>
                        <a:spcAft>
                          <a:spcPts val="0"/>
                        </a:spcAft>
                      </a:pPr>
                      <a:r>
                        <a:rPr lang="en-GB" sz="1400" dirty="0" smtClean="0">
                          <a:effectLst/>
                          <a:latin typeface="Calibri"/>
                          <a:ea typeface="Calibri"/>
                          <a:cs typeface="Times New Roman"/>
                        </a:rPr>
                        <a:t>UK</a:t>
                      </a:r>
                      <a:endParaRPr lang="en-GB" sz="1400" dirty="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dirty="0">
                          <a:effectLst/>
                        </a:rPr>
                        <a:t>BARCLAYS</a:t>
                      </a:r>
                      <a:endParaRPr lang="en-GB" sz="1400" dirty="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0.27</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0.31</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0.31</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1000"/>
                        </a:spcAft>
                      </a:pPr>
                      <a:r>
                        <a:rPr lang="it-IT" sz="1200">
                          <a:effectLst/>
                        </a:rPr>
                        <a:t>0.41</a:t>
                      </a:r>
                      <a:endParaRPr lang="en-GB" sz="1400">
                        <a:effectLst/>
                        <a:latin typeface="Calibri"/>
                        <a:ea typeface="Calibri"/>
                        <a:cs typeface="Times New Roman"/>
                      </a:endParaRPr>
                    </a:p>
                  </a:txBody>
                  <a:tcPr marL="65461" marR="65461" marT="0" marB="0" anchor="b"/>
                </a:tc>
                <a:tc>
                  <a:txBody>
                    <a:bodyPr/>
                    <a:lstStyle/>
                    <a:p>
                      <a:pPr algn="ctr">
                        <a:lnSpc>
                          <a:spcPct val="115000"/>
                        </a:lnSpc>
                        <a:spcAft>
                          <a:spcPts val="1000"/>
                        </a:spcAft>
                      </a:pPr>
                      <a:r>
                        <a:rPr lang="it-IT" sz="1200">
                          <a:effectLst/>
                        </a:rPr>
                        <a:t>0.44</a:t>
                      </a:r>
                      <a:endParaRPr lang="en-GB" sz="1400">
                        <a:effectLst/>
                        <a:latin typeface="Calibri"/>
                        <a:ea typeface="Calibri"/>
                        <a:cs typeface="Times New Roman"/>
                      </a:endParaRPr>
                    </a:p>
                  </a:txBody>
                  <a:tcPr marL="65461" marR="65461" marT="0" marB="0" anchor="b"/>
                </a:tc>
                <a:tc>
                  <a:txBody>
                    <a:bodyPr/>
                    <a:lstStyle/>
                    <a:p>
                      <a:pPr algn="ctr">
                        <a:lnSpc>
                          <a:spcPct val="115000"/>
                        </a:lnSpc>
                        <a:spcAft>
                          <a:spcPts val="1000"/>
                        </a:spcAft>
                      </a:pPr>
                      <a:r>
                        <a:rPr lang="it-IT" sz="1200">
                          <a:effectLst/>
                        </a:rPr>
                        <a:t>0.44</a:t>
                      </a:r>
                      <a:endParaRPr lang="en-GB" sz="1400">
                        <a:effectLst/>
                        <a:latin typeface="Calibri"/>
                        <a:ea typeface="Calibri"/>
                        <a:cs typeface="Times New Roman"/>
                      </a:endParaRPr>
                    </a:p>
                  </a:txBody>
                  <a:tcPr marL="65461" marR="65461" marT="0" marB="0" anchor="b"/>
                </a:tc>
              </a:tr>
              <a:tr h="380078">
                <a:tc vMerge="1">
                  <a:txBody>
                    <a:bodyPr/>
                    <a:lstStyle/>
                    <a:p>
                      <a:pPr>
                        <a:lnSpc>
                          <a:spcPct val="115000"/>
                        </a:lnSpc>
                        <a:spcAft>
                          <a:spcPts val="0"/>
                        </a:spcAft>
                      </a:pPr>
                      <a:endParaRPr lang="en-GB" sz="1400" dirty="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ROYAL BANK OF SCOTLAND</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dirty="0">
                          <a:effectLst/>
                        </a:rPr>
                        <a:t>0.45</a:t>
                      </a:r>
                      <a:endParaRPr lang="en-GB" sz="1400" dirty="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0.46</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0.45</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dirty="0">
                          <a:effectLst/>
                        </a:rPr>
                        <a:t> </a:t>
                      </a:r>
                      <a:endParaRPr lang="en-GB" sz="1400" dirty="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dirty="0">
                          <a:effectLst/>
                        </a:rPr>
                        <a:t> </a:t>
                      </a:r>
                      <a:endParaRPr lang="en-GB" sz="1400" dirty="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dirty="0">
                          <a:effectLst/>
                        </a:rPr>
                        <a:t> </a:t>
                      </a:r>
                      <a:endParaRPr lang="en-GB" sz="1400" dirty="0">
                        <a:effectLst/>
                        <a:latin typeface="Calibri"/>
                        <a:ea typeface="Calibri"/>
                        <a:cs typeface="Times New Roman"/>
                      </a:endParaRPr>
                    </a:p>
                  </a:txBody>
                  <a:tcPr marL="65461" marR="65461" marT="0" marB="0" anchor="ctr"/>
                </a:tc>
              </a:tr>
              <a:tr h="190039">
                <a:tc vMerge="1">
                  <a:txBody>
                    <a:bodyPr/>
                    <a:lstStyle/>
                    <a:p>
                      <a:pPr>
                        <a:lnSpc>
                          <a:spcPct val="115000"/>
                        </a:lnSpc>
                        <a:spcAft>
                          <a:spcPts val="0"/>
                        </a:spcAft>
                      </a:pPr>
                      <a:endParaRPr lang="en-GB" sz="1400" dirty="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HSBC</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0.46</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dirty="0">
                          <a:effectLst/>
                        </a:rPr>
                        <a:t>0.51</a:t>
                      </a:r>
                      <a:endParaRPr lang="en-GB" sz="1400" dirty="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0.51</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r>
              <a:tr h="190039">
                <a:tc vMerge="1">
                  <a:txBody>
                    <a:bodyPr/>
                    <a:lstStyle/>
                    <a:p>
                      <a:pPr>
                        <a:lnSpc>
                          <a:spcPct val="115000"/>
                        </a:lnSpc>
                        <a:spcAft>
                          <a:spcPts val="0"/>
                        </a:spcAft>
                      </a:pPr>
                      <a:endParaRPr lang="en-GB" sz="1400" dirty="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dirty="0">
                          <a:effectLst/>
                        </a:rPr>
                        <a:t>LLOYDS </a:t>
                      </a:r>
                      <a:r>
                        <a:rPr lang="en-GB" sz="1200" dirty="0" smtClean="0">
                          <a:effectLst/>
                        </a:rPr>
                        <a:t>BANK</a:t>
                      </a:r>
                      <a:endParaRPr lang="en-GB" sz="1400" dirty="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0.47</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0.50</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0.50</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r>
              <a:tr h="190039">
                <a:tc>
                  <a:txBody>
                    <a:bodyPr/>
                    <a:lstStyle/>
                    <a:p>
                      <a:pPr algn="ctr">
                        <a:lnSpc>
                          <a:spcPct val="115000"/>
                        </a:lnSpc>
                        <a:spcAft>
                          <a:spcPts val="0"/>
                        </a:spcAft>
                      </a:pPr>
                      <a:r>
                        <a:rPr lang="en-GB" sz="1200">
                          <a:effectLst/>
                        </a:rPr>
                        <a:t>SE</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0.42</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0.42</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0.42</a:t>
                      </a:r>
                      <a:endParaRPr lang="en-GB" sz="1400">
                        <a:effectLst/>
                        <a:latin typeface="Calibri"/>
                        <a:ea typeface="Calibri"/>
                        <a:cs typeface="Times New Roman"/>
                      </a:endParaRPr>
                    </a:p>
                  </a:txBody>
                  <a:tcPr marL="65461" marR="65461" marT="0" marB="0" anchor="ctr"/>
                </a:tc>
              </a:tr>
              <a:tr h="190039">
                <a:tc>
                  <a:txBody>
                    <a:bodyPr/>
                    <a:lstStyle/>
                    <a:p>
                      <a:pPr algn="ctr">
                        <a:lnSpc>
                          <a:spcPct val="115000"/>
                        </a:lnSpc>
                        <a:spcAft>
                          <a:spcPts val="0"/>
                        </a:spcAft>
                      </a:pPr>
                      <a:r>
                        <a:rPr lang="en-GB" sz="1200">
                          <a:effectLst/>
                        </a:rPr>
                        <a:t>DK</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dirty="0">
                          <a:effectLst/>
                        </a:rPr>
                        <a:t> </a:t>
                      </a:r>
                      <a:endParaRPr lang="en-GB" sz="1400" dirty="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0.43</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0.43</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0.43</a:t>
                      </a:r>
                      <a:endParaRPr lang="en-GB" sz="1400">
                        <a:effectLst/>
                        <a:latin typeface="Calibri"/>
                        <a:ea typeface="Calibri"/>
                        <a:cs typeface="Times New Roman"/>
                      </a:endParaRPr>
                    </a:p>
                  </a:txBody>
                  <a:tcPr marL="65461" marR="65461" marT="0" marB="0" anchor="ctr"/>
                </a:tc>
              </a:tr>
              <a:tr h="190039">
                <a:tc>
                  <a:txBody>
                    <a:bodyPr/>
                    <a:lstStyle/>
                    <a:p>
                      <a:pPr algn="ctr">
                        <a:lnSpc>
                          <a:spcPct val="115000"/>
                        </a:lnSpc>
                        <a:spcAft>
                          <a:spcPts val="0"/>
                        </a:spcAft>
                      </a:pPr>
                      <a:r>
                        <a:rPr lang="en-GB" sz="1200">
                          <a:effectLst/>
                        </a:rPr>
                        <a:t>IE</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0.54</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0.54</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0.54</a:t>
                      </a:r>
                      <a:endParaRPr lang="en-GB" sz="1400">
                        <a:effectLst/>
                        <a:latin typeface="Calibri"/>
                        <a:ea typeface="Calibri"/>
                        <a:cs typeface="Times New Roman"/>
                      </a:endParaRPr>
                    </a:p>
                  </a:txBody>
                  <a:tcPr marL="65461" marR="65461" marT="0" marB="0" anchor="ctr"/>
                </a:tc>
              </a:tr>
              <a:tr h="190039">
                <a:tc>
                  <a:txBody>
                    <a:bodyPr/>
                    <a:lstStyle/>
                    <a:p>
                      <a:pPr algn="ctr">
                        <a:lnSpc>
                          <a:spcPct val="115000"/>
                        </a:lnSpc>
                        <a:spcAft>
                          <a:spcPts val="0"/>
                        </a:spcAft>
                      </a:pPr>
                      <a:r>
                        <a:rPr lang="en-GB" sz="1200">
                          <a:effectLst/>
                        </a:rPr>
                        <a:t>GR</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dirty="0">
                          <a:effectLst/>
                        </a:rPr>
                        <a:t> </a:t>
                      </a:r>
                      <a:endParaRPr lang="en-GB" sz="1400" dirty="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0.55</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0.55</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0.55</a:t>
                      </a:r>
                      <a:endParaRPr lang="en-GB" sz="1400">
                        <a:effectLst/>
                        <a:latin typeface="Calibri"/>
                        <a:ea typeface="Calibri"/>
                        <a:cs typeface="Times New Roman"/>
                      </a:endParaRPr>
                    </a:p>
                  </a:txBody>
                  <a:tcPr marL="65461" marR="65461" marT="0" marB="0" anchor="ctr"/>
                </a:tc>
              </a:tr>
              <a:tr h="190039">
                <a:tc>
                  <a:txBody>
                    <a:bodyPr/>
                    <a:lstStyle/>
                    <a:p>
                      <a:pPr algn="ctr">
                        <a:lnSpc>
                          <a:spcPct val="115000"/>
                        </a:lnSpc>
                        <a:spcAft>
                          <a:spcPts val="0"/>
                        </a:spcAft>
                      </a:pPr>
                      <a:r>
                        <a:rPr lang="en-GB" sz="1200">
                          <a:effectLst/>
                        </a:rPr>
                        <a:t>IT</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dirty="0">
                          <a:effectLst/>
                        </a:rPr>
                        <a:t>0.58</a:t>
                      </a:r>
                      <a:endParaRPr lang="en-GB" sz="1400" dirty="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0.58</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0.58</a:t>
                      </a:r>
                      <a:endParaRPr lang="en-GB" sz="1400">
                        <a:effectLst/>
                        <a:latin typeface="Calibri"/>
                        <a:ea typeface="Calibri"/>
                        <a:cs typeface="Times New Roman"/>
                      </a:endParaRPr>
                    </a:p>
                  </a:txBody>
                  <a:tcPr marL="65461" marR="65461" marT="0" marB="0" anchor="ctr"/>
                </a:tc>
              </a:tr>
              <a:tr h="285208">
                <a:tc>
                  <a:txBody>
                    <a:bodyPr/>
                    <a:lstStyle/>
                    <a:p>
                      <a:pPr algn="ctr">
                        <a:lnSpc>
                          <a:spcPct val="115000"/>
                        </a:lnSpc>
                        <a:spcAft>
                          <a:spcPts val="0"/>
                        </a:spcAft>
                      </a:pPr>
                      <a:r>
                        <a:rPr lang="en-GB" sz="1200">
                          <a:effectLst/>
                        </a:rPr>
                        <a:t>ES</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dirty="0" smtClean="0">
                          <a:effectLst/>
                        </a:rPr>
                        <a:t>SANTANDER</a:t>
                      </a:r>
                      <a:endParaRPr lang="en-GB" sz="1400" dirty="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0.49</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0.50</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0.51</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0.63</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0.63</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0.63</a:t>
                      </a:r>
                      <a:endParaRPr lang="en-GB" sz="1400">
                        <a:effectLst/>
                        <a:latin typeface="Calibri"/>
                        <a:ea typeface="Calibri"/>
                        <a:cs typeface="Times New Roman"/>
                      </a:endParaRPr>
                    </a:p>
                  </a:txBody>
                  <a:tcPr marL="65461" marR="65461" marT="0" marB="0" anchor="ctr"/>
                </a:tc>
              </a:tr>
              <a:tr h="190039">
                <a:tc>
                  <a:txBody>
                    <a:bodyPr/>
                    <a:lstStyle/>
                    <a:p>
                      <a:pPr algn="ctr">
                        <a:lnSpc>
                          <a:spcPct val="115000"/>
                        </a:lnSpc>
                        <a:spcAft>
                          <a:spcPts val="0"/>
                        </a:spcAft>
                      </a:pPr>
                      <a:r>
                        <a:rPr lang="en-GB" sz="1200">
                          <a:effectLst/>
                        </a:rPr>
                        <a:t>AT</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nSpc>
                          <a:spcPct val="115000"/>
                        </a:lnSpc>
                        <a:spcAft>
                          <a:spcPts val="0"/>
                        </a:spcAft>
                      </a:pPr>
                      <a:r>
                        <a:rPr lang="en-GB" sz="1200">
                          <a:effectLst/>
                        </a:rPr>
                        <a:t> </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dirty="0">
                          <a:effectLst/>
                        </a:rPr>
                        <a:t>0.64</a:t>
                      </a:r>
                      <a:endParaRPr lang="en-GB" sz="1400" dirty="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0.67</a:t>
                      </a:r>
                      <a:endParaRPr lang="en-GB" sz="1400">
                        <a:effectLst/>
                        <a:latin typeface="Calibri"/>
                        <a:ea typeface="Calibri"/>
                        <a:cs typeface="Times New Roman"/>
                      </a:endParaRPr>
                    </a:p>
                  </a:txBody>
                  <a:tcPr marL="65461" marR="65461" marT="0" marB="0" anchor="ctr"/>
                </a:tc>
                <a:tc>
                  <a:txBody>
                    <a:bodyPr/>
                    <a:lstStyle/>
                    <a:p>
                      <a:pPr algn="ctr">
                        <a:lnSpc>
                          <a:spcPct val="115000"/>
                        </a:lnSpc>
                        <a:spcAft>
                          <a:spcPts val="0"/>
                        </a:spcAft>
                      </a:pPr>
                      <a:r>
                        <a:rPr lang="en-GB" sz="1200">
                          <a:effectLst/>
                        </a:rPr>
                        <a:t>0.67</a:t>
                      </a:r>
                      <a:endParaRPr lang="en-GB" sz="1400">
                        <a:effectLst/>
                        <a:latin typeface="Calibri"/>
                        <a:ea typeface="Calibri"/>
                        <a:cs typeface="Times New Roman"/>
                      </a:endParaRPr>
                    </a:p>
                  </a:txBody>
                  <a:tcPr marL="65461" marR="65461" marT="0" marB="0" anchor="ctr"/>
                </a:tc>
              </a:tr>
              <a:tr h="323088">
                <a:tc>
                  <a:txBody>
                    <a:bodyPr/>
                    <a:lstStyle/>
                    <a:p>
                      <a:pPr algn="ctr">
                        <a:lnSpc>
                          <a:spcPct val="115000"/>
                        </a:lnSpc>
                        <a:spcAft>
                          <a:spcPts val="0"/>
                        </a:spcAft>
                      </a:pPr>
                      <a:r>
                        <a:rPr lang="en-GB" sz="1200" dirty="0">
                          <a:effectLst/>
                        </a:rPr>
                        <a:t>PT</a:t>
                      </a:r>
                      <a:endParaRPr lang="en-GB" sz="1400" dirty="0">
                        <a:effectLst/>
                        <a:latin typeface="Calibri"/>
                        <a:ea typeface="Calibri"/>
                        <a:cs typeface="Times New Roman"/>
                      </a:endParaRPr>
                    </a:p>
                  </a:txBody>
                  <a:tcPr marL="65461" marR="65461" marT="0" marB="0" anchor="ctr">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200" dirty="0">
                          <a:effectLst/>
                        </a:rPr>
                        <a:t> </a:t>
                      </a:r>
                      <a:endParaRPr lang="en-GB" sz="1400" dirty="0">
                        <a:effectLst/>
                        <a:latin typeface="Calibri"/>
                        <a:ea typeface="Calibri"/>
                        <a:cs typeface="Times New Roman"/>
                      </a:endParaRPr>
                    </a:p>
                  </a:txBody>
                  <a:tcPr marL="65461" marR="65461" marT="0" marB="0" anchor="ctr">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200" dirty="0">
                          <a:effectLst/>
                        </a:rPr>
                        <a:t> </a:t>
                      </a:r>
                      <a:endParaRPr lang="en-GB" sz="1400" dirty="0">
                        <a:effectLst/>
                        <a:latin typeface="Calibri"/>
                        <a:ea typeface="Calibri"/>
                        <a:cs typeface="Times New Roman"/>
                      </a:endParaRPr>
                    </a:p>
                  </a:txBody>
                  <a:tcPr marL="65461" marR="65461" marT="0" marB="0" anchor="ctr">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200" dirty="0">
                          <a:effectLst/>
                        </a:rPr>
                        <a:t> </a:t>
                      </a:r>
                      <a:endParaRPr lang="en-GB" sz="1400" dirty="0">
                        <a:effectLst/>
                        <a:latin typeface="Calibri"/>
                        <a:ea typeface="Calibri"/>
                        <a:cs typeface="Times New Roman"/>
                      </a:endParaRPr>
                    </a:p>
                  </a:txBody>
                  <a:tcPr marL="65461" marR="65461" marT="0" marB="0" anchor="ctr">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200" dirty="0">
                          <a:effectLst/>
                        </a:rPr>
                        <a:t> </a:t>
                      </a:r>
                      <a:endParaRPr lang="en-GB" sz="1400" dirty="0">
                        <a:effectLst/>
                        <a:latin typeface="Calibri"/>
                        <a:ea typeface="Calibri"/>
                        <a:cs typeface="Times New Roman"/>
                      </a:endParaRPr>
                    </a:p>
                  </a:txBody>
                  <a:tcPr marL="65461" marR="65461"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rPr>
                        <a:t>0.67</a:t>
                      </a:r>
                      <a:endParaRPr lang="en-GB" sz="1400" dirty="0">
                        <a:effectLst/>
                        <a:latin typeface="Calibri"/>
                        <a:ea typeface="Calibri"/>
                        <a:cs typeface="Times New Roman"/>
                      </a:endParaRPr>
                    </a:p>
                  </a:txBody>
                  <a:tcPr marL="65461" marR="65461"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rPr>
                        <a:t>0.67</a:t>
                      </a:r>
                      <a:endParaRPr lang="en-GB" sz="1400" dirty="0">
                        <a:effectLst/>
                        <a:latin typeface="Calibri"/>
                        <a:ea typeface="Calibri"/>
                        <a:cs typeface="Times New Roman"/>
                      </a:endParaRPr>
                    </a:p>
                  </a:txBody>
                  <a:tcPr marL="65461" marR="65461"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rPr>
                        <a:t>0.67</a:t>
                      </a:r>
                      <a:endParaRPr lang="en-GB" sz="1400" dirty="0">
                        <a:effectLst/>
                        <a:latin typeface="Calibri"/>
                        <a:ea typeface="Calibri"/>
                        <a:cs typeface="Times New Roman"/>
                      </a:endParaRPr>
                    </a:p>
                  </a:txBody>
                  <a:tcPr marL="65461" marR="65461" marT="0" marB="0" anchor="ctr">
                    <a:lnB w="12700" cap="flat" cmpd="sng" algn="ctr">
                      <a:solidFill>
                        <a:schemeClr val="tx1"/>
                      </a:solidFill>
                      <a:prstDash val="solid"/>
                      <a:round/>
                      <a:headEnd type="none" w="med" len="med"/>
                      <a:tailEnd type="none" w="med" len="med"/>
                    </a:lnB>
                  </a:tcPr>
                </a:tc>
              </a:tr>
              <a:tr h="265176">
                <a:tc>
                  <a:txBody>
                    <a:bodyPr/>
                    <a:lstStyle/>
                    <a:p>
                      <a:pPr algn="r">
                        <a:lnSpc>
                          <a:spcPct val="115000"/>
                        </a:lnSpc>
                        <a:spcAft>
                          <a:spcPts val="0"/>
                        </a:spcAft>
                      </a:pPr>
                      <a:r>
                        <a:rPr lang="en-GB" sz="1200">
                          <a:effectLst/>
                        </a:rPr>
                        <a:t>Average</a:t>
                      </a:r>
                      <a:endParaRPr lang="en-GB" sz="1400">
                        <a:effectLst/>
                        <a:latin typeface="Calibri"/>
                        <a:ea typeface="Calibri"/>
                        <a:cs typeface="Times New Roman"/>
                      </a:endParaRPr>
                    </a:p>
                  </a:txBody>
                  <a:tcPr marL="65461" marR="65461" marT="0" marB="0" anchor="ctr">
                    <a:lnT w="12700" cap="flat" cmpd="sng" algn="ctr">
                      <a:solidFill>
                        <a:schemeClr val="tx1"/>
                      </a:solidFill>
                      <a:prstDash val="solid"/>
                      <a:round/>
                      <a:headEnd type="none" w="med" len="med"/>
                      <a:tailEnd type="none" w="med" len="med"/>
                    </a:lnT>
                  </a:tcPr>
                </a:tc>
                <a:tc>
                  <a:txBody>
                    <a:bodyPr/>
                    <a:lstStyle/>
                    <a:p>
                      <a:pPr>
                        <a:lnSpc>
                          <a:spcPct val="115000"/>
                        </a:lnSpc>
                        <a:spcAft>
                          <a:spcPts val="0"/>
                        </a:spcAft>
                      </a:pPr>
                      <a:r>
                        <a:rPr lang="en-GB" sz="1200" dirty="0">
                          <a:effectLst/>
                        </a:rPr>
                        <a:t> </a:t>
                      </a:r>
                      <a:endParaRPr lang="en-GB" sz="1400" dirty="0">
                        <a:effectLst/>
                        <a:latin typeface="Calibri"/>
                        <a:ea typeface="Calibri"/>
                        <a:cs typeface="Times New Roman"/>
                      </a:endParaRPr>
                    </a:p>
                  </a:txBody>
                  <a:tcPr marL="65461" marR="65461"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200">
                          <a:effectLst/>
                        </a:rPr>
                        <a:t>0.37</a:t>
                      </a:r>
                      <a:endParaRPr lang="en-GB" sz="1400">
                        <a:effectLst/>
                        <a:latin typeface="Calibri"/>
                        <a:ea typeface="Calibri"/>
                        <a:cs typeface="Times New Roman"/>
                      </a:endParaRPr>
                    </a:p>
                  </a:txBody>
                  <a:tcPr marL="65461" marR="65461"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200">
                          <a:effectLst/>
                        </a:rPr>
                        <a:t>0.40</a:t>
                      </a:r>
                      <a:endParaRPr lang="en-GB" sz="1400">
                        <a:effectLst/>
                        <a:latin typeface="Calibri"/>
                        <a:ea typeface="Calibri"/>
                        <a:cs typeface="Times New Roman"/>
                      </a:endParaRPr>
                    </a:p>
                  </a:txBody>
                  <a:tcPr marL="65461" marR="65461"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200">
                          <a:effectLst/>
                        </a:rPr>
                        <a:t>0.40</a:t>
                      </a:r>
                      <a:endParaRPr lang="en-GB" sz="1400">
                        <a:effectLst/>
                        <a:latin typeface="Calibri"/>
                        <a:ea typeface="Calibri"/>
                        <a:cs typeface="Times New Roman"/>
                      </a:endParaRPr>
                    </a:p>
                  </a:txBody>
                  <a:tcPr marL="65461" marR="65461"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200">
                          <a:effectLst/>
                        </a:rPr>
                        <a:t>0.48</a:t>
                      </a:r>
                      <a:endParaRPr lang="en-GB" sz="1400">
                        <a:effectLst/>
                        <a:latin typeface="Calibri"/>
                        <a:ea typeface="Calibri"/>
                        <a:cs typeface="Times New Roman"/>
                      </a:endParaRPr>
                    </a:p>
                  </a:txBody>
                  <a:tcPr marL="65461" marR="65461"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200">
                          <a:effectLst/>
                        </a:rPr>
                        <a:t>0.49</a:t>
                      </a:r>
                      <a:endParaRPr lang="en-GB" sz="1400">
                        <a:effectLst/>
                        <a:latin typeface="Calibri"/>
                        <a:ea typeface="Calibri"/>
                        <a:cs typeface="Times New Roman"/>
                      </a:endParaRPr>
                    </a:p>
                  </a:txBody>
                  <a:tcPr marL="65461" marR="65461"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n-GB" sz="1200" dirty="0">
                          <a:effectLst/>
                        </a:rPr>
                        <a:t>0.49</a:t>
                      </a:r>
                      <a:endParaRPr lang="en-GB" sz="1400" dirty="0">
                        <a:effectLst/>
                        <a:latin typeface="Calibri"/>
                        <a:ea typeface="Calibri"/>
                        <a:cs typeface="Times New Roman"/>
                      </a:endParaRPr>
                    </a:p>
                  </a:txBody>
                  <a:tcPr marL="65461" marR="65461" marT="0" marB="0" anchor="ctr">
                    <a:lnT w="12700" cap="flat" cmpd="sng" algn="ctr">
                      <a:solidFill>
                        <a:schemeClr val="tx1"/>
                      </a:solidFill>
                      <a:prstDash val="solid"/>
                      <a:round/>
                      <a:headEnd type="none" w="med" len="med"/>
                      <a:tailEnd type="none" w="med" len="med"/>
                    </a:lnT>
                  </a:tcPr>
                </a:tc>
              </a:tr>
              <a:tr h="268224">
                <a:tc>
                  <a:txBody>
                    <a:bodyPr/>
                    <a:lstStyle/>
                    <a:p>
                      <a:pPr algn="r">
                        <a:lnSpc>
                          <a:spcPct val="115000"/>
                        </a:lnSpc>
                        <a:spcAft>
                          <a:spcPts val="0"/>
                        </a:spcAft>
                      </a:pPr>
                      <a:r>
                        <a:rPr lang="en-GB" sz="1200" dirty="0">
                          <a:effectLst/>
                        </a:rPr>
                        <a:t>Norm. SD </a:t>
                      </a:r>
                      <a:endParaRPr lang="en-GB" sz="1400" dirty="0">
                        <a:effectLst/>
                        <a:latin typeface="Calibri"/>
                        <a:ea typeface="Calibri"/>
                        <a:cs typeface="Times New Roman"/>
                      </a:endParaRPr>
                    </a:p>
                  </a:txBody>
                  <a:tcPr marL="65461" marR="65461" marT="0" marB="0" anchor="ctr">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200" dirty="0">
                          <a:effectLst/>
                        </a:rPr>
                        <a:t> </a:t>
                      </a:r>
                      <a:endParaRPr lang="en-GB" sz="1400" dirty="0">
                        <a:effectLst/>
                        <a:latin typeface="Calibri"/>
                        <a:ea typeface="Calibri"/>
                        <a:cs typeface="Times New Roman"/>
                      </a:endParaRPr>
                    </a:p>
                  </a:txBody>
                  <a:tcPr marL="65461" marR="65461"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rPr>
                        <a:t>0.27</a:t>
                      </a:r>
                      <a:endParaRPr lang="en-GB" sz="1400" dirty="0">
                        <a:effectLst/>
                        <a:latin typeface="Calibri"/>
                        <a:ea typeface="Calibri"/>
                        <a:cs typeface="Times New Roman"/>
                      </a:endParaRPr>
                    </a:p>
                  </a:txBody>
                  <a:tcPr marL="65461" marR="65461"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rPr>
                        <a:t>0.24</a:t>
                      </a:r>
                      <a:endParaRPr lang="en-GB" sz="1400" dirty="0">
                        <a:effectLst/>
                        <a:latin typeface="Calibri"/>
                        <a:ea typeface="Calibri"/>
                        <a:cs typeface="Times New Roman"/>
                      </a:endParaRPr>
                    </a:p>
                  </a:txBody>
                  <a:tcPr marL="65461" marR="65461"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rPr>
                        <a:t>0.24</a:t>
                      </a:r>
                      <a:endParaRPr lang="en-GB" sz="1400" dirty="0">
                        <a:effectLst/>
                        <a:latin typeface="Calibri"/>
                        <a:ea typeface="Calibri"/>
                        <a:cs typeface="Times New Roman"/>
                      </a:endParaRPr>
                    </a:p>
                  </a:txBody>
                  <a:tcPr marL="65461" marR="65461"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rPr>
                        <a:t>0.27</a:t>
                      </a:r>
                      <a:endParaRPr lang="en-GB" sz="1400" dirty="0">
                        <a:effectLst/>
                        <a:latin typeface="Calibri"/>
                        <a:ea typeface="Calibri"/>
                        <a:cs typeface="Times New Roman"/>
                      </a:endParaRPr>
                    </a:p>
                  </a:txBody>
                  <a:tcPr marL="65461" marR="65461"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rPr>
                        <a:t>0.27</a:t>
                      </a:r>
                      <a:endParaRPr lang="en-GB" sz="1400" dirty="0">
                        <a:effectLst/>
                        <a:latin typeface="Calibri"/>
                        <a:ea typeface="Calibri"/>
                        <a:cs typeface="Times New Roman"/>
                      </a:endParaRPr>
                    </a:p>
                  </a:txBody>
                  <a:tcPr marL="65461" marR="65461"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rPr>
                        <a:t>0.26</a:t>
                      </a:r>
                      <a:endParaRPr lang="en-GB" sz="1400" dirty="0">
                        <a:effectLst/>
                        <a:latin typeface="Calibri"/>
                        <a:ea typeface="Calibri"/>
                        <a:cs typeface="Times New Roman"/>
                      </a:endParaRPr>
                    </a:p>
                  </a:txBody>
                  <a:tcPr marL="65461" marR="65461" marT="0" marB="0" anchor="ct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242477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636587"/>
          </a:xfrm>
        </p:spPr>
        <p:txBody>
          <a:bodyPr/>
          <a:lstStyle/>
          <a:p>
            <a:r>
              <a:rPr lang="en-GB" sz="2400" b="1" dirty="0">
                <a:solidFill>
                  <a:srgbClr val="006633"/>
                </a:solidFill>
              </a:rPr>
              <a:t>Basel III and E</a:t>
            </a:r>
            <a:r>
              <a:rPr lang="en-GB" sz="2400" b="1" dirty="0" smtClean="0">
                <a:solidFill>
                  <a:srgbClr val="006633"/>
                </a:solidFill>
              </a:rPr>
              <a:t>ndogenous </a:t>
            </a:r>
            <a:r>
              <a:rPr lang="en-GB" sz="2400" b="1" dirty="0">
                <a:solidFill>
                  <a:srgbClr val="006633"/>
                </a:solidFill>
              </a:rPr>
              <a:t>B</a:t>
            </a:r>
            <a:r>
              <a:rPr lang="en-GB" sz="2400" b="1" dirty="0" smtClean="0">
                <a:solidFill>
                  <a:srgbClr val="006633"/>
                </a:solidFill>
              </a:rPr>
              <a:t>anking </a:t>
            </a:r>
            <a:r>
              <a:rPr lang="en-GB" sz="2400" b="1" dirty="0">
                <a:solidFill>
                  <a:srgbClr val="006633"/>
                </a:solidFill>
              </a:rPr>
              <a:t>F</a:t>
            </a:r>
            <a:r>
              <a:rPr lang="en-GB" sz="2400" b="1" dirty="0" smtClean="0">
                <a:solidFill>
                  <a:srgbClr val="006633"/>
                </a:solidFill>
              </a:rPr>
              <a:t>ragility</a:t>
            </a:r>
            <a:endParaRPr lang="en-GB" dirty="0"/>
          </a:p>
        </p:txBody>
      </p:sp>
      <p:sp>
        <p:nvSpPr>
          <p:cNvPr id="3" name="Segnaposto contenuto 2"/>
          <p:cNvSpPr>
            <a:spLocks noGrp="1"/>
          </p:cNvSpPr>
          <p:nvPr>
            <p:ph idx="1"/>
          </p:nvPr>
        </p:nvSpPr>
        <p:spPr>
          <a:xfrm>
            <a:off x="457200" y="838200"/>
            <a:ext cx="8229600" cy="5334000"/>
          </a:xfrm>
        </p:spPr>
        <p:txBody>
          <a:bodyPr/>
          <a:lstStyle/>
          <a:p>
            <a:r>
              <a:rPr lang="en-GB" sz="1800" dirty="0" smtClean="0"/>
              <a:t>A regulation based on capitalisation needs consistent definition of capital, risk metric and accounting </a:t>
            </a:r>
            <a:r>
              <a:rPr lang="en-GB" sz="1800" dirty="0"/>
              <a:t>r</a:t>
            </a:r>
            <a:r>
              <a:rPr lang="en-GB" sz="1800" dirty="0" smtClean="0"/>
              <a:t>ules and practices.</a:t>
            </a:r>
          </a:p>
          <a:p>
            <a:r>
              <a:rPr lang="en-GB" sz="1800" dirty="0" smtClean="0"/>
              <a:t>Basel </a:t>
            </a:r>
            <a:r>
              <a:rPr lang="en-GB" sz="1800" dirty="0"/>
              <a:t>III tries to restrict the discretion on the components of Tier 1 and Tier 2 </a:t>
            </a:r>
            <a:r>
              <a:rPr lang="en-GB" sz="1800" dirty="0" smtClean="0"/>
              <a:t>capital</a:t>
            </a:r>
          </a:p>
          <a:p>
            <a:r>
              <a:rPr lang="en-GB" sz="1800" dirty="0" smtClean="0"/>
              <a:t>The </a:t>
            </a:r>
            <a:r>
              <a:rPr lang="en-GB" sz="1800" dirty="0"/>
              <a:t>unchanged </a:t>
            </a:r>
            <a:r>
              <a:rPr lang="en-GB" sz="1800" dirty="0" smtClean="0"/>
              <a:t>risk methodology </a:t>
            </a:r>
            <a:r>
              <a:rPr lang="en-GB" sz="1800" dirty="0"/>
              <a:t>does not tackle the problem of the discretion of banks and national supervisors on risk </a:t>
            </a:r>
            <a:r>
              <a:rPr lang="en-GB" sz="1800" dirty="0" smtClean="0"/>
              <a:t>metric. </a:t>
            </a:r>
            <a:r>
              <a:rPr lang="en-GB" sz="1800" dirty="0"/>
              <a:t>Adding differences in accounting standards and practices, we have the situation </a:t>
            </a:r>
            <a:r>
              <a:rPr lang="en-GB" sz="1800" dirty="0" smtClean="0"/>
              <a:t>exemplified in </a:t>
            </a:r>
            <a:r>
              <a:rPr lang="en-GB" sz="1800" dirty="0"/>
              <a:t>the </a:t>
            </a:r>
            <a:r>
              <a:rPr lang="en-GB" sz="1800" dirty="0" smtClean="0"/>
              <a:t>table</a:t>
            </a:r>
          </a:p>
          <a:p>
            <a:endParaRPr lang="en-GB" sz="1800" dirty="0" smtClean="0"/>
          </a:p>
          <a:p>
            <a:endParaRPr lang="en-GB" sz="1800" dirty="0"/>
          </a:p>
          <a:p>
            <a:endParaRPr lang="en-GB" sz="1800" dirty="0" smtClean="0"/>
          </a:p>
          <a:p>
            <a:endParaRPr lang="en-GB" sz="1800" dirty="0"/>
          </a:p>
          <a:p>
            <a:r>
              <a:rPr lang="en-GB" sz="1800" dirty="0" smtClean="0"/>
              <a:t>Crucial </a:t>
            </a:r>
            <a:r>
              <a:rPr lang="en-GB" sz="1800" dirty="0"/>
              <a:t>problem for a regulation based on capitalisation. The BCBS (2011) seems aware of the problem:</a:t>
            </a:r>
          </a:p>
          <a:p>
            <a:pPr marL="0" indent="0">
              <a:buNone/>
            </a:pPr>
            <a:r>
              <a:rPr lang="en-GB" sz="1600" dirty="0" smtClean="0"/>
              <a:t>“The Committee agreed </a:t>
            </a:r>
            <a:r>
              <a:rPr lang="en-GB" sz="1600" dirty="0"/>
              <a:t>to review the measurement of risk-weighted assets in both the banking book and the trading book, to ensure that the outcomes of the new rules are consistent in practice across banks and jurisdictions</a:t>
            </a:r>
            <a:r>
              <a:rPr lang="en-GB" sz="1600" dirty="0" smtClean="0"/>
              <a:t>.”</a:t>
            </a:r>
            <a:endParaRPr lang="en-GB" sz="1400" dirty="0" smtClean="0"/>
          </a:p>
          <a:p>
            <a:pPr>
              <a:spcBef>
                <a:spcPts val="0"/>
              </a:spcBef>
            </a:pPr>
            <a:endParaRPr lang="en-GB" sz="1800" dirty="0"/>
          </a:p>
        </p:txBody>
      </p:sp>
      <p:sp>
        <p:nvSpPr>
          <p:cNvPr id="4" name="Segnaposto numero diapositiva 3"/>
          <p:cNvSpPr>
            <a:spLocks noGrp="1"/>
          </p:cNvSpPr>
          <p:nvPr>
            <p:ph type="sldNum" sz="quarter" idx="12"/>
          </p:nvPr>
        </p:nvSpPr>
        <p:spPr/>
        <p:txBody>
          <a:bodyPr/>
          <a:lstStyle/>
          <a:p>
            <a:fld id="{3BC0357B-2228-481D-9927-9B814EF0B503}" type="slidenum">
              <a:rPr lang="en-GB" smtClean="0"/>
              <a:pPr/>
              <a:t>25</a:t>
            </a:fld>
            <a:endParaRPr lang="en-GB" dirty="0"/>
          </a:p>
        </p:txBody>
      </p:sp>
      <p:graphicFrame>
        <p:nvGraphicFramePr>
          <p:cNvPr id="5" name="Tabella 4"/>
          <p:cNvGraphicFramePr>
            <a:graphicFrameLocks noGrp="1"/>
          </p:cNvGraphicFramePr>
          <p:nvPr>
            <p:extLst>
              <p:ext uri="{D42A27DB-BD31-4B8C-83A1-F6EECF244321}">
                <p14:modId xmlns:p14="http://schemas.microsoft.com/office/powerpoint/2010/main" xmlns="" val="290958551"/>
              </p:ext>
            </p:extLst>
          </p:nvPr>
        </p:nvGraphicFramePr>
        <p:xfrm>
          <a:off x="4114800" y="3048000"/>
          <a:ext cx="2590799" cy="1347279"/>
        </p:xfrm>
        <a:graphic>
          <a:graphicData uri="http://schemas.openxmlformats.org/drawingml/2006/table">
            <a:tbl>
              <a:tblPr firstRow="1" firstCol="1" bandRow="1">
                <a:tableStyleId>{5C22544A-7EE6-4342-B048-85BDC9FD1C3A}</a:tableStyleId>
              </a:tblPr>
              <a:tblGrid>
                <a:gridCol w="997731"/>
                <a:gridCol w="796534"/>
                <a:gridCol w="796534"/>
              </a:tblGrid>
              <a:tr h="330740">
                <a:tc>
                  <a:txBody>
                    <a:bodyPr/>
                    <a:lstStyle/>
                    <a:p>
                      <a:pPr>
                        <a:lnSpc>
                          <a:spcPct val="115000"/>
                        </a:lnSpc>
                        <a:spcAft>
                          <a:spcPts val="0"/>
                        </a:spcAft>
                      </a:pPr>
                      <a:r>
                        <a:rPr lang="en-GB" sz="1600" dirty="0">
                          <a:effectLst/>
                        </a:rPr>
                        <a:t> </a:t>
                      </a:r>
                      <a:r>
                        <a:rPr lang="en-GB" sz="1600" dirty="0" smtClean="0">
                          <a:effectLst/>
                        </a:rPr>
                        <a:t>RW,</a:t>
                      </a:r>
                      <a:r>
                        <a:rPr lang="en-GB" sz="1600" baseline="0" dirty="0" smtClean="0">
                          <a:effectLst/>
                        </a:rPr>
                        <a:t> %</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a:effectLst/>
                        </a:rPr>
                        <a:t>2008</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a:effectLst/>
                        </a:rPr>
                        <a:t>2009</a:t>
                      </a:r>
                      <a:endParaRPr lang="en-GB" sz="1600">
                        <a:effectLst/>
                        <a:latin typeface="Calibri"/>
                        <a:ea typeface="Calibri"/>
                        <a:cs typeface="Times New Roman"/>
                      </a:endParaRPr>
                    </a:p>
                  </a:txBody>
                  <a:tcPr marL="68580" marR="68580" marT="0" marB="0"/>
                </a:tc>
              </a:tr>
              <a:tr h="355059">
                <a:tc>
                  <a:txBody>
                    <a:bodyPr/>
                    <a:lstStyle/>
                    <a:p>
                      <a:pPr>
                        <a:lnSpc>
                          <a:spcPct val="115000"/>
                        </a:lnSpc>
                        <a:spcAft>
                          <a:spcPts val="0"/>
                        </a:spcAft>
                      </a:pPr>
                      <a:r>
                        <a:rPr lang="en-GB" sz="1600" dirty="0">
                          <a:effectLst/>
                        </a:rPr>
                        <a:t>Europe</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a:effectLst/>
                        </a:rPr>
                        <a:t>31.9</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a:effectLst/>
                        </a:rPr>
                        <a:t>34.6</a:t>
                      </a:r>
                      <a:endParaRPr lang="en-GB" sz="1600">
                        <a:effectLst/>
                        <a:latin typeface="Calibri"/>
                        <a:ea typeface="Calibri"/>
                        <a:cs typeface="Times New Roman"/>
                      </a:endParaRPr>
                    </a:p>
                  </a:txBody>
                  <a:tcPr marL="68580" marR="68580" marT="0" marB="0"/>
                </a:tc>
              </a:tr>
              <a:tr h="330740">
                <a:tc>
                  <a:txBody>
                    <a:bodyPr/>
                    <a:lstStyle/>
                    <a:p>
                      <a:pPr>
                        <a:lnSpc>
                          <a:spcPct val="115000"/>
                        </a:lnSpc>
                        <a:spcAft>
                          <a:spcPts val="0"/>
                        </a:spcAft>
                      </a:pPr>
                      <a:r>
                        <a:rPr lang="en-GB" sz="1600" dirty="0">
                          <a:effectLst/>
                        </a:rPr>
                        <a:t>USA</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a:effectLst/>
                        </a:rPr>
                        <a:t>67.1</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a:effectLst/>
                        </a:rPr>
                        <a:t>67.7</a:t>
                      </a:r>
                      <a:endParaRPr lang="en-GB" sz="1600" dirty="0">
                        <a:effectLst/>
                        <a:latin typeface="Calibri"/>
                        <a:ea typeface="Calibri"/>
                        <a:cs typeface="Times New Roman"/>
                      </a:endParaRPr>
                    </a:p>
                  </a:txBody>
                  <a:tcPr marL="68580" marR="68580" marT="0" marB="0"/>
                </a:tc>
              </a:tr>
              <a:tr h="330740">
                <a:tc>
                  <a:txBody>
                    <a:bodyPr/>
                    <a:lstStyle/>
                    <a:p>
                      <a:pPr>
                        <a:lnSpc>
                          <a:spcPct val="115000"/>
                        </a:lnSpc>
                        <a:spcAft>
                          <a:spcPts val="0"/>
                        </a:spcAft>
                      </a:pPr>
                      <a:r>
                        <a:rPr lang="en-GB" sz="1600" dirty="0">
                          <a:effectLst/>
                        </a:rPr>
                        <a:t>Japan</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a:effectLst/>
                        </a:rPr>
                        <a:t>47.4</a:t>
                      </a:r>
                      <a:endParaRPr lang="en-GB" sz="160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a:effectLst/>
                        </a:rPr>
                        <a:t>45.3</a:t>
                      </a:r>
                      <a:endParaRPr lang="en-GB"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2640923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636587"/>
          </a:xfrm>
        </p:spPr>
        <p:txBody>
          <a:bodyPr/>
          <a:lstStyle/>
          <a:p>
            <a:r>
              <a:rPr lang="en-GB" sz="2400" b="1" dirty="0">
                <a:solidFill>
                  <a:srgbClr val="006633"/>
                </a:solidFill>
              </a:rPr>
              <a:t>Basel III and E</a:t>
            </a:r>
            <a:r>
              <a:rPr lang="en-GB" sz="2400" b="1" dirty="0" smtClean="0">
                <a:solidFill>
                  <a:srgbClr val="006633"/>
                </a:solidFill>
              </a:rPr>
              <a:t>ndogenous </a:t>
            </a:r>
            <a:r>
              <a:rPr lang="en-GB" sz="2400" b="1" dirty="0">
                <a:solidFill>
                  <a:srgbClr val="006633"/>
                </a:solidFill>
              </a:rPr>
              <a:t>B</a:t>
            </a:r>
            <a:r>
              <a:rPr lang="en-GB" sz="2400" b="1" dirty="0" smtClean="0">
                <a:solidFill>
                  <a:srgbClr val="006633"/>
                </a:solidFill>
              </a:rPr>
              <a:t>anking Fragility</a:t>
            </a:r>
            <a:endParaRPr lang="en-GB" dirty="0"/>
          </a:p>
        </p:txBody>
      </p:sp>
      <p:sp>
        <p:nvSpPr>
          <p:cNvPr id="3" name="Segnaposto contenuto 2"/>
          <p:cNvSpPr>
            <a:spLocks noGrp="1"/>
          </p:cNvSpPr>
          <p:nvPr>
            <p:ph idx="1"/>
          </p:nvPr>
        </p:nvSpPr>
        <p:spPr>
          <a:xfrm>
            <a:off x="457200" y="838200"/>
            <a:ext cx="8229600" cy="5334000"/>
          </a:xfrm>
        </p:spPr>
        <p:txBody>
          <a:bodyPr/>
          <a:lstStyle/>
          <a:p>
            <a:pPr>
              <a:spcBef>
                <a:spcPts val="0"/>
              </a:spcBef>
            </a:pPr>
            <a:r>
              <a:rPr lang="en-GB" sz="2000" dirty="0" smtClean="0"/>
              <a:t>Bankarisation</a:t>
            </a:r>
          </a:p>
          <a:p>
            <a:pPr lvl="1">
              <a:spcBef>
                <a:spcPts val="0"/>
              </a:spcBef>
            </a:pPr>
            <a:r>
              <a:rPr lang="en-GB" sz="1600" dirty="0" smtClean="0"/>
              <a:t>Growth of the systemic relevance of banking sectors</a:t>
            </a:r>
          </a:p>
          <a:p>
            <a:pPr lvl="1">
              <a:spcBef>
                <a:spcPts val="0"/>
              </a:spcBef>
            </a:pPr>
            <a:r>
              <a:rPr lang="en-GB" sz="1600" dirty="0" smtClean="0"/>
              <a:t>Growth of the systemic relevance of large banks</a:t>
            </a:r>
          </a:p>
          <a:p>
            <a:pPr>
              <a:spcBef>
                <a:spcPts val="0"/>
              </a:spcBef>
            </a:pPr>
            <a:endParaRPr lang="en-GB" sz="1800" dirty="0" smtClean="0"/>
          </a:p>
          <a:p>
            <a:pPr>
              <a:spcBef>
                <a:spcPts val="0"/>
              </a:spcBef>
            </a:pPr>
            <a:endParaRPr lang="en-GB" sz="1800" dirty="0"/>
          </a:p>
        </p:txBody>
      </p:sp>
      <p:sp>
        <p:nvSpPr>
          <p:cNvPr id="4" name="Segnaposto numero diapositiva 3"/>
          <p:cNvSpPr>
            <a:spLocks noGrp="1"/>
          </p:cNvSpPr>
          <p:nvPr>
            <p:ph type="sldNum" sz="quarter" idx="12"/>
          </p:nvPr>
        </p:nvSpPr>
        <p:spPr/>
        <p:txBody>
          <a:bodyPr/>
          <a:lstStyle/>
          <a:p>
            <a:fld id="{3BC0357B-2228-481D-9927-9B814EF0B503}" type="slidenum">
              <a:rPr lang="en-GB" smtClean="0"/>
              <a:pPr/>
              <a:t>26</a:t>
            </a:fld>
            <a:endParaRPr lang="en-GB" dirty="0"/>
          </a:p>
        </p:txBody>
      </p:sp>
      <p:sp>
        <p:nvSpPr>
          <p:cNvPr id="7" name="Rectangle 1"/>
          <p:cNvSpPr>
            <a:spLocks noChangeArrowheads="1"/>
          </p:cNvSpPr>
          <p:nvPr/>
        </p:nvSpPr>
        <p:spPr bwMode="auto">
          <a:xfrm>
            <a:off x="473927" y="1757319"/>
            <a:ext cx="80010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795463" algn="l"/>
                <a:tab pos="2347913" algn="l"/>
                <a:tab pos="2901950" algn="l"/>
                <a:tab pos="3454400" algn="l"/>
                <a:tab pos="4008438" algn="l"/>
                <a:tab pos="4562475" algn="l"/>
                <a:tab pos="5149850" algn="l"/>
                <a:tab pos="5703888" algn="l"/>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Assets of resident banks, as a percentage of GDP</a:t>
            </a:r>
            <a:endParaRPr kumimoji="0" lang="en-GB" sz="11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p:txBody>
      </p:sp>
      <p:sp>
        <p:nvSpPr>
          <p:cNvPr id="8" name="Rectangle 1"/>
          <p:cNvSpPr>
            <a:spLocks noChangeArrowheads="1"/>
          </p:cNvSpPr>
          <p:nvPr/>
        </p:nvSpPr>
        <p:spPr bwMode="auto">
          <a:xfrm>
            <a:off x="312234" y="6248400"/>
            <a:ext cx="8001000"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795463" algn="l"/>
                <a:tab pos="2347913" algn="l"/>
                <a:tab pos="2901950" algn="l"/>
                <a:tab pos="3454400" algn="l"/>
                <a:tab pos="4008438" algn="l"/>
                <a:tab pos="4562475" algn="l"/>
                <a:tab pos="5149850" algn="l"/>
                <a:tab pos="5703888" algn="l"/>
              </a:tabLst>
            </a:pPr>
            <a:r>
              <a:rPr kumimoji="0" lang="en-GB"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Source: ECB, Statistical Data Warehouse. Assets are annual averages.</a:t>
            </a:r>
            <a:r>
              <a:rPr kumimoji="0" lang="en-GB" sz="600" b="0" i="0" u="none" strike="noStrike" cap="none" normalizeH="0" baseline="0" dirty="0" smtClean="0">
                <a:ln>
                  <a:noFill/>
                </a:ln>
                <a:solidFill>
                  <a:schemeClr val="tx1"/>
                </a:solidFill>
                <a:effectLst/>
                <a:latin typeface="Arial" pitchFamily="34"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ella 4"/>
          <p:cNvGraphicFramePr>
            <a:graphicFrameLocks noGrp="1"/>
          </p:cNvGraphicFramePr>
          <p:nvPr>
            <p:extLst>
              <p:ext uri="{D42A27DB-BD31-4B8C-83A1-F6EECF244321}">
                <p14:modId xmlns:p14="http://schemas.microsoft.com/office/powerpoint/2010/main" xmlns="" val="2831921274"/>
              </p:ext>
            </p:extLst>
          </p:nvPr>
        </p:nvGraphicFramePr>
        <p:xfrm>
          <a:off x="1066800" y="2121766"/>
          <a:ext cx="4495801" cy="3998034"/>
        </p:xfrm>
        <a:graphic>
          <a:graphicData uri="http://schemas.openxmlformats.org/drawingml/2006/table">
            <a:tbl>
              <a:tblPr firstRow="1" firstCol="1" bandRow="1">
                <a:tableStyleId>{5C22544A-7EE6-4342-B048-85BDC9FD1C3A}</a:tableStyleId>
              </a:tblPr>
              <a:tblGrid>
                <a:gridCol w="1943197"/>
                <a:gridCol w="850868"/>
                <a:gridCol w="850868"/>
                <a:gridCol w="850868"/>
              </a:tblGrid>
              <a:tr h="272118">
                <a:tc>
                  <a:txBody>
                    <a:bodyPr/>
                    <a:lstStyle/>
                    <a:p>
                      <a:pPr>
                        <a:lnSpc>
                          <a:spcPct val="115000"/>
                        </a:lnSpc>
                      </a:pPr>
                      <a:endParaRPr lang="en-GB" sz="2000" dirty="0">
                        <a:effectLst/>
                        <a:latin typeface="Calibri"/>
                        <a:cs typeface="Times New Roman"/>
                      </a:endParaRPr>
                    </a:p>
                  </a:txBody>
                  <a:tcPr marL="68580" marR="68580" marT="0" marB="0" anchor="ctr"/>
                </a:tc>
                <a:tc>
                  <a:txBody>
                    <a:bodyPr/>
                    <a:lstStyle/>
                    <a:p>
                      <a:pPr algn="ctr">
                        <a:lnSpc>
                          <a:spcPct val="115000"/>
                        </a:lnSpc>
                        <a:spcAft>
                          <a:spcPts val="0"/>
                        </a:spcAft>
                      </a:pPr>
                      <a:r>
                        <a:rPr lang="en-GB" sz="1400">
                          <a:effectLst/>
                        </a:rPr>
                        <a:t>2001</a:t>
                      </a:r>
                      <a:endParaRPr lang="en-GB"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a:effectLst/>
                        </a:rPr>
                        <a:t>2004</a:t>
                      </a:r>
                      <a:endParaRPr lang="en-GB"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a:effectLst/>
                        </a:rPr>
                        <a:t>2007</a:t>
                      </a:r>
                      <a:endParaRPr lang="en-GB" sz="2000">
                        <a:effectLst/>
                        <a:latin typeface="Calibri"/>
                        <a:ea typeface="Calibri"/>
                        <a:cs typeface="Times New Roman"/>
                      </a:endParaRPr>
                    </a:p>
                  </a:txBody>
                  <a:tcPr marL="68580" marR="68580" marT="0" marB="0" anchor="ctr"/>
                </a:tc>
              </a:tr>
              <a:tr h="242792">
                <a:tc>
                  <a:txBody>
                    <a:bodyPr/>
                    <a:lstStyle/>
                    <a:p>
                      <a:pPr algn="just">
                        <a:lnSpc>
                          <a:spcPct val="115000"/>
                        </a:lnSpc>
                        <a:spcAft>
                          <a:spcPts val="0"/>
                        </a:spcAft>
                      </a:pPr>
                      <a:r>
                        <a:rPr lang="en-GB" sz="1400" dirty="0">
                          <a:effectLst/>
                        </a:rPr>
                        <a:t>Austria</a:t>
                      </a:r>
                      <a:endParaRPr lang="en-GB" sz="20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dirty="0">
                          <a:effectLst/>
                        </a:rPr>
                        <a:t>259</a:t>
                      </a:r>
                      <a:endParaRPr lang="en-GB" sz="20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265</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310</a:t>
                      </a:r>
                      <a:endParaRPr lang="en-GB" sz="2000">
                        <a:effectLst/>
                        <a:latin typeface="Calibri"/>
                        <a:ea typeface="Calibri"/>
                        <a:cs typeface="Times New Roman"/>
                      </a:endParaRPr>
                    </a:p>
                  </a:txBody>
                  <a:tcPr marL="68580" marR="68580" marT="0" marB="0" anchor="ctr"/>
                </a:tc>
              </a:tr>
              <a:tr h="242792">
                <a:tc>
                  <a:txBody>
                    <a:bodyPr/>
                    <a:lstStyle/>
                    <a:p>
                      <a:pPr algn="just">
                        <a:lnSpc>
                          <a:spcPct val="115000"/>
                        </a:lnSpc>
                        <a:spcAft>
                          <a:spcPts val="0"/>
                        </a:spcAft>
                      </a:pPr>
                      <a:r>
                        <a:rPr lang="en-GB" sz="1400">
                          <a:effectLst/>
                        </a:rPr>
                        <a:t>Belgium</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dirty="0">
                          <a:effectLst/>
                        </a:rPr>
                        <a:t>284</a:t>
                      </a:r>
                      <a:endParaRPr lang="en-GB" sz="20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dirty="0">
                          <a:effectLst/>
                        </a:rPr>
                        <a:t>303</a:t>
                      </a:r>
                      <a:endParaRPr lang="en-GB" sz="20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361</a:t>
                      </a:r>
                      <a:endParaRPr lang="en-GB" sz="2000">
                        <a:effectLst/>
                        <a:latin typeface="Calibri"/>
                        <a:ea typeface="Calibri"/>
                        <a:cs typeface="Times New Roman"/>
                      </a:endParaRPr>
                    </a:p>
                  </a:txBody>
                  <a:tcPr marL="68580" marR="68580" marT="0" marB="0" anchor="ctr"/>
                </a:tc>
              </a:tr>
              <a:tr h="242792">
                <a:tc>
                  <a:txBody>
                    <a:bodyPr/>
                    <a:lstStyle/>
                    <a:p>
                      <a:pPr algn="just">
                        <a:lnSpc>
                          <a:spcPct val="115000"/>
                        </a:lnSpc>
                        <a:spcAft>
                          <a:spcPts val="0"/>
                        </a:spcAft>
                      </a:pPr>
                      <a:r>
                        <a:rPr lang="en-GB" sz="1400">
                          <a:effectLst/>
                        </a:rPr>
                        <a:t>Denmark</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247</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dirty="0">
                          <a:effectLst/>
                        </a:rPr>
                        <a:t>284</a:t>
                      </a:r>
                      <a:endParaRPr lang="en-GB" sz="20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365</a:t>
                      </a:r>
                      <a:endParaRPr lang="en-GB" sz="2000">
                        <a:effectLst/>
                        <a:latin typeface="Calibri"/>
                        <a:ea typeface="Calibri"/>
                        <a:cs typeface="Times New Roman"/>
                      </a:endParaRPr>
                    </a:p>
                  </a:txBody>
                  <a:tcPr marL="68580" marR="68580" marT="0" marB="0" anchor="ctr"/>
                </a:tc>
              </a:tr>
              <a:tr h="242792">
                <a:tc>
                  <a:txBody>
                    <a:bodyPr/>
                    <a:lstStyle/>
                    <a:p>
                      <a:pPr algn="just">
                        <a:lnSpc>
                          <a:spcPct val="115000"/>
                        </a:lnSpc>
                        <a:spcAft>
                          <a:spcPts val="0"/>
                        </a:spcAft>
                      </a:pPr>
                      <a:r>
                        <a:rPr lang="en-GB" sz="1400">
                          <a:effectLst/>
                        </a:rPr>
                        <a:t>Finland</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109</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dirty="0">
                          <a:effectLst/>
                        </a:rPr>
                        <a:t>138</a:t>
                      </a:r>
                      <a:endParaRPr lang="en-GB" sz="20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162</a:t>
                      </a:r>
                      <a:endParaRPr lang="en-GB" sz="2000">
                        <a:effectLst/>
                        <a:latin typeface="Calibri"/>
                        <a:ea typeface="Calibri"/>
                        <a:cs typeface="Times New Roman"/>
                      </a:endParaRPr>
                    </a:p>
                  </a:txBody>
                  <a:tcPr marL="68580" marR="68580" marT="0" marB="0" anchor="ctr"/>
                </a:tc>
              </a:tr>
              <a:tr h="242792">
                <a:tc>
                  <a:txBody>
                    <a:bodyPr/>
                    <a:lstStyle/>
                    <a:p>
                      <a:pPr algn="just">
                        <a:lnSpc>
                          <a:spcPct val="115000"/>
                        </a:lnSpc>
                        <a:spcAft>
                          <a:spcPts val="0"/>
                        </a:spcAft>
                      </a:pPr>
                      <a:r>
                        <a:rPr lang="en-GB" sz="1400">
                          <a:effectLst/>
                        </a:rPr>
                        <a:t>France</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266</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dirty="0">
                          <a:effectLst/>
                        </a:rPr>
                        <a:t>281</a:t>
                      </a:r>
                      <a:endParaRPr lang="en-GB" sz="20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361</a:t>
                      </a:r>
                      <a:endParaRPr lang="en-GB" sz="2000">
                        <a:effectLst/>
                        <a:latin typeface="Calibri"/>
                        <a:ea typeface="Calibri"/>
                        <a:cs typeface="Times New Roman"/>
                      </a:endParaRPr>
                    </a:p>
                  </a:txBody>
                  <a:tcPr marL="68580" marR="68580" marT="0" marB="0" anchor="ctr"/>
                </a:tc>
              </a:tr>
              <a:tr h="242792">
                <a:tc>
                  <a:txBody>
                    <a:bodyPr/>
                    <a:lstStyle/>
                    <a:p>
                      <a:pPr algn="just">
                        <a:lnSpc>
                          <a:spcPct val="115000"/>
                        </a:lnSpc>
                        <a:spcAft>
                          <a:spcPts val="0"/>
                        </a:spcAft>
                      </a:pPr>
                      <a:r>
                        <a:rPr lang="en-GB" sz="1400">
                          <a:effectLst/>
                        </a:rPr>
                        <a:t>Germany</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296</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dirty="0">
                          <a:effectLst/>
                        </a:rPr>
                        <a:t>297</a:t>
                      </a:r>
                      <a:endParaRPr lang="en-GB" sz="20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dirty="0">
                          <a:effectLst/>
                        </a:rPr>
                        <a:t>304</a:t>
                      </a:r>
                      <a:endParaRPr lang="en-GB" sz="2000" dirty="0">
                        <a:effectLst/>
                        <a:latin typeface="Calibri"/>
                        <a:ea typeface="Calibri"/>
                        <a:cs typeface="Times New Roman"/>
                      </a:endParaRPr>
                    </a:p>
                  </a:txBody>
                  <a:tcPr marL="68580" marR="68580" marT="0" marB="0" anchor="ctr"/>
                </a:tc>
              </a:tr>
              <a:tr h="242792">
                <a:tc>
                  <a:txBody>
                    <a:bodyPr/>
                    <a:lstStyle/>
                    <a:p>
                      <a:pPr algn="just">
                        <a:lnSpc>
                          <a:spcPct val="115000"/>
                        </a:lnSpc>
                        <a:spcAft>
                          <a:spcPts val="0"/>
                        </a:spcAft>
                      </a:pPr>
                      <a:r>
                        <a:rPr lang="en-GB" sz="1400">
                          <a:effectLst/>
                        </a:rPr>
                        <a:t>Greece</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139</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130</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dirty="0">
                          <a:effectLst/>
                        </a:rPr>
                        <a:t>156</a:t>
                      </a:r>
                      <a:endParaRPr lang="en-GB" sz="2000" dirty="0">
                        <a:effectLst/>
                        <a:latin typeface="Calibri"/>
                        <a:ea typeface="Calibri"/>
                        <a:cs typeface="Times New Roman"/>
                      </a:endParaRPr>
                    </a:p>
                  </a:txBody>
                  <a:tcPr marL="68580" marR="68580" marT="0" marB="0" anchor="ctr"/>
                </a:tc>
              </a:tr>
              <a:tr h="242792">
                <a:tc>
                  <a:txBody>
                    <a:bodyPr/>
                    <a:lstStyle/>
                    <a:p>
                      <a:pPr algn="just">
                        <a:lnSpc>
                          <a:spcPct val="115000"/>
                        </a:lnSpc>
                        <a:spcAft>
                          <a:spcPts val="0"/>
                        </a:spcAft>
                      </a:pPr>
                      <a:r>
                        <a:rPr lang="en-GB" sz="1400">
                          <a:effectLst/>
                        </a:rPr>
                        <a:t>Ireland</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414</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555</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831</a:t>
                      </a:r>
                      <a:endParaRPr lang="en-GB" sz="2000">
                        <a:effectLst/>
                        <a:latin typeface="Calibri"/>
                        <a:ea typeface="Calibri"/>
                        <a:cs typeface="Times New Roman"/>
                      </a:endParaRPr>
                    </a:p>
                  </a:txBody>
                  <a:tcPr marL="68580" marR="68580" marT="0" marB="0" anchor="ctr"/>
                </a:tc>
              </a:tr>
              <a:tr h="242792">
                <a:tc>
                  <a:txBody>
                    <a:bodyPr/>
                    <a:lstStyle/>
                    <a:p>
                      <a:pPr algn="just">
                        <a:lnSpc>
                          <a:spcPct val="115000"/>
                        </a:lnSpc>
                        <a:spcAft>
                          <a:spcPts val="0"/>
                        </a:spcAft>
                      </a:pPr>
                      <a:r>
                        <a:rPr lang="en-GB" sz="1400">
                          <a:effectLst/>
                        </a:rPr>
                        <a:t>Italy</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145</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166</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dirty="0">
                          <a:effectLst/>
                        </a:rPr>
                        <a:t>201</a:t>
                      </a:r>
                      <a:endParaRPr lang="en-GB" sz="2000" dirty="0">
                        <a:effectLst/>
                        <a:latin typeface="Calibri"/>
                        <a:ea typeface="Calibri"/>
                        <a:cs typeface="Times New Roman"/>
                      </a:endParaRPr>
                    </a:p>
                  </a:txBody>
                  <a:tcPr marL="68580" marR="68580" marT="0" marB="0" anchor="ctr"/>
                </a:tc>
              </a:tr>
              <a:tr h="242792">
                <a:tc>
                  <a:txBody>
                    <a:bodyPr/>
                    <a:lstStyle/>
                    <a:p>
                      <a:pPr algn="just">
                        <a:lnSpc>
                          <a:spcPct val="115000"/>
                        </a:lnSpc>
                        <a:spcAft>
                          <a:spcPts val="0"/>
                        </a:spcAft>
                      </a:pPr>
                      <a:r>
                        <a:rPr lang="en-GB" sz="1400">
                          <a:effectLst/>
                        </a:rPr>
                        <a:t>Netherlands</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279</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323</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dirty="0">
                          <a:effectLst/>
                        </a:rPr>
                        <a:t>358</a:t>
                      </a:r>
                      <a:endParaRPr lang="en-GB" sz="2000" dirty="0">
                        <a:effectLst/>
                        <a:latin typeface="Calibri"/>
                        <a:ea typeface="Calibri"/>
                        <a:cs typeface="Times New Roman"/>
                      </a:endParaRPr>
                    </a:p>
                  </a:txBody>
                  <a:tcPr marL="68580" marR="68580" marT="0" marB="0" anchor="ctr"/>
                </a:tc>
              </a:tr>
              <a:tr h="242792">
                <a:tc>
                  <a:txBody>
                    <a:bodyPr/>
                    <a:lstStyle/>
                    <a:p>
                      <a:pPr algn="just">
                        <a:lnSpc>
                          <a:spcPct val="115000"/>
                        </a:lnSpc>
                        <a:spcAft>
                          <a:spcPts val="0"/>
                        </a:spcAft>
                      </a:pPr>
                      <a:r>
                        <a:rPr lang="en-GB" sz="1400">
                          <a:effectLst/>
                        </a:rPr>
                        <a:t>Portugal</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212</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235</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246</a:t>
                      </a:r>
                      <a:endParaRPr lang="en-GB" sz="2000">
                        <a:effectLst/>
                        <a:latin typeface="Calibri"/>
                        <a:ea typeface="Calibri"/>
                        <a:cs typeface="Times New Roman"/>
                      </a:endParaRPr>
                    </a:p>
                  </a:txBody>
                  <a:tcPr marL="68580" marR="68580" marT="0" marB="0" anchor="ctr"/>
                </a:tc>
              </a:tr>
              <a:tr h="242792">
                <a:tc>
                  <a:txBody>
                    <a:bodyPr/>
                    <a:lstStyle/>
                    <a:p>
                      <a:pPr algn="just">
                        <a:lnSpc>
                          <a:spcPct val="115000"/>
                        </a:lnSpc>
                        <a:spcAft>
                          <a:spcPts val="0"/>
                        </a:spcAft>
                      </a:pPr>
                      <a:r>
                        <a:rPr lang="en-GB" sz="1400">
                          <a:effectLst/>
                        </a:rPr>
                        <a:t>Spain</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179</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198</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dirty="0">
                          <a:effectLst/>
                        </a:rPr>
                        <a:t>262</a:t>
                      </a:r>
                      <a:endParaRPr lang="en-GB" sz="2000" dirty="0">
                        <a:effectLst/>
                        <a:latin typeface="Calibri"/>
                        <a:ea typeface="Calibri"/>
                        <a:cs typeface="Times New Roman"/>
                      </a:endParaRPr>
                    </a:p>
                  </a:txBody>
                  <a:tcPr marL="68580" marR="68580" marT="0" marB="0" anchor="ctr"/>
                </a:tc>
              </a:tr>
              <a:tr h="242792">
                <a:tc>
                  <a:txBody>
                    <a:bodyPr/>
                    <a:lstStyle/>
                    <a:p>
                      <a:pPr algn="just">
                        <a:lnSpc>
                          <a:spcPct val="115000"/>
                        </a:lnSpc>
                        <a:spcAft>
                          <a:spcPts val="0"/>
                        </a:spcAft>
                      </a:pPr>
                      <a:r>
                        <a:rPr lang="en-GB" sz="1400">
                          <a:effectLst/>
                        </a:rPr>
                        <a:t>Sweden</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184</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195</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dirty="0">
                          <a:effectLst/>
                        </a:rPr>
                        <a:t>249</a:t>
                      </a:r>
                      <a:endParaRPr lang="en-GB" sz="2000" dirty="0">
                        <a:effectLst/>
                        <a:latin typeface="Calibri"/>
                        <a:ea typeface="Calibri"/>
                        <a:cs typeface="Times New Roman"/>
                      </a:endParaRPr>
                    </a:p>
                  </a:txBody>
                  <a:tcPr marL="68580" marR="68580" marT="0" marB="0" anchor="ctr"/>
                </a:tc>
              </a:tr>
              <a:tr h="457782">
                <a:tc>
                  <a:txBody>
                    <a:bodyPr/>
                    <a:lstStyle/>
                    <a:p>
                      <a:pPr algn="just">
                        <a:lnSpc>
                          <a:spcPct val="115000"/>
                        </a:lnSpc>
                        <a:spcAft>
                          <a:spcPts val="0"/>
                        </a:spcAft>
                      </a:pPr>
                      <a:r>
                        <a:rPr lang="en-GB" sz="1400">
                          <a:effectLst/>
                        </a:rPr>
                        <a:t>United Kingdom</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356</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a:effectLst/>
                        </a:rPr>
                        <a:t>401</a:t>
                      </a:r>
                      <a:endParaRPr lang="en-GB" sz="20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400" dirty="0">
                          <a:effectLst/>
                        </a:rPr>
                        <a:t>520</a:t>
                      </a:r>
                      <a:endParaRPr lang="en-GB" sz="20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345036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636587"/>
          </a:xfrm>
        </p:spPr>
        <p:txBody>
          <a:bodyPr/>
          <a:lstStyle/>
          <a:p>
            <a:r>
              <a:rPr lang="en-GB" sz="2400" b="1" dirty="0">
                <a:solidFill>
                  <a:srgbClr val="006633"/>
                </a:solidFill>
              </a:rPr>
              <a:t>Basel III and E</a:t>
            </a:r>
            <a:r>
              <a:rPr lang="en-GB" sz="2400" b="1" dirty="0" smtClean="0">
                <a:solidFill>
                  <a:srgbClr val="006633"/>
                </a:solidFill>
              </a:rPr>
              <a:t>ndogenous </a:t>
            </a:r>
            <a:r>
              <a:rPr lang="en-GB" sz="2400" b="1" dirty="0">
                <a:solidFill>
                  <a:srgbClr val="006633"/>
                </a:solidFill>
              </a:rPr>
              <a:t>B</a:t>
            </a:r>
            <a:r>
              <a:rPr lang="en-GB" sz="2400" b="1" dirty="0" smtClean="0">
                <a:solidFill>
                  <a:srgbClr val="006633"/>
                </a:solidFill>
              </a:rPr>
              <a:t>anking </a:t>
            </a:r>
            <a:r>
              <a:rPr lang="en-GB" sz="2400" b="1" dirty="0">
                <a:solidFill>
                  <a:srgbClr val="006633"/>
                </a:solidFill>
              </a:rPr>
              <a:t>F</a:t>
            </a:r>
            <a:r>
              <a:rPr lang="en-GB" sz="2400" b="1" dirty="0" smtClean="0">
                <a:solidFill>
                  <a:srgbClr val="006633"/>
                </a:solidFill>
              </a:rPr>
              <a:t>ragility</a:t>
            </a:r>
            <a:endParaRPr lang="en-GB" dirty="0"/>
          </a:p>
        </p:txBody>
      </p:sp>
      <p:sp>
        <p:nvSpPr>
          <p:cNvPr id="3" name="Segnaposto contenuto 2"/>
          <p:cNvSpPr>
            <a:spLocks noGrp="1"/>
          </p:cNvSpPr>
          <p:nvPr>
            <p:ph idx="1"/>
          </p:nvPr>
        </p:nvSpPr>
        <p:spPr>
          <a:xfrm>
            <a:off x="457200" y="838200"/>
            <a:ext cx="8229600" cy="5334000"/>
          </a:xfrm>
        </p:spPr>
        <p:txBody>
          <a:bodyPr/>
          <a:lstStyle/>
          <a:p>
            <a:pPr>
              <a:spcBef>
                <a:spcPts val="0"/>
              </a:spcBef>
            </a:pPr>
            <a:endParaRPr lang="en-GB" sz="1800" dirty="0" smtClean="0"/>
          </a:p>
          <a:p>
            <a:pPr>
              <a:spcBef>
                <a:spcPts val="0"/>
              </a:spcBef>
            </a:pPr>
            <a:endParaRPr lang="en-GB" sz="1800" dirty="0"/>
          </a:p>
        </p:txBody>
      </p:sp>
      <p:sp>
        <p:nvSpPr>
          <p:cNvPr id="4" name="Segnaposto numero diapositiva 3"/>
          <p:cNvSpPr>
            <a:spLocks noGrp="1"/>
          </p:cNvSpPr>
          <p:nvPr>
            <p:ph type="sldNum" sz="quarter" idx="12"/>
          </p:nvPr>
        </p:nvSpPr>
        <p:spPr/>
        <p:txBody>
          <a:bodyPr/>
          <a:lstStyle/>
          <a:p>
            <a:fld id="{3BC0357B-2228-481D-9927-9B814EF0B503}" type="slidenum">
              <a:rPr lang="en-GB" smtClean="0"/>
              <a:pPr/>
              <a:t>27</a:t>
            </a:fld>
            <a:endParaRPr lang="en-GB" dirty="0"/>
          </a:p>
        </p:txBody>
      </p:sp>
      <p:graphicFrame>
        <p:nvGraphicFramePr>
          <p:cNvPr id="5" name="Tabella 4"/>
          <p:cNvGraphicFramePr>
            <a:graphicFrameLocks noGrp="1"/>
          </p:cNvGraphicFramePr>
          <p:nvPr>
            <p:extLst>
              <p:ext uri="{D42A27DB-BD31-4B8C-83A1-F6EECF244321}">
                <p14:modId xmlns:p14="http://schemas.microsoft.com/office/powerpoint/2010/main" xmlns="" val="3736649144"/>
              </p:ext>
            </p:extLst>
          </p:nvPr>
        </p:nvGraphicFramePr>
        <p:xfrm>
          <a:off x="1219200" y="2057400"/>
          <a:ext cx="5943600" cy="3733800"/>
        </p:xfrm>
        <a:graphic>
          <a:graphicData uri="http://schemas.openxmlformats.org/drawingml/2006/table">
            <a:tbl>
              <a:tblPr firstRow="1" firstCol="1" bandRow="1">
                <a:tableStyleId>{5C22544A-7EE6-4342-B048-85BDC9FD1C3A}</a:tableStyleId>
              </a:tblPr>
              <a:tblGrid>
                <a:gridCol w="1605504"/>
                <a:gridCol w="723016"/>
                <a:gridCol w="723016"/>
                <a:gridCol w="723016"/>
                <a:gridCol w="723016"/>
                <a:gridCol w="723016"/>
                <a:gridCol w="723016"/>
              </a:tblGrid>
              <a:tr h="333818">
                <a:tc rowSpan="2">
                  <a:txBody>
                    <a:bodyPr/>
                    <a:lstStyle/>
                    <a:p>
                      <a:pPr>
                        <a:lnSpc>
                          <a:spcPct val="115000"/>
                        </a:lnSpc>
                        <a:spcAft>
                          <a:spcPts val="0"/>
                        </a:spcAft>
                      </a:pPr>
                      <a:r>
                        <a:rPr lang="en-GB" sz="1400" dirty="0">
                          <a:effectLst/>
                        </a:rPr>
                        <a:t> </a:t>
                      </a:r>
                      <a:endParaRPr lang="en-GB" sz="2000" dirty="0">
                        <a:effectLst/>
                        <a:latin typeface="Calibri"/>
                        <a:ea typeface="Calibri"/>
                        <a:cs typeface="Times New Roman"/>
                      </a:endParaRPr>
                    </a:p>
                  </a:txBody>
                  <a:tcPr marL="68580" marR="68580" marT="0" marB="0"/>
                </a:tc>
                <a:tc gridSpan="3">
                  <a:txBody>
                    <a:bodyPr/>
                    <a:lstStyle/>
                    <a:p>
                      <a:pPr algn="ctr">
                        <a:lnSpc>
                          <a:spcPct val="115000"/>
                        </a:lnSpc>
                        <a:spcAft>
                          <a:spcPts val="0"/>
                        </a:spcAft>
                      </a:pPr>
                      <a:r>
                        <a:rPr lang="en-GB" sz="1400" dirty="0">
                          <a:effectLst/>
                        </a:rPr>
                        <a:t>Top three banks</a:t>
                      </a:r>
                      <a:endParaRPr lang="en-GB" sz="2000" dirty="0">
                        <a:effectLst/>
                        <a:latin typeface="Calibri"/>
                        <a:ea typeface="Calibri"/>
                        <a:cs typeface="Times New Roman"/>
                      </a:endParaRPr>
                    </a:p>
                  </a:txBody>
                  <a:tcPr marL="68580" marR="68580" marT="0" marB="0"/>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GB" sz="1400">
                          <a:effectLst/>
                        </a:rPr>
                        <a:t>Top five banks</a:t>
                      </a:r>
                      <a:endParaRPr lang="en-GB" sz="2000">
                        <a:effectLst/>
                        <a:latin typeface="Calibri"/>
                        <a:ea typeface="Calibri"/>
                        <a:cs typeface="Times New Roman"/>
                      </a:endParaRPr>
                    </a:p>
                  </a:txBody>
                  <a:tcPr marL="68580" marR="68580" marT="0" marB="0"/>
                </a:tc>
                <a:tc hMerge="1">
                  <a:txBody>
                    <a:bodyPr/>
                    <a:lstStyle/>
                    <a:p>
                      <a:endParaRPr lang="en-GB"/>
                    </a:p>
                  </a:txBody>
                  <a:tcPr/>
                </a:tc>
                <a:tc hMerge="1">
                  <a:txBody>
                    <a:bodyPr/>
                    <a:lstStyle/>
                    <a:p>
                      <a:endParaRPr lang="en-GB"/>
                    </a:p>
                  </a:txBody>
                  <a:tcPr/>
                </a:tc>
              </a:tr>
              <a:tr h="333818">
                <a:tc vMerge="1">
                  <a:txBody>
                    <a:bodyPr/>
                    <a:lstStyle/>
                    <a:p>
                      <a:endParaRPr lang="en-GB"/>
                    </a:p>
                  </a:txBody>
                  <a:tcPr/>
                </a:tc>
                <a:tc>
                  <a:txBody>
                    <a:bodyPr/>
                    <a:lstStyle/>
                    <a:p>
                      <a:pPr>
                        <a:lnSpc>
                          <a:spcPct val="115000"/>
                        </a:lnSpc>
                        <a:spcAft>
                          <a:spcPts val="0"/>
                        </a:spcAft>
                      </a:pPr>
                      <a:r>
                        <a:rPr lang="en-GB" sz="1400" dirty="0">
                          <a:effectLst/>
                        </a:rPr>
                        <a:t>1990</a:t>
                      </a:r>
                      <a:endParaRPr lang="en-GB"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2006</a:t>
                      </a:r>
                      <a:endParaRPr lang="en-GB" sz="20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2009</a:t>
                      </a:r>
                      <a:endParaRPr lang="en-GB" sz="20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1990</a:t>
                      </a:r>
                      <a:endParaRPr lang="en-GB" sz="20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2006</a:t>
                      </a:r>
                      <a:endParaRPr lang="en-GB" sz="2000">
                        <a:effectLst/>
                        <a:latin typeface="Calibri"/>
                        <a:ea typeface="Calibri"/>
                        <a:cs typeface="Times New Roman"/>
                      </a:endParaRPr>
                    </a:p>
                  </a:txBody>
                  <a:tcPr marL="68580" marR="68580" marT="0" marB="0"/>
                </a:tc>
                <a:tc>
                  <a:txBody>
                    <a:bodyPr/>
                    <a:lstStyle/>
                    <a:p>
                      <a:pPr>
                        <a:lnSpc>
                          <a:spcPct val="115000"/>
                        </a:lnSpc>
                        <a:spcAft>
                          <a:spcPts val="0"/>
                        </a:spcAft>
                      </a:pPr>
                      <a:r>
                        <a:rPr lang="en-GB" sz="1400">
                          <a:effectLst/>
                        </a:rPr>
                        <a:t>2009</a:t>
                      </a:r>
                      <a:endParaRPr lang="en-GB" sz="2000">
                        <a:effectLst/>
                        <a:latin typeface="Calibri"/>
                        <a:ea typeface="Calibri"/>
                        <a:cs typeface="Times New Roman"/>
                      </a:endParaRPr>
                    </a:p>
                  </a:txBody>
                  <a:tcPr marL="68580" marR="68580" marT="0" marB="0"/>
                </a:tc>
              </a:tr>
              <a:tr h="333818">
                <a:tc>
                  <a:txBody>
                    <a:bodyPr/>
                    <a:lstStyle/>
                    <a:p>
                      <a:pPr>
                        <a:lnSpc>
                          <a:spcPct val="115000"/>
                        </a:lnSpc>
                        <a:spcAft>
                          <a:spcPts val="0"/>
                        </a:spcAft>
                      </a:pPr>
                      <a:r>
                        <a:rPr lang="en-GB" sz="1400" dirty="0">
                          <a:effectLst/>
                        </a:rPr>
                        <a:t>France</a:t>
                      </a:r>
                      <a:endParaRPr lang="en-GB"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dirty="0">
                          <a:effectLst/>
                        </a:rPr>
                        <a:t>70</a:t>
                      </a:r>
                      <a:endParaRPr lang="en-GB"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dirty="0">
                          <a:effectLst/>
                        </a:rPr>
                        <a:t>212</a:t>
                      </a:r>
                      <a:endParaRPr lang="en-GB"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250</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95</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277</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344</a:t>
                      </a:r>
                      <a:endParaRPr lang="en-GB" sz="2000">
                        <a:effectLst/>
                        <a:latin typeface="Calibri"/>
                        <a:ea typeface="Calibri"/>
                        <a:cs typeface="Times New Roman"/>
                      </a:endParaRPr>
                    </a:p>
                  </a:txBody>
                  <a:tcPr marL="68580" marR="68580" marT="0" marB="0"/>
                </a:tc>
              </a:tr>
              <a:tr h="333818">
                <a:tc>
                  <a:txBody>
                    <a:bodyPr/>
                    <a:lstStyle/>
                    <a:p>
                      <a:pPr>
                        <a:lnSpc>
                          <a:spcPct val="115000"/>
                        </a:lnSpc>
                        <a:spcAft>
                          <a:spcPts val="0"/>
                        </a:spcAft>
                      </a:pPr>
                      <a:r>
                        <a:rPr lang="en-GB" sz="1400">
                          <a:effectLst/>
                        </a:rPr>
                        <a:t>Germany</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38</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dirty="0">
                          <a:effectLst/>
                        </a:rPr>
                        <a:t>117</a:t>
                      </a:r>
                      <a:endParaRPr lang="en-GB"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dirty="0">
                          <a:effectLst/>
                        </a:rPr>
                        <a:t>118</a:t>
                      </a:r>
                      <a:endParaRPr lang="en-GB"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55</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161</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151</a:t>
                      </a:r>
                      <a:endParaRPr lang="en-GB" sz="2000">
                        <a:effectLst/>
                        <a:latin typeface="Calibri"/>
                        <a:ea typeface="Calibri"/>
                        <a:cs typeface="Times New Roman"/>
                      </a:endParaRPr>
                    </a:p>
                  </a:txBody>
                  <a:tcPr marL="68580" marR="68580" marT="0" marB="0"/>
                </a:tc>
              </a:tr>
              <a:tr h="333818">
                <a:tc>
                  <a:txBody>
                    <a:bodyPr/>
                    <a:lstStyle/>
                    <a:p>
                      <a:pPr>
                        <a:lnSpc>
                          <a:spcPct val="115000"/>
                        </a:lnSpc>
                        <a:spcAft>
                          <a:spcPts val="0"/>
                        </a:spcAft>
                      </a:pPr>
                      <a:r>
                        <a:rPr lang="en-GB" sz="1400">
                          <a:effectLst/>
                        </a:rPr>
                        <a:t>Italy</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29</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dirty="0">
                          <a:effectLst/>
                        </a:rPr>
                        <a:t>110</a:t>
                      </a:r>
                      <a:endParaRPr lang="en-GB"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dirty="0">
                          <a:effectLst/>
                        </a:rPr>
                        <a:t>121</a:t>
                      </a:r>
                      <a:endParaRPr lang="en-GB"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44</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127</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138</a:t>
                      </a:r>
                      <a:endParaRPr lang="en-GB" sz="2000">
                        <a:effectLst/>
                        <a:latin typeface="Calibri"/>
                        <a:ea typeface="Calibri"/>
                        <a:cs typeface="Times New Roman"/>
                      </a:endParaRPr>
                    </a:p>
                  </a:txBody>
                  <a:tcPr marL="68580" marR="68580" marT="0" marB="0"/>
                </a:tc>
              </a:tr>
              <a:tr h="333818">
                <a:tc>
                  <a:txBody>
                    <a:bodyPr/>
                    <a:lstStyle/>
                    <a:p>
                      <a:pPr>
                        <a:lnSpc>
                          <a:spcPct val="115000"/>
                        </a:lnSpc>
                        <a:spcAft>
                          <a:spcPts val="0"/>
                        </a:spcAft>
                      </a:pPr>
                      <a:r>
                        <a:rPr lang="en-GB" sz="1400">
                          <a:effectLst/>
                        </a:rPr>
                        <a:t>Japan</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36</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76</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dirty="0">
                          <a:effectLst/>
                        </a:rPr>
                        <a:t>92</a:t>
                      </a:r>
                      <a:endParaRPr lang="en-GB"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dirty="0">
                          <a:effectLst/>
                        </a:rPr>
                        <a:t>59</a:t>
                      </a:r>
                      <a:endParaRPr lang="en-GB"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96</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115</a:t>
                      </a:r>
                      <a:endParaRPr lang="en-GB" sz="2000">
                        <a:effectLst/>
                        <a:latin typeface="Calibri"/>
                        <a:ea typeface="Calibri"/>
                        <a:cs typeface="Times New Roman"/>
                      </a:endParaRPr>
                    </a:p>
                  </a:txBody>
                  <a:tcPr marL="68580" marR="68580" marT="0" marB="0"/>
                </a:tc>
              </a:tr>
              <a:tr h="333818">
                <a:tc>
                  <a:txBody>
                    <a:bodyPr/>
                    <a:lstStyle/>
                    <a:p>
                      <a:pPr>
                        <a:lnSpc>
                          <a:spcPct val="115000"/>
                        </a:lnSpc>
                        <a:spcAft>
                          <a:spcPts val="0"/>
                        </a:spcAft>
                      </a:pPr>
                      <a:r>
                        <a:rPr lang="en-GB" sz="1400">
                          <a:effectLst/>
                        </a:rPr>
                        <a:t>Netherlands</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154</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538</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406</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dirty="0">
                          <a:effectLst/>
                        </a:rPr>
                        <a:t>159</a:t>
                      </a:r>
                      <a:endParaRPr lang="en-GB"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594</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464</a:t>
                      </a:r>
                      <a:endParaRPr lang="en-GB" sz="2000">
                        <a:effectLst/>
                        <a:latin typeface="Calibri"/>
                        <a:ea typeface="Calibri"/>
                        <a:cs typeface="Times New Roman"/>
                      </a:endParaRPr>
                    </a:p>
                  </a:txBody>
                  <a:tcPr marL="68580" marR="68580" marT="0" marB="0"/>
                </a:tc>
              </a:tr>
              <a:tr h="333818">
                <a:tc>
                  <a:txBody>
                    <a:bodyPr/>
                    <a:lstStyle/>
                    <a:p>
                      <a:pPr>
                        <a:lnSpc>
                          <a:spcPct val="115000"/>
                        </a:lnSpc>
                        <a:spcAft>
                          <a:spcPts val="0"/>
                        </a:spcAft>
                      </a:pPr>
                      <a:r>
                        <a:rPr lang="en-GB" sz="1400">
                          <a:effectLst/>
                        </a:rPr>
                        <a:t>Spain</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45</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155</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189</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dirty="0">
                          <a:effectLst/>
                        </a:rPr>
                        <a:t>66</a:t>
                      </a:r>
                      <a:endParaRPr lang="en-GB"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179</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220</a:t>
                      </a:r>
                      <a:endParaRPr lang="en-GB" sz="2000">
                        <a:effectLst/>
                        <a:latin typeface="Calibri"/>
                        <a:ea typeface="Calibri"/>
                        <a:cs typeface="Times New Roman"/>
                      </a:endParaRPr>
                    </a:p>
                  </a:txBody>
                  <a:tcPr marL="68580" marR="68580" marT="0" marB="0"/>
                </a:tc>
              </a:tr>
              <a:tr h="333818">
                <a:tc>
                  <a:txBody>
                    <a:bodyPr/>
                    <a:lstStyle/>
                    <a:p>
                      <a:pPr>
                        <a:lnSpc>
                          <a:spcPct val="115000"/>
                        </a:lnSpc>
                        <a:spcAft>
                          <a:spcPts val="0"/>
                        </a:spcAft>
                      </a:pPr>
                      <a:r>
                        <a:rPr lang="en-GB" sz="1400">
                          <a:effectLst/>
                        </a:rPr>
                        <a:t>Sweden</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89</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254</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334</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120</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dirty="0">
                          <a:effectLst/>
                        </a:rPr>
                        <a:t>312</a:t>
                      </a:r>
                      <a:endParaRPr lang="en-GB"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dirty="0">
                          <a:effectLst/>
                        </a:rPr>
                        <a:t>409</a:t>
                      </a:r>
                      <a:endParaRPr lang="en-GB" sz="2000" dirty="0">
                        <a:effectLst/>
                        <a:latin typeface="Calibri"/>
                        <a:ea typeface="Calibri"/>
                        <a:cs typeface="Times New Roman"/>
                      </a:endParaRPr>
                    </a:p>
                  </a:txBody>
                  <a:tcPr marL="68580" marR="68580" marT="0" marB="0"/>
                </a:tc>
              </a:tr>
              <a:tr h="384654">
                <a:tc>
                  <a:txBody>
                    <a:bodyPr/>
                    <a:lstStyle/>
                    <a:p>
                      <a:pPr>
                        <a:lnSpc>
                          <a:spcPct val="115000"/>
                        </a:lnSpc>
                        <a:spcAft>
                          <a:spcPts val="0"/>
                        </a:spcAft>
                      </a:pPr>
                      <a:r>
                        <a:rPr lang="en-GB" sz="1400">
                          <a:effectLst/>
                        </a:rPr>
                        <a:t>United Kingdom</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68</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226</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dirty="0">
                          <a:effectLst/>
                        </a:rPr>
                        <a:t>336</a:t>
                      </a:r>
                      <a:endParaRPr lang="en-GB"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87</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dirty="0">
                          <a:effectLst/>
                        </a:rPr>
                        <a:t>301</a:t>
                      </a:r>
                      <a:endParaRPr lang="en-GB"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dirty="0">
                          <a:effectLst/>
                        </a:rPr>
                        <a:t>466</a:t>
                      </a:r>
                      <a:endParaRPr lang="en-GB" sz="2000" dirty="0">
                        <a:effectLst/>
                        <a:latin typeface="Calibri"/>
                        <a:ea typeface="Calibri"/>
                        <a:cs typeface="Times New Roman"/>
                      </a:endParaRPr>
                    </a:p>
                  </a:txBody>
                  <a:tcPr marL="68580" marR="68580" marT="0" marB="0"/>
                </a:tc>
              </a:tr>
              <a:tr h="344784">
                <a:tc>
                  <a:txBody>
                    <a:bodyPr/>
                    <a:lstStyle/>
                    <a:p>
                      <a:pPr>
                        <a:lnSpc>
                          <a:spcPct val="115000"/>
                        </a:lnSpc>
                        <a:spcAft>
                          <a:spcPts val="0"/>
                        </a:spcAft>
                      </a:pPr>
                      <a:r>
                        <a:rPr lang="en-GB" sz="1400">
                          <a:effectLst/>
                        </a:rPr>
                        <a:t>United States</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8</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dirty="0">
                          <a:effectLst/>
                        </a:rPr>
                        <a:t>35</a:t>
                      </a:r>
                      <a:endParaRPr lang="en-GB" sz="20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43</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11</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a:effectLst/>
                        </a:rPr>
                        <a:t>45</a:t>
                      </a:r>
                      <a:endParaRPr lang="en-GB" sz="2000">
                        <a:effectLst/>
                        <a:latin typeface="Calibri"/>
                        <a:ea typeface="Calibri"/>
                        <a:cs typeface="Times New Roman"/>
                      </a:endParaRPr>
                    </a:p>
                  </a:txBody>
                  <a:tcPr marL="68580" marR="68580" marT="0" marB="0"/>
                </a:tc>
                <a:tc>
                  <a:txBody>
                    <a:bodyPr/>
                    <a:lstStyle/>
                    <a:p>
                      <a:pPr algn="r">
                        <a:lnSpc>
                          <a:spcPct val="115000"/>
                        </a:lnSpc>
                        <a:spcAft>
                          <a:spcPts val="0"/>
                        </a:spcAft>
                      </a:pPr>
                      <a:r>
                        <a:rPr lang="en-GB" sz="1400" dirty="0">
                          <a:effectLst/>
                        </a:rPr>
                        <a:t>58</a:t>
                      </a:r>
                      <a:endParaRPr lang="en-GB" sz="2000" dirty="0">
                        <a:effectLst/>
                        <a:latin typeface="Calibri"/>
                        <a:ea typeface="Calibri"/>
                        <a:cs typeface="Times New Roman"/>
                      </a:endParaRPr>
                    </a:p>
                  </a:txBody>
                  <a:tcPr marL="68580" marR="68580" marT="0" marB="0"/>
                </a:tc>
              </a:tr>
            </a:tbl>
          </a:graphicData>
        </a:graphic>
      </p:graphicFrame>
      <p:sp>
        <p:nvSpPr>
          <p:cNvPr id="9" name="Rectangle 1"/>
          <p:cNvSpPr>
            <a:spLocks noChangeArrowheads="1"/>
          </p:cNvSpPr>
          <p:nvPr/>
        </p:nvSpPr>
        <p:spPr bwMode="auto">
          <a:xfrm>
            <a:off x="457200" y="1339335"/>
            <a:ext cx="7543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Combined assets of the three or five largest banks relative to GDP</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457200" y="6320644"/>
            <a:ext cx="4267200"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Source: Goldstein and </a:t>
            </a:r>
            <a:r>
              <a:rPr kumimoji="0" lang="en-GB" sz="105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Véron</a:t>
            </a:r>
            <a:r>
              <a:rPr kumimoji="0" lang="en-GB" sz="10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2011 on BIS data</a:t>
            </a:r>
            <a:r>
              <a:rPr kumimoji="0" lang="en-GB"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85584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636587"/>
          </a:xfrm>
        </p:spPr>
        <p:txBody>
          <a:bodyPr/>
          <a:lstStyle/>
          <a:p>
            <a:r>
              <a:rPr lang="en-GB" sz="2400" b="1" dirty="0">
                <a:solidFill>
                  <a:srgbClr val="006633"/>
                </a:solidFill>
              </a:rPr>
              <a:t>Basel III and E</a:t>
            </a:r>
            <a:r>
              <a:rPr lang="en-GB" sz="2400" b="1" dirty="0" smtClean="0">
                <a:solidFill>
                  <a:srgbClr val="006633"/>
                </a:solidFill>
              </a:rPr>
              <a:t>ndogenous </a:t>
            </a:r>
            <a:r>
              <a:rPr lang="en-GB" sz="2400" b="1" dirty="0">
                <a:solidFill>
                  <a:srgbClr val="006633"/>
                </a:solidFill>
              </a:rPr>
              <a:t>B</a:t>
            </a:r>
            <a:r>
              <a:rPr lang="en-GB" sz="2400" b="1" dirty="0" smtClean="0">
                <a:solidFill>
                  <a:srgbClr val="006633"/>
                </a:solidFill>
              </a:rPr>
              <a:t>anking </a:t>
            </a:r>
            <a:r>
              <a:rPr lang="en-GB" sz="2400" b="1" dirty="0">
                <a:solidFill>
                  <a:srgbClr val="006633"/>
                </a:solidFill>
              </a:rPr>
              <a:t>F</a:t>
            </a:r>
            <a:r>
              <a:rPr lang="en-GB" sz="2400" b="1" dirty="0" smtClean="0">
                <a:solidFill>
                  <a:srgbClr val="006633"/>
                </a:solidFill>
              </a:rPr>
              <a:t>ragility</a:t>
            </a:r>
            <a:endParaRPr lang="en-GB" dirty="0"/>
          </a:p>
        </p:txBody>
      </p:sp>
      <mc:AlternateContent xmlns:mc="http://schemas.openxmlformats.org/markup-compatibility/2006">
        <mc:Choice xmlns:a14="http://schemas.microsoft.com/office/drawing/2010/main" xmlns="" Requires="a14">
          <p:sp>
            <p:nvSpPr>
              <p:cNvPr id="3" name="Segnaposto contenuto 2"/>
              <p:cNvSpPr>
                <a:spLocks noGrp="1"/>
              </p:cNvSpPr>
              <p:nvPr>
                <p:ph idx="1"/>
              </p:nvPr>
            </p:nvSpPr>
            <p:spPr>
              <a:xfrm>
                <a:off x="457200" y="990600"/>
                <a:ext cx="8229600" cy="5181600"/>
              </a:xfrm>
            </p:spPr>
            <p:txBody>
              <a:bodyPr/>
              <a:lstStyle/>
              <a:p>
                <a:pPr>
                  <a:spcBef>
                    <a:spcPts val="0"/>
                  </a:spcBef>
                </a:pPr>
                <a:r>
                  <a:rPr lang="en-GB" sz="1800" dirty="0" smtClean="0"/>
                  <a:t>Basel </a:t>
                </a:r>
                <a:r>
                  <a:rPr lang="en-GB" sz="1800" dirty="0"/>
                  <a:t>III does not contain measures that address directly these two dimensional </a:t>
                </a:r>
                <a:r>
                  <a:rPr lang="en-GB" sz="1800" dirty="0" smtClean="0"/>
                  <a:t>problems.</a:t>
                </a:r>
              </a:p>
              <a:p>
                <a:pPr>
                  <a:spcBef>
                    <a:spcPts val="0"/>
                  </a:spcBef>
                </a:pPr>
                <a:endParaRPr lang="en-GB" sz="1800" dirty="0"/>
              </a:p>
              <a:p>
                <a:pPr>
                  <a:spcBef>
                    <a:spcPts val="0"/>
                  </a:spcBef>
                </a:pPr>
                <a:r>
                  <a:rPr lang="en-GB" sz="1800" dirty="0" smtClean="0"/>
                  <a:t>FSB </a:t>
                </a:r>
                <a:r>
                  <a:rPr lang="en-GB" sz="1800" dirty="0" smtClean="0"/>
                  <a:t>and BCBS propose </a:t>
                </a:r>
                <a:r>
                  <a:rPr lang="en-GB" sz="1800" dirty="0"/>
                  <a:t>to ‘tax’ G-SIBs with a further capital </a:t>
                </a:r>
                <a:r>
                  <a:rPr lang="en-GB" sz="1800" dirty="0" smtClean="0"/>
                  <a:t>buffer</a:t>
                </a:r>
              </a:p>
              <a:p>
                <a:pPr>
                  <a:spcBef>
                    <a:spcPts val="0"/>
                  </a:spcBef>
                </a:pPr>
                <a:endParaRPr lang="en-GB" sz="1800" dirty="0"/>
              </a:p>
              <a:p>
                <a:pPr>
                  <a:spcBef>
                    <a:spcPts val="0"/>
                  </a:spcBef>
                </a:pPr>
                <a:r>
                  <a:rPr lang="en-GB" sz="1800" dirty="0" smtClean="0"/>
                  <a:t>This </a:t>
                </a:r>
                <a:r>
                  <a:rPr lang="en-GB" sz="1800" dirty="0"/>
                  <a:t>proposal is directed not so much to give incentive to reduce actual bank size, but to </a:t>
                </a:r>
                <a:r>
                  <a:rPr lang="en-GB" sz="1800" dirty="0" smtClean="0"/>
                  <a:t>limit </a:t>
                </a:r>
                <a:r>
                  <a:rPr lang="en-GB" sz="1800" dirty="0"/>
                  <a:t>their growth </a:t>
                </a:r>
                <a:r>
                  <a:rPr lang="en-GB" sz="1800" dirty="0" smtClean="0"/>
                  <a:t>potential</a:t>
                </a:r>
              </a:p>
              <a:p>
                <a:pPr>
                  <a:spcBef>
                    <a:spcPts val="0"/>
                  </a:spcBef>
                </a:pPr>
                <a:endParaRPr lang="en-GB" sz="1800" dirty="0" smtClean="0"/>
              </a:p>
              <a:p>
                <a:r>
                  <a:rPr lang="en-GB" sz="1800" dirty="0"/>
                  <a:t>If we focus on internal growth and common equity, we may write</a:t>
                </a:r>
                <a:r>
                  <a:rPr lang="en-GB" sz="1800" dirty="0" smtClean="0"/>
                  <a:t>:</a:t>
                </a:r>
              </a:p>
              <a:p>
                <a:endParaRPr lang="en-GB" sz="1800" dirty="0"/>
              </a:p>
              <a:p>
                <a:pPr marL="0" indent="0">
                  <a:buNone/>
                </a:pPr>
                <a14:m>
                  <m:oMathPara xmlns:m="http://schemas.openxmlformats.org/officeDocument/2006/math">
                    <m:oMathParaPr>
                      <m:jc m:val="centerGroup"/>
                    </m:oMathParaPr>
                    <m:oMath xmlns:m="http://schemas.openxmlformats.org/officeDocument/2006/math">
                      <m:r>
                        <a:rPr lang="en-GB" sz="1800" i="1">
                          <a:latin typeface="Cambria Math"/>
                        </a:rPr>
                        <m:t>𝑀𝑎𝑥</m:t>
                      </m:r>
                      <m:r>
                        <a:rPr lang="en-GB" sz="1800" i="1">
                          <a:latin typeface="Cambria Math"/>
                        </a:rPr>
                        <m:t> </m:t>
                      </m:r>
                      <m:r>
                        <a:rPr lang="en-GB" sz="1800" i="1">
                          <a:latin typeface="Cambria Math"/>
                        </a:rPr>
                        <m:t>𝐴𝐺</m:t>
                      </m:r>
                      <m:r>
                        <a:rPr lang="en-GB" sz="1800" i="1">
                          <a:latin typeface="Cambria Math"/>
                        </a:rPr>
                        <m:t>=(1−</m:t>
                      </m:r>
                      <m:r>
                        <a:rPr lang="en-GB" sz="1800" i="1">
                          <a:latin typeface="Cambria Math"/>
                        </a:rPr>
                        <m:t>𝑃𝑂𝑅</m:t>
                      </m:r>
                      <m:r>
                        <a:rPr lang="en-GB" sz="1800" i="1">
                          <a:latin typeface="Cambria Math"/>
                        </a:rPr>
                        <m:t>)∗</m:t>
                      </m:r>
                      <m:r>
                        <a:rPr lang="en-GB" sz="1800" i="1">
                          <a:latin typeface="Cambria Math"/>
                        </a:rPr>
                        <m:t>𝑅𝑂𝐴</m:t>
                      </m:r>
                      <m:r>
                        <a:rPr lang="en-GB" sz="1800" i="1">
                          <a:latin typeface="Cambria Math"/>
                        </a:rPr>
                        <m:t>∗</m:t>
                      </m:r>
                      <m:r>
                        <a:rPr lang="en-GB" sz="1800" i="1">
                          <a:latin typeface="Cambria Math"/>
                        </a:rPr>
                        <m:t>𝐿</m:t>
                      </m:r>
                      <m:r>
                        <a:rPr lang="en-GB" sz="1800" i="1">
                          <a:latin typeface="Cambria Math"/>
                        </a:rPr>
                        <m:t>=(1−</m:t>
                      </m:r>
                      <m:r>
                        <a:rPr lang="en-GB" sz="1800" i="1">
                          <a:latin typeface="Cambria Math"/>
                        </a:rPr>
                        <m:t>𝑃𝑂𝑅</m:t>
                      </m:r>
                      <m:r>
                        <a:rPr lang="en-GB" sz="1800" i="1">
                          <a:latin typeface="Cambria Math"/>
                        </a:rPr>
                        <m:t>)∗</m:t>
                      </m:r>
                      <m:r>
                        <a:rPr lang="en-GB" sz="1800" i="1">
                          <a:latin typeface="Cambria Math"/>
                        </a:rPr>
                        <m:t>𝑅𝑂𝐴</m:t>
                      </m:r>
                      <m:r>
                        <a:rPr lang="en-GB" sz="1800" i="1">
                          <a:latin typeface="Cambria Math"/>
                        </a:rPr>
                        <m:t>∗</m:t>
                      </m:r>
                      <m:f>
                        <m:fPr>
                          <m:ctrlPr>
                            <a:rPr lang="en-GB" sz="1800" i="1">
                              <a:latin typeface="Cambria Math"/>
                            </a:rPr>
                          </m:ctrlPr>
                        </m:fPr>
                        <m:num>
                          <m:r>
                            <a:rPr lang="en-GB" sz="1800" i="1">
                              <a:latin typeface="Cambria Math"/>
                            </a:rPr>
                            <m:t>1</m:t>
                          </m:r>
                        </m:num>
                        <m:den>
                          <m:f>
                            <m:fPr>
                              <m:ctrlPr>
                                <a:rPr lang="en-GB" sz="1800" i="1">
                                  <a:latin typeface="Cambria Math"/>
                                </a:rPr>
                              </m:ctrlPr>
                            </m:fPr>
                            <m:num>
                              <m:r>
                                <a:rPr lang="en-GB" sz="1800" i="1">
                                  <a:latin typeface="Cambria Math"/>
                                </a:rPr>
                                <m:t>𝐾</m:t>
                              </m:r>
                            </m:num>
                            <m:den>
                              <m:r>
                                <a:rPr lang="en-GB" sz="1800" i="1">
                                  <a:latin typeface="Cambria Math"/>
                                </a:rPr>
                                <m:t>𝑅𝑊𝐴</m:t>
                              </m:r>
                            </m:den>
                          </m:f>
                          <m:r>
                            <a:rPr lang="en-GB" sz="1800" i="1">
                              <a:latin typeface="Cambria Math"/>
                            </a:rPr>
                            <m:t>∗</m:t>
                          </m:r>
                          <m:r>
                            <a:rPr lang="en-GB" sz="1800" i="1">
                              <a:latin typeface="Cambria Math"/>
                            </a:rPr>
                            <m:t>𝑅𝑊</m:t>
                          </m:r>
                        </m:den>
                      </m:f>
                    </m:oMath>
                  </m:oMathPara>
                </a14:m>
                <a:endParaRPr lang="en-GB" sz="1800" dirty="0"/>
              </a:p>
              <a:p>
                <a:endParaRPr lang="en-GB" sz="1800" dirty="0"/>
              </a:p>
              <a:p>
                <a:r>
                  <a:rPr lang="en-GB" sz="1800" dirty="0" smtClean="0"/>
                  <a:t>From </a:t>
                </a:r>
                <a:r>
                  <a:rPr lang="en-GB" sz="1800" dirty="0"/>
                  <a:t>the regulatory perspective, the maximum leverage depends on the minimum capital ratio (K/RWA) and the average risk weight (RW</a:t>
                </a:r>
                <a:r>
                  <a:rPr lang="en-GB" sz="1800" dirty="0" smtClean="0"/>
                  <a:t>)</a:t>
                </a:r>
                <a:endParaRPr lang="en-GB" sz="1800" dirty="0"/>
              </a:p>
              <a:p>
                <a:pPr>
                  <a:spcBef>
                    <a:spcPts val="0"/>
                  </a:spcBef>
                </a:pPr>
                <a:endParaRPr lang="en-GB" sz="1800" dirty="0"/>
              </a:p>
            </p:txBody>
          </p:sp>
        </mc:Choice>
        <mc:Fallback>
          <p:sp>
            <p:nvSpPr>
              <p:cNvPr id="3" name="Segnaposto contenuto 2"/>
              <p:cNvSpPr>
                <a:spLocks noGrp="1" noRot="1" noChangeAspect="1" noMove="1" noResize="1" noEditPoints="1" noAdjustHandles="1" noChangeArrowheads="1" noChangeShapeType="1" noTextEdit="1"/>
              </p:cNvSpPr>
              <p:nvPr>
                <p:ph idx="1"/>
              </p:nvPr>
            </p:nvSpPr>
            <p:spPr>
              <a:xfrm>
                <a:off x="457200" y="990600"/>
                <a:ext cx="8229600" cy="5181600"/>
              </a:xfrm>
              <a:blipFill rotWithShape="1">
                <a:blip r:embed="rId3" cstate="print"/>
                <a:stretch>
                  <a:fillRect t="-588"/>
                </a:stretch>
              </a:blipFill>
            </p:spPr>
            <p:txBody>
              <a:bodyPr/>
              <a:lstStyle/>
              <a:p>
                <a:r>
                  <a:rPr lang="en-GB">
                    <a:noFill/>
                  </a:rPr>
                  <a:t> </a:t>
                </a:r>
              </a:p>
            </p:txBody>
          </p:sp>
        </mc:Fallback>
      </mc:AlternateContent>
      <p:sp>
        <p:nvSpPr>
          <p:cNvPr id="4" name="Segnaposto numero diapositiva 3"/>
          <p:cNvSpPr>
            <a:spLocks noGrp="1"/>
          </p:cNvSpPr>
          <p:nvPr>
            <p:ph type="sldNum" sz="quarter" idx="12"/>
          </p:nvPr>
        </p:nvSpPr>
        <p:spPr/>
        <p:txBody>
          <a:bodyPr/>
          <a:lstStyle/>
          <a:p>
            <a:fld id="{3BC0357B-2228-481D-9927-9B814EF0B503}" type="slidenum">
              <a:rPr lang="en-GB" smtClean="0"/>
              <a:pPr/>
              <a:t>28</a:t>
            </a:fld>
            <a:endParaRPr lang="en-GB" dirty="0"/>
          </a:p>
        </p:txBody>
      </p:sp>
    </p:spTree>
    <p:extLst>
      <p:ext uri="{BB962C8B-B14F-4D97-AF65-F5344CB8AC3E}">
        <p14:creationId xmlns:p14="http://schemas.microsoft.com/office/powerpoint/2010/main" xmlns="" val="1009112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3144" y="228600"/>
            <a:ext cx="8229600" cy="636587"/>
          </a:xfrm>
        </p:spPr>
        <p:txBody>
          <a:bodyPr/>
          <a:lstStyle/>
          <a:p>
            <a:r>
              <a:rPr lang="en-GB" sz="2400" b="1" dirty="0">
                <a:solidFill>
                  <a:srgbClr val="006633"/>
                </a:solidFill>
              </a:rPr>
              <a:t>Basel III and E</a:t>
            </a:r>
            <a:r>
              <a:rPr lang="en-GB" sz="2400" b="1" dirty="0" smtClean="0">
                <a:solidFill>
                  <a:srgbClr val="006633"/>
                </a:solidFill>
              </a:rPr>
              <a:t>ndogenous </a:t>
            </a:r>
            <a:r>
              <a:rPr lang="en-GB" sz="2400" b="1" dirty="0">
                <a:solidFill>
                  <a:srgbClr val="006633"/>
                </a:solidFill>
              </a:rPr>
              <a:t>B</a:t>
            </a:r>
            <a:r>
              <a:rPr lang="en-GB" sz="2400" b="1" dirty="0" smtClean="0">
                <a:solidFill>
                  <a:srgbClr val="006633"/>
                </a:solidFill>
              </a:rPr>
              <a:t>anking </a:t>
            </a:r>
            <a:r>
              <a:rPr lang="en-GB" sz="2400" b="1" dirty="0">
                <a:solidFill>
                  <a:srgbClr val="006633"/>
                </a:solidFill>
              </a:rPr>
              <a:t>F</a:t>
            </a:r>
            <a:r>
              <a:rPr lang="en-GB" sz="2400" b="1" dirty="0" smtClean="0">
                <a:solidFill>
                  <a:srgbClr val="006633"/>
                </a:solidFill>
              </a:rPr>
              <a:t>ragility</a:t>
            </a:r>
            <a:endParaRPr lang="en-GB" dirty="0"/>
          </a:p>
        </p:txBody>
      </p:sp>
      <p:sp>
        <p:nvSpPr>
          <p:cNvPr id="3" name="Segnaposto contenuto 2"/>
          <p:cNvSpPr>
            <a:spLocks noGrp="1"/>
          </p:cNvSpPr>
          <p:nvPr>
            <p:ph idx="1"/>
          </p:nvPr>
        </p:nvSpPr>
        <p:spPr>
          <a:xfrm>
            <a:off x="228600" y="990600"/>
            <a:ext cx="1371600" cy="5181600"/>
          </a:xfrm>
        </p:spPr>
        <p:txBody>
          <a:bodyPr/>
          <a:lstStyle/>
          <a:p>
            <a:pPr marL="0" indent="0">
              <a:buNone/>
            </a:pPr>
            <a:r>
              <a:rPr lang="en-GB" sz="1400" dirty="0" smtClean="0"/>
              <a:t>POR = 50%</a:t>
            </a:r>
          </a:p>
          <a:p>
            <a:endParaRPr lang="en-GB" sz="1800" dirty="0" smtClean="0"/>
          </a:p>
          <a:p>
            <a:pPr marL="0" indent="0">
              <a:buNone/>
            </a:pPr>
            <a:r>
              <a:rPr lang="en-GB" sz="1400" dirty="0" smtClean="0"/>
              <a:t>Yellow:</a:t>
            </a:r>
          </a:p>
          <a:p>
            <a:pPr marL="0" indent="0">
              <a:buNone/>
            </a:pPr>
            <a:r>
              <a:rPr lang="en-GB" sz="1400" dirty="0" smtClean="0"/>
              <a:t>Leverage ratio </a:t>
            </a:r>
            <a:r>
              <a:rPr lang="en-GB" sz="1400" dirty="0"/>
              <a:t>(</a:t>
            </a:r>
            <a:r>
              <a:rPr lang="en-GB" sz="1400" dirty="0" smtClean="0"/>
              <a:t>Tier 1) &lt; 3%</a:t>
            </a:r>
            <a:endParaRPr lang="en-GB" sz="1400" dirty="0"/>
          </a:p>
        </p:txBody>
      </p:sp>
      <p:sp>
        <p:nvSpPr>
          <p:cNvPr id="4" name="Segnaposto numero diapositiva 3"/>
          <p:cNvSpPr>
            <a:spLocks noGrp="1"/>
          </p:cNvSpPr>
          <p:nvPr>
            <p:ph type="sldNum" sz="quarter" idx="12"/>
          </p:nvPr>
        </p:nvSpPr>
        <p:spPr/>
        <p:txBody>
          <a:bodyPr/>
          <a:lstStyle/>
          <a:p>
            <a:fld id="{3BC0357B-2228-481D-9927-9B814EF0B503}" type="slidenum">
              <a:rPr lang="en-GB" smtClean="0"/>
              <a:pPr/>
              <a:t>29</a:t>
            </a:fld>
            <a:endParaRPr lang="en-GB" dirty="0"/>
          </a:p>
        </p:txBody>
      </p:sp>
      <p:graphicFrame>
        <p:nvGraphicFramePr>
          <p:cNvPr id="5" name="Tabella 4"/>
          <p:cNvGraphicFramePr>
            <a:graphicFrameLocks noGrp="1"/>
          </p:cNvGraphicFramePr>
          <p:nvPr>
            <p:extLst>
              <p:ext uri="{D42A27DB-BD31-4B8C-83A1-F6EECF244321}">
                <p14:modId xmlns:p14="http://schemas.microsoft.com/office/powerpoint/2010/main" xmlns="" val="1666151214"/>
              </p:ext>
            </p:extLst>
          </p:nvPr>
        </p:nvGraphicFramePr>
        <p:xfrm>
          <a:off x="1676400" y="921594"/>
          <a:ext cx="7162799" cy="5773460"/>
        </p:xfrm>
        <a:graphic>
          <a:graphicData uri="http://schemas.openxmlformats.org/drawingml/2006/table">
            <a:tbl>
              <a:tblPr firstRow="1" firstCol="1" bandRow="1">
                <a:tableStyleId>{5C22544A-7EE6-4342-B048-85BDC9FD1C3A}</a:tableStyleId>
              </a:tblPr>
              <a:tblGrid>
                <a:gridCol w="1981200"/>
                <a:gridCol w="1004704"/>
                <a:gridCol w="564377"/>
                <a:gridCol w="525686"/>
                <a:gridCol w="525686"/>
                <a:gridCol w="525686"/>
                <a:gridCol w="1197261"/>
                <a:gridCol w="838199"/>
              </a:tblGrid>
              <a:tr h="584473">
                <a:tc rowSpan="2">
                  <a:txBody>
                    <a:bodyPr/>
                    <a:lstStyle/>
                    <a:p>
                      <a:pPr algn="ctr">
                        <a:lnSpc>
                          <a:spcPct val="115000"/>
                        </a:lnSpc>
                        <a:spcAft>
                          <a:spcPts val="0"/>
                        </a:spcAft>
                      </a:pPr>
                      <a:r>
                        <a:rPr lang="en-GB" sz="1200" dirty="0" smtClean="0">
                          <a:effectLst/>
                        </a:rPr>
                        <a:t>G-SIBs</a:t>
                      </a:r>
                      <a:endParaRPr lang="en-GB" sz="1800" dirty="0">
                        <a:effectLst/>
                        <a:latin typeface="Calibri"/>
                        <a:ea typeface="Calibri"/>
                        <a:cs typeface="Times New Roman"/>
                      </a:endParaRPr>
                    </a:p>
                  </a:txBody>
                  <a:tcPr marL="67288" marR="67288" marT="0" marB="0" anchor="ctr"/>
                </a:tc>
                <a:tc rowSpan="2">
                  <a:txBody>
                    <a:bodyPr/>
                    <a:lstStyle/>
                    <a:p>
                      <a:pPr algn="ctr">
                        <a:lnSpc>
                          <a:spcPct val="115000"/>
                        </a:lnSpc>
                        <a:spcAft>
                          <a:spcPts val="0"/>
                        </a:spcAft>
                      </a:pPr>
                      <a:r>
                        <a:rPr lang="en-GB" sz="1200">
                          <a:effectLst/>
                        </a:rPr>
                        <a:t>ROA, %</a:t>
                      </a:r>
                      <a:endParaRPr lang="en-GB" sz="1800">
                        <a:effectLst/>
                      </a:endParaRPr>
                    </a:p>
                    <a:p>
                      <a:pPr algn="ctr">
                        <a:lnSpc>
                          <a:spcPct val="115000"/>
                        </a:lnSpc>
                        <a:spcAft>
                          <a:spcPts val="0"/>
                        </a:spcAft>
                      </a:pPr>
                      <a:r>
                        <a:rPr lang="en-GB" sz="1200">
                          <a:effectLst/>
                        </a:rPr>
                        <a:t> Av. 2001-10</a:t>
                      </a:r>
                      <a:endParaRPr lang="en-GB" sz="1800">
                        <a:effectLst/>
                        <a:latin typeface="Calibri"/>
                        <a:ea typeface="Calibri"/>
                        <a:cs typeface="Times New Roman"/>
                      </a:endParaRPr>
                    </a:p>
                  </a:txBody>
                  <a:tcPr marL="67288" marR="67288" marT="0" marB="0" anchor="ctr"/>
                </a:tc>
                <a:tc rowSpan="2">
                  <a:txBody>
                    <a:bodyPr/>
                    <a:lstStyle/>
                    <a:p>
                      <a:pPr algn="ctr">
                        <a:lnSpc>
                          <a:spcPct val="115000"/>
                        </a:lnSpc>
                        <a:spcAft>
                          <a:spcPts val="0"/>
                        </a:spcAft>
                      </a:pPr>
                      <a:r>
                        <a:rPr lang="en-GB" sz="1200" dirty="0">
                          <a:effectLst/>
                        </a:rPr>
                        <a:t>RW 2010</a:t>
                      </a:r>
                      <a:endParaRPr lang="en-GB" sz="1800" dirty="0">
                        <a:effectLst/>
                        <a:latin typeface="Calibri"/>
                        <a:ea typeface="Calibri"/>
                        <a:cs typeface="Times New Roman"/>
                      </a:endParaRPr>
                    </a:p>
                  </a:txBody>
                  <a:tcPr marL="67288" marR="67288" marT="0" marB="0" anchor="ctr"/>
                </a:tc>
                <a:tc gridSpan="3">
                  <a:txBody>
                    <a:bodyPr/>
                    <a:lstStyle/>
                    <a:p>
                      <a:pPr algn="ctr">
                        <a:lnSpc>
                          <a:spcPct val="115000"/>
                        </a:lnSpc>
                        <a:spcAft>
                          <a:spcPts val="0"/>
                        </a:spcAft>
                      </a:pPr>
                      <a:r>
                        <a:rPr lang="en-GB" sz="1100" dirty="0">
                          <a:effectLst/>
                        </a:rPr>
                        <a:t>% AG for </a:t>
                      </a:r>
                      <a:r>
                        <a:rPr lang="en-GB" sz="1100" dirty="0" smtClean="0">
                          <a:effectLst/>
                        </a:rPr>
                        <a:t>K/RWA % </a:t>
                      </a:r>
                      <a:r>
                        <a:rPr lang="en-GB" sz="1100" dirty="0">
                          <a:effectLst/>
                        </a:rPr>
                        <a:t>=</a:t>
                      </a:r>
                      <a:endParaRPr lang="en-GB" sz="1600" dirty="0">
                        <a:effectLst/>
                        <a:latin typeface="Calibri"/>
                        <a:ea typeface="Calibri"/>
                        <a:cs typeface="Times New Roman"/>
                      </a:endParaRPr>
                    </a:p>
                  </a:txBody>
                  <a:tcPr marL="67288" marR="67288" marT="0" marB="0" anchor="ctr"/>
                </a:tc>
                <a:tc hMerge="1">
                  <a:txBody>
                    <a:bodyPr/>
                    <a:lstStyle/>
                    <a:p>
                      <a:endParaRPr lang="en-GB"/>
                    </a:p>
                  </a:txBody>
                  <a:tcPr/>
                </a:tc>
                <a:tc hMerge="1">
                  <a:txBody>
                    <a:bodyPr/>
                    <a:lstStyle/>
                    <a:p>
                      <a:endParaRPr lang="en-GB"/>
                    </a:p>
                  </a:txBody>
                  <a:tcPr/>
                </a:tc>
                <a:tc rowSpan="2">
                  <a:txBody>
                    <a:bodyPr/>
                    <a:lstStyle/>
                    <a:p>
                      <a:pPr algn="ctr">
                        <a:lnSpc>
                          <a:spcPct val="115000"/>
                        </a:lnSpc>
                        <a:spcAft>
                          <a:spcPts val="0"/>
                        </a:spcAft>
                      </a:pPr>
                      <a:r>
                        <a:rPr lang="en-GB" sz="1200">
                          <a:effectLst/>
                        </a:rPr>
                        <a:t>Country nominal G%</a:t>
                      </a:r>
                      <a:endParaRPr lang="en-GB" sz="1800">
                        <a:effectLst/>
                      </a:endParaRPr>
                    </a:p>
                    <a:p>
                      <a:pPr algn="ctr">
                        <a:lnSpc>
                          <a:spcPct val="115000"/>
                        </a:lnSpc>
                        <a:spcAft>
                          <a:spcPts val="0"/>
                        </a:spcAft>
                      </a:pPr>
                      <a:r>
                        <a:rPr lang="en-GB" sz="1200">
                          <a:effectLst/>
                        </a:rPr>
                        <a:t>Av. 2001-2010</a:t>
                      </a:r>
                      <a:endParaRPr lang="en-GB" sz="1800">
                        <a:effectLst/>
                        <a:latin typeface="Calibri"/>
                        <a:ea typeface="Calibri"/>
                        <a:cs typeface="Times New Roman"/>
                      </a:endParaRPr>
                    </a:p>
                  </a:txBody>
                  <a:tcPr marL="67288" marR="67288" marT="0" marB="0" anchor="ctr"/>
                </a:tc>
                <a:tc rowSpan="2">
                  <a:txBody>
                    <a:bodyPr/>
                    <a:lstStyle/>
                    <a:p>
                      <a:pPr algn="ctr">
                        <a:lnSpc>
                          <a:spcPct val="115000"/>
                        </a:lnSpc>
                        <a:spcAft>
                          <a:spcPts val="0"/>
                        </a:spcAft>
                      </a:pPr>
                      <a:r>
                        <a:rPr lang="en-GB" sz="1200" dirty="0">
                          <a:effectLst/>
                        </a:rPr>
                        <a:t>Minimum Surplus AG</a:t>
                      </a:r>
                      <a:endParaRPr lang="en-GB" sz="1800" dirty="0">
                        <a:effectLst/>
                        <a:latin typeface="Calibri"/>
                        <a:ea typeface="Calibri"/>
                        <a:cs typeface="Times New Roman"/>
                      </a:endParaRPr>
                    </a:p>
                  </a:txBody>
                  <a:tcPr marL="67288" marR="67288" marT="0" marB="0" anchor="ctr"/>
                </a:tc>
              </a:tr>
              <a:tr h="30480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a:effectLst/>
                        </a:rPr>
                        <a:t>7</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9</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10.5</a:t>
                      </a:r>
                      <a:endParaRPr lang="en-GB" sz="1800">
                        <a:effectLst/>
                        <a:latin typeface="Calibri"/>
                        <a:ea typeface="Calibri"/>
                        <a:cs typeface="Times New Roman"/>
                      </a:endParaRPr>
                    </a:p>
                  </a:txBody>
                  <a:tcPr marL="67288" marR="67288" marT="0" marB="0" anchor="ctr"/>
                </a:tc>
                <a:tc vMerge="1">
                  <a:txBody>
                    <a:bodyPr/>
                    <a:lstStyle/>
                    <a:p>
                      <a:endParaRPr lang="en-GB"/>
                    </a:p>
                  </a:txBody>
                  <a:tcPr/>
                </a:tc>
                <a:tc vMerge="1">
                  <a:txBody>
                    <a:bodyPr/>
                    <a:lstStyle/>
                    <a:p>
                      <a:endParaRPr lang="en-GB"/>
                    </a:p>
                  </a:txBody>
                  <a:tcPr/>
                </a:tc>
              </a:tr>
              <a:tr h="176054">
                <a:tc>
                  <a:txBody>
                    <a:bodyPr/>
                    <a:lstStyle/>
                    <a:p>
                      <a:pPr>
                        <a:lnSpc>
                          <a:spcPct val="115000"/>
                        </a:lnSpc>
                        <a:spcAft>
                          <a:spcPts val="0"/>
                        </a:spcAft>
                      </a:pPr>
                      <a:r>
                        <a:rPr lang="en-GB" sz="1200" dirty="0">
                          <a:effectLst/>
                        </a:rPr>
                        <a:t>UBS</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0.24</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0.14</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12.2</a:t>
                      </a:r>
                      <a:endParaRPr lang="en-GB" sz="1800" dirty="0">
                        <a:effectLst/>
                        <a:latin typeface="Calibri"/>
                        <a:ea typeface="Calibri"/>
                        <a:cs typeface="Times New Roman"/>
                      </a:endParaRPr>
                    </a:p>
                  </a:txBody>
                  <a:tcPr marL="67288" marR="67288" marT="0" marB="0" anchor="ctr">
                    <a:solidFill>
                      <a:srgbClr val="FFFF00"/>
                    </a:solidFill>
                  </a:tcPr>
                </a:tc>
                <a:tc>
                  <a:txBody>
                    <a:bodyPr/>
                    <a:lstStyle/>
                    <a:p>
                      <a:pPr algn="ctr">
                        <a:lnSpc>
                          <a:spcPct val="115000"/>
                        </a:lnSpc>
                        <a:spcAft>
                          <a:spcPts val="0"/>
                        </a:spcAft>
                      </a:pPr>
                      <a:r>
                        <a:rPr lang="en-GB" sz="1200" dirty="0">
                          <a:effectLst/>
                        </a:rPr>
                        <a:t>9.5</a:t>
                      </a:r>
                      <a:endParaRPr lang="en-GB" sz="1800" dirty="0">
                        <a:effectLst/>
                        <a:latin typeface="Calibri"/>
                        <a:ea typeface="Calibri"/>
                        <a:cs typeface="Times New Roman"/>
                      </a:endParaRPr>
                    </a:p>
                  </a:txBody>
                  <a:tcPr marL="67288" marR="67288" marT="0" marB="0" anchor="ctr">
                    <a:solidFill>
                      <a:srgbClr val="FFFF00"/>
                    </a:solidFill>
                  </a:tcPr>
                </a:tc>
                <a:tc>
                  <a:txBody>
                    <a:bodyPr/>
                    <a:lstStyle/>
                    <a:p>
                      <a:pPr algn="ctr">
                        <a:lnSpc>
                          <a:spcPct val="115000"/>
                        </a:lnSpc>
                        <a:spcAft>
                          <a:spcPts val="0"/>
                        </a:spcAft>
                      </a:pPr>
                      <a:r>
                        <a:rPr lang="en-GB" sz="1200" dirty="0">
                          <a:effectLst/>
                        </a:rPr>
                        <a:t>8.2</a:t>
                      </a:r>
                      <a:endParaRPr lang="en-GB" sz="1800" dirty="0">
                        <a:effectLst/>
                        <a:latin typeface="Calibri"/>
                        <a:ea typeface="Calibri"/>
                        <a:cs typeface="Times New Roman"/>
                      </a:endParaRPr>
                    </a:p>
                  </a:txBody>
                  <a:tcPr marL="67288" marR="67288" marT="0" marB="0" anchor="ctr">
                    <a:solidFill>
                      <a:srgbClr val="FFFF00"/>
                    </a:solidFill>
                  </a:tcPr>
                </a:tc>
                <a:tc>
                  <a:txBody>
                    <a:bodyPr/>
                    <a:lstStyle/>
                    <a:p>
                      <a:pPr algn="ctr">
                        <a:lnSpc>
                          <a:spcPct val="115000"/>
                        </a:lnSpc>
                        <a:spcAft>
                          <a:spcPts val="0"/>
                        </a:spcAft>
                      </a:pPr>
                      <a:r>
                        <a:rPr lang="en-GB" sz="1200" dirty="0" smtClean="0">
                          <a:effectLst/>
                        </a:rPr>
                        <a:t>2.7</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 </a:t>
                      </a:r>
                      <a:r>
                        <a:rPr lang="en-GB" sz="1200" dirty="0" smtClean="0">
                          <a:effectLst/>
                        </a:rPr>
                        <a:t>5.5</a:t>
                      </a:r>
                      <a:endParaRPr lang="en-GB" sz="1800" dirty="0">
                        <a:effectLst/>
                        <a:latin typeface="Calibri"/>
                        <a:ea typeface="Calibri"/>
                        <a:cs typeface="Times New Roman"/>
                      </a:endParaRPr>
                    </a:p>
                  </a:txBody>
                  <a:tcPr marL="67288" marR="67288" marT="0" marB="0" anchor="ctr"/>
                </a:tc>
              </a:tr>
              <a:tr h="176054">
                <a:tc>
                  <a:txBody>
                    <a:bodyPr/>
                    <a:lstStyle/>
                    <a:p>
                      <a:pPr>
                        <a:lnSpc>
                          <a:spcPct val="115000"/>
                        </a:lnSpc>
                        <a:spcAft>
                          <a:spcPts val="0"/>
                        </a:spcAft>
                      </a:pPr>
                      <a:r>
                        <a:rPr lang="fr-FR" sz="1200" dirty="0">
                          <a:effectLst/>
                        </a:rPr>
                        <a:t>DEUTSCHE BANK</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fr-FR" sz="1200">
                          <a:effectLst/>
                        </a:rPr>
                        <a:t>0.21</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fr-FR" sz="1200" dirty="0" smtClean="0">
                          <a:effectLst/>
                        </a:rPr>
                        <a:t>0.18</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fr-FR" sz="1200" dirty="0" smtClean="0">
                          <a:effectLst/>
                        </a:rPr>
                        <a:t>8.2</a:t>
                      </a:r>
                      <a:endParaRPr lang="en-GB" sz="1800" dirty="0">
                        <a:effectLst/>
                        <a:latin typeface="Calibri"/>
                        <a:ea typeface="Calibri"/>
                        <a:cs typeface="Times New Roman"/>
                      </a:endParaRPr>
                    </a:p>
                  </a:txBody>
                  <a:tcPr marL="67288" marR="67288" marT="0" marB="0" anchor="ctr">
                    <a:solidFill>
                      <a:srgbClr val="FFFF00"/>
                    </a:solidFill>
                  </a:tcPr>
                </a:tc>
                <a:tc>
                  <a:txBody>
                    <a:bodyPr/>
                    <a:lstStyle/>
                    <a:p>
                      <a:pPr algn="ctr">
                        <a:lnSpc>
                          <a:spcPct val="115000"/>
                        </a:lnSpc>
                        <a:spcAft>
                          <a:spcPts val="0"/>
                        </a:spcAft>
                      </a:pPr>
                      <a:r>
                        <a:rPr lang="fr-FR" sz="1200" dirty="0" smtClean="0">
                          <a:effectLst/>
                        </a:rPr>
                        <a:t>6.4</a:t>
                      </a:r>
                      <a:endParaRPr lang="en-GB" sz="1800" dirty="0">
                        <a:effectLst/>
                        <a:latin typeface="Calibri"/>
                        <a:ea typeface="Calibri"/>
                        <a:cs typeface="Times New Roman"/>
                      </a:endParaRPr>
                    </a:p>
                  </a:txBody>
                  <a:tcPr marL="67288" marR="67288" marT="0" marB="0" anchor="ctr">
                    <a:solidFill>
                      <a:srgbClr val="FFFF00"/>
                    </a:solidFill>
                  </a:tcPr>
                </a:tc>
                <a:tc>
                  <a:txBody>
                    <a:bodyPr/>
                    <a:lstStyle/>
                    <a:p>
                      <a:pPr algn="ctr">
                        <a:lnSpc>
                          <a:spcPct val="115000"/>
                        </a:lnSpc>
                        <a:spcAft>
                          <a:spcPts val="0"/>
                        </a:spcAft>
                      </a:pPr>
                      <a:r>
                        <a:rPr lang="fr-FR" sz="1200" dirty="0" smtClean="0">
                          <a:effectLst/>
                        </a:rPr>
                        <a:t>5.5</a:t>
                      </a:r>
                      <a:endParaRPr lang="en-GB" sz="1800" dirty="0">
                        <a:effectLst/>
                        <a:latin typeface="Calibri"/>
                        <a:ea typeface="Calibri"/>
                        <a:cs typeface="Times New Roman"/>
                      </a:endParaRPr>
                    </a:p>
                  </a:txBody>
                  <a:tcPr marL="67288" marR="67288" marT="0" marB="0" anchor="ctr">
                    <a:solidFill>
                      <a:srgbClr val="FFFF00"/>
                    </a:solidFill>
                  </a:tcPr>
                </a:tc>
                <a:tc>
                  <a:txBody>
                    <a:bodyPr/>
                    <a:lstStyle/>
                    <a:p>
                      <a:pPr algn="ctr">
                        <a:lnSpc>
                          <a:spcPct val="115000"/>
                        </a:lnSpc>
                        <a:spcAft>
                          <a:spcPts val="0"/>
                        </a:spcAft>
                      </a:pPr>
                      <a:r>
                        <a:rPr lang="fr-FR" sz="1200" dirty="0">
                          <a:effectLst/>
                        </a:rPr>
                        <a:t>2.4</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fr-FR" sz="1200" dirty="0" smtClean="0">
                          <a:effectLst/>
                        </a:rPr>
                        <a:t>3.1</a:t>
                      </a:r>
                      <a:endParaRPr lang="en-GB" sz="1800" dirty="0">
                        <a:effectLst/>
                        <a:latin typeface="Calibri"/>
                        <a:ea typeface="Calibri"/>
                        <a:cs typeface="Times New Roman"/>
                      </a:endParaRPr>
                    </a:p>
                  </a:txBody>
                  <a:tcPr marL="67288" marR="67288" marT="0" marB="0" anchor="ctr"/>
                </a:tc>
              </a:tr>
              <a:tr h="176054">
                <a:tc>
                  <a:txBody>
                    <a:bodyPr/>
                    <a:lstStyle/>
                    <a:p>
                      <a:pPr>
                        <a:lnSpc>
                          <a:spcPct val="115000"/>
                        </a:lnSpc>
                        <a:spcAft>
                          <a:spcPts val="0"/>
                        </a:spcAft>
                      </a:pPr>
                      <a:r>
                        <a:rPr lang="fr-FR" sz="1200">
                          <a:effectLst/>
                        </a:rPr>
                        <a:t>CREDIT SUISSE</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fr-FR" sz="1200">
                          <a:effectLst/>
                        </a:rPr>
                        <a:t>0.37</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fr-FR" sz="1200">
                          <a:effectLst/>
                        </a:rPr>
                        <a:t>0.20</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fr-FR" sz="1200">
                          <a:effectLst/>
                        </a:rPr>
                        <a:t>13.</a:t>
                      </a:r>
                      <a:r>
                        <a:rPr lang="en-GB" sz="1200">
                          <a:effectLst/>
                        </a:rPr>
                        <a:t>2</a:t>
                      </a:r>
                      <a:endParaRPr lang="en-GB" sz="1800">
                        <a:effectLst/>
                        <a:latin typeface="Calibri"/>
                        <a:ea typeface="Calibri"/>
                        <a:cs typeface="Times New Roman"/>
                      </a:endParaRPr>
                    </a:p>
                  </a:txBody>
                  <a:tcPr marL="67288" marR="67288" marT="0" marB="0" anchor="ctr">
                    <a:solidFill>
                      <a:srgbClr val="FFFF00"/>
                    </a:solidFill>
                  </a:tcPr>
                </a:tc>
                <a:tc>
                  <a:txBody>
                    <a:bodyPr/>
                    <a:lstStyle/>
                    <a:p>
                      <a:pPr algn="ctr">
                        <a:lnSpc>
                          <a:spcPct val="115000"/>
                        </a:lnSpc>
                        <a:spcAft>
                          <a:spcPts val="0"/>
                        </a:spcAft>
                      </a:pPr>
                      <a:r>
                        <a:rPr lang="en-GB" sz="1200">
                          <a:effectLst/>
                        </a:rPr>
                        <a:t>10.3</a:t>
                      </a:r>
                      <a:endParaRPr lang="en-GB" sz="1800">
                        <a:effectLst/>
                        <a:latin typeface="Calibri"/>
                        <a:ea typeface="Calibri"/>
                        <a:cs typeface="Times New Roman"/>
                      </a:endParaRPr>
                    </a:p>
                  </a:txBody>
                  <a:tcPr marL="67288" marR="67288" marT="0" marB="0" anchor="ctr">
                    <a:solidFill>
                      <a:srgbClr val="FFFF00"/>
                    </a:solidFill>
                  </a:tcPr>
                </a:tc>
                <a:tc>
                  <a:txBody>
                    <a:bodyPr/>
                    <a:lstStyle/>
                    <a:p>
                      <a:pPr algn="ctr">
                        <a:lnSpc>
                          <a:spcPct val="115000"/>
                        </a:lnSpc>
                        <a:spcAft>
                          <a:spcPts val="0"/>
                        </a:spcAft>
                      </a:pPr>
                      <a:r>
                        <a:rPr lang="en-GB" sz="1200" dirty="0">
                          <a:effectLst/>
                        </a:rPr>
                        <a:t>8.8</a:t>
                      </a:r>
                      <a:endParaRPr lang="en-GB" sz="1800" dirty="0">
                        <a:effectLst/>
                        <a:latin typeface="Calibri"/>
                        <a:ea typeface="Calibri"/>
                        <a:cs typeface="Times New Roman"/>
                      </a:endParaRPr>
                    </a:p>
                  </a:txBody>
                  <a:tcPr marL="67288" marR="67288" marT="0" marB="0" anchor="ctr">
                    <a:solidFill>
                      <a:srgbClr val="FFFF00"/>
                    </a:solidFill>
                  </a:tcPr>
                </a:tc>
                <a:tc>
                  <a:txBody>
                    <a:bodyPr/>
                    <a:lstStyle/>
                    <a:p>
                      <a:pPr algn="ctr">
                        <a:lnSpc>
                          <a:spcPct val="115000"/>
                        </a:lnSpc>
                        <a:spcAft>
                          <a:spcPts val="0"/>
                        </a:spcAft>
                      </a:pPr>
                      <a:r>
                        <a:rPr lang="en-GB" sz="1200" dirty="0" smtClean="0">
                          <a:effectLst/>
                          <a:latin typeface="+mn-lt"/>
                          <a:ea typeface="+mn-ea"/>
                          <a:cs typeface="+mn-cs"/>
                        </a:rPr>
                        <a:t>2.7</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 </a:t>
                      </a:r>
                      <a:r>
                        <a:rPr lang="en-GB" sz="1200" dirty="0" smtClean="0">
                          <a:effectLst/>
                        </a:rPr>
                        <a:t>6.1</a:t>
                      </a:r>
                      <a:endParaRPr lang="en-GB" sz="1800" dirty="0">
                        <a:effectLst/>
                        <a:latin typeface="Calibri"/>
                        <a:ea typeface="Calibri"/>
                        <a:cs typeface="Times New Roman"/>
                      </a:endParaRPr>
                    </a:p>
                  </a:txBody>
                  <a:tcPr marL="67288" marR="67288" marT="0" marB="0" anchor="ctr"/>
                </a:tc>
              </a:tr>
              <a:tr h="176054">
                <a:tc>
                  <a:txBody>
                    <a:bodyPr/>
                    <a:lstStyle/>
                    <a:p>
                      <a:pPr>
                        <a:lnSpc>
                          <a:spcPct val="115000"/>
                        </a:lnSpc>
                        <a:spcAft>
                          <a:spcPts val="0"/>
                        </a:spcAft>
                      </a:pPr>
                      <a:r>
                        <a:rPr lang="en-GB" sz="1200" dirty="0">
                          <a:effectLst/>
                        </a:rPr>
                        <a:t>HSBC HOLDINGS</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0.74</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0.26</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20.4</a:t>
                      </a:r>
                      <a:endParaRPr lang="en-GB" sz="1800" dirty="0">
                        <a:effectLst/>
                        <a:latin typeface="Calibri"/>
                        <a:ea typeface="Calibri"/>
                        <a:cs typeface="Times New Roman"/>
                      </a:endParaRPr>
                    </a:p>
                  </a:txBody>
                  <a:tcPr marL="67288" marR="67288" marT="0" marB="0" anchor="ctr">
                    <a:solidFill>
                      <a:srgbClr val="FFFF00"/>
                    </a:solidFill>
                  </a:tcPr>
                </a:tc>
                <a:tc>
                  <a:txBody>
                    <a:bodyPr/>
                    <a:lstStyle/>
                    <a:p>
                      <a:pPr algn="ctr">
                        <a:lnSpc>
                          <a:spcPct val="115000"/>
                        </a:lnSpc>
                        <a:spcAft>
                          <a:spcPts val="0"/>
                        </a:spcAft>
                      </a:pPr>
                      <a:r>
                        <a:rPr lang="en-GB" sz="1200" dirty="0">
                          <a:effectLst/>
                        </a:rPr>
                        <a:t>15.9</a:t>
                      </a:r>
                      <a:endParaRPr lang="en-GB" sz="1800" dirty="0">
                        <a:effectLst/>
                        <a:latin typeface="Calibri"/>
                        <a:ea typeface="Calibri"/>
                        <a:cs typeface="Times New Roman"/>
                      </a:endParaRPr>
                    </a:p>
                  </a:txBody>
                  <a:tcPr marL="67288" marR="67288" marT="0" marB="0" anchor="ctr">
                    <a:solidFill>
                      <a:srgbClr val="FFFF00"/>
                    </a:solidFill>
                  </a:tcPr>
                </a:tc>
                <a:tc>
                  <a:txBody>
                    <a:bodyPr/>
                    <a:lstStyle/>
                    <a:p>
                      <a:pPr algn="ctr">
                        <a:lnSpc>
                          <a:spcPct val="115000"/>
                        </a:lnSpc>
                        <a:spcAft>
                          <a:spcPts val="0"/>
                        </a:spcAft>
                      </a:pPr>
                      <a:r>
                        <a:rPr lang="en-GB" sz="1200">
                          <a:effectLst/>
                        </a:rPr>
                        <a:t>13.6</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3.7</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9.9</a:t>
                      </a:r>
                      <a:endParaRPr lang="en-GB" sz="1800">
                        <a:effectLst/>
                        <a:latin typeface="Calibri"/>
                        <a:ea typeface="Calibri"/>
                        <a:cs typeface="Times New Roman"/>
                      </a:endParaRPr>
                    </a:p>
                  </a:txBody>
                  <a:tcPr marL="67288" marR="67288" marT="0" marB="0" anchor="ctr"/>
                </a:tc>
              </a:tr>
              <a:tr h="176054">
                <a:tc>
                  <a:txBody>
                    <a:bodyPr/>
                    <a:lstStyle/>
                    <a:p>
                      <a:pPr>
                        <a:lnSpc>
                          <a:spcPct val="115000"/>
                        </a:lnSpc>
                        <a:spcAft>
                          <a:spcPts val="0"/>
                        </a:spcAft>
                      </a:pPr>
                      <a:r>
                        <a:rPr lang="en-GB" sz="1200">
                          <a:effectLst/>
                        </a:rPr>
                        <a:t>BARCLAYS</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0.54</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0.27</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14.4</a:t>
                      </a:r>
                      <a:endParaRPr lang="en-GB" sz="1800">
                        <a:effectLst/>
                        <a:latin typeface="Calibri"/>
                        <a:ea typeface="Calibri"/>
                        <a:cs typeface="Times New Roman"/>
                      </a:endParaRPr>
                    </a:p>
                  </a:txBody>
                  <a:tcPr marL="67288" marR="67288" marT="0" marB="0" anchor="ctr">
                    <a:solidFill>
                      <a:srgbClr val="FFFF00"/>
                    </a:solidFill>
                  </a:tcPr>
                </a:tc>
                <a:tc>
                  <a:txBody>
                    <a:bodyPr/>
                    <a:lstStyle/>
                    <a:p>
                      <a:pPr algn="ctr">
                        <a:lnSpc>
                          <a:spcPct val="115000"/>
                        </a:lnSpc>
                        <a:spcAft>
                          <a:spcPts val="0"/>
                        </a:spcAft>
                      </a:pPr>
                      <a:r>
                        <a:rPr lang="en-GB" sz="1200" dirty="0">
                          <a:effectLst/>
                        </a:rPr>
                        <a:t>11.2</a:t>
                      </a:r>
                      <a:endParaRPr lang="en-GB" sz="1800" dirty="0">
                        <a:effectLst/>
                        <a:latin typeface="Calibri"/>
                        <a:ea typeface="Calibri"/>
                        <a:cs typeface="Times New Roman"/>
                      </a:endParaRPr>
                    </a:p>
                  </a:txBody>
                  <a:tcPr marL="67288" marR="67288" marT="0" marB="0" anchor="ctr">
                    <a:solidFill>
                      <a:srgbClr val="FFFF00"/>
                    </a:solidFill>
                  </a:tcPr>
                </a:tc>
                <a:tc>
                  <a:txBody>
                    <a:bodyPr/>
                    <a:lstStyle/>
                    <a:p>
                      <a:pPr algn="ctr">
                        <a:lnSpc>
                          <a:spcPct val="115000"/>
                        </a:lnSpc>
                        <a:spcAft>
                          <a:spcPts val="0"/>
                        </a:spcAft>
                      </a:pPr>
                      <a:r>
                        <a:rPr lang="en-GB" sz="1200">
                          <a:effectLst/>
                        </a:rPr>
                        <a:t>9.6</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3.7</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5.9</a:t>
                      </a:r>
                      <a:endParaRPr lang="en-GB" sz="1800">
                        <a:effectLst/>
                        <a:latin typeface="Calibri"/>
                        <a:ea typeface="Calibri"/>
                        <a:cs typeface="Times New Roman"/>
                      </a:endParaRPr>
                    </a:p>
                  </a:txBody>
                  <a:tcPr marL="67288" marR="67288" marT="0" marB="0" anchor="ctr"/>
                </a:tc>
              </a:tr>
              <a:tr h="176054">
                <a:tc>
                  <a:txBody>
                    <a:bodyPr/>
                    <a:lstStyle/>
                    <a:p>
                      <a:pPr>
                        <a:lnSpc>
                          <a:spcPct val="115000"/>
                        </a:lnSpc>
                        <a:spcAft>
                          <a:spcPts val="0"/>
                        </a:spcAft>
                      </a:pPr>
                      <a:r>
                        <a:rPr lang="en-GB" sz="1200">
                          <a:effectLst/>
                        </a:rPr>
                        <a:t>BNP PARIBAS</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0.47</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0.29</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11.5</a:t>
                      </a:r>
                      <a:endParaRPr lang="en-GB" sz="1800" dirty="0">
                        <a:effectLst/>
                        <a:latin typeface="Calibri"/>
                        <a:ea typeface="Calibri"/>
                        <a:cs typeface="Times New Roman"/>
                      </a:endParaRPr>
                    </a:p>
                  </a:txBody>
                  <a:tcPr marL="67288" marR="67288" marT="0" marB="0" anchor="ctr">
                    <a:solidFill>
                      <a:srgbClr val="FFFF00"/>
                    </a:solidFill>
                  </a:tcPr>
                </a:tc>
                <a:tc>
                  <a:txBody>
                    <a:bodyPr/>
                    <a:lstStyle/>
                    <a:p>
                      <a:pPr algn="ctr">
                        <a:lnSpc>
                          <a:spcPct val="115000"/>
                        </a:lnSpc>
                        <a:spcAft>
                          <a:spcPts val="0"/>
                        </a:spcAft>
                      </a:pPr>
                      <a:r>
                        <a:rPr lang="en-GB" sz="1200">
                          <a:effectLst/>
                        </a:rPr>
                        <a:t>9.0</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7.7</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3.9</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3.8</a:t>
                      </a:r>
                      <a:endParaRPr lang="en-GB" sz="1800">
                        <a:effectLst/>
                        <a:latin typeface="Calibri"/>
                        <a:ea typeface="Calibri"/>
                        <a:cs typeface="Times New Roman"/>
                      </a:endParaRPr>
                    </a:p>
                  </a:txBody>
                  <a:tcPr marL="67288" marR="67288" marT="0" marB="0" anchor="ctr"/>
                </a:tc>
              </a:tr>
              <a:tr h="176054">
                <a:tc>
                  <a:txBody>
                    <a:bodyPr/>
                    <a:lstStyle/>
                    <a:p>
                      <a:pPr>
                        <a:lnSpc>
                          <a:spcPct val="115000"/>
                        </a:lnSpc>
                        <a:spcAft>
                          <a:spcPts val="0"/>
                        </a:spcAft>
                      </a:pPr>
                      <a:r>
                        <a:rPr lang="en-GB" sz="1200">
                          <a:effectLst/>
                        </a:rPr>
                        <a:t>SOCIETE GENERALE</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0.40</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0.30</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9.6</a:t>
                      </a:r>
                      <a:endParaRPr lang="en-GB" sz="1800" dirty="0">
                        <a:effectLst/>
                        <a:latin typeface="Calibri"/>
                        <a:ea typeface="Calibri"/>
                        <a:cs typeface="Times New Roman"/>
                      </a:endParaRPr>
                    </a:p>
                  </a:txBody>
                  <a:tcPr marL="67288" marR="67288" marT="0" marB="0" anchor="ctr">
                    <a:solidFill>
                      <a:srgbClr val="FFFF00"/>
                    </a:solidFill>
                  </a:tcPr>
                </a:tc>
                <a:tc>
                  <a:txBody>
                    <a:bodyPr/>
                    <a:lstStyle/>
                    <a:p>
                      <a:pPr algn="ctr">
                        <a:lnSpc>
                          <a:spcPct val="115000"/>
                        </a:lnSpc>
                        <a:spcAft>
                          <a:spcPts val="0"/>
                        </a:spcAft>
                      </a:pPr>
                      <a:r>
                        <a:rPr lang="en-GB" sz="1200">
                          <a:effectLst/>
                        </a:rPr>
                        <a:t>7.5</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6.4</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3.9</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2.5</a:t>
                      </a:r>
                      <a:endParaRPr lang="en-GB" sz="1800">
                        <a:effectLst/>
                        <a:latin typeface="Calibri"/>
                        <a:ea typeface="Calibri"/>
                        <a:cs typeface="Times New Roman"/>
                      </a:endParaRPr>
                    </a:p>
                  </a:txBody>
                  <a:tcPr marL="67288" marR="67288" marT="0" marB="0" anchor="ctr"/>
                </a:tc>
              </a:tr>
              <a:tr h="364208">
                <a:tc>
                  <a:txBody>
                    <a:bodyPr/>
                    <a:lstStyle/>
                    <a:p>
                      <a:pPr>
                        <a:lnSpc>
                          <a:spcPct val="115000"/>
                        </a:lnSpc>
                        <a:spcAft>
                          <a:spcPts val="0"/>
                        </a:spcAft>
                      </a:pPr>
                      <a:r>
                        <a:rPr lang="en-GB" sz="1200">
                          <a:effectLst/>
                        </a:rPr>
                        <a:t>ROYAL BANK OF SCOTLAND</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0.51</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0.30</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12.2</a:t>
                      </a:r>
                      <a:endParaRPr lang="en-GB" sz="1800" dirty="0">
                        <a:effectLst/>
                        <a:latin typeface="Calibri"/>
                        <a:ea typeface="Calibri"/>
                        <a:cs typeface="Times New Roman"/>
                      </a:endParaRPr>
                    </a:p>
                  </a:txBody>
                  <a:tcPr marL="67288" marR="67288" marT="0" marB="0" anchor="ctr">
                    <a:solidFill>
                      <a:srgbClr val="FFFF00"/>
                    </a:solidFill>
                  </a:tcPr>
                </a:tc>
                <a:tc>
                  <a:txBody>
                    <a:bodyPr/>
                    <a:lstStyle/>
                    <a:p>
                      <a:pPr algn="ctr">
                        <a:lnSpc>
                          <a:spcPct val="115000"/>
                        </a:lnSpc>
                        <a:spcAft>
                          <a:spcPts val="0"/>
                        </a:spcAft>
                      </a:pPr>
                      <a:r>
                        <a:rPr lang="en-GB" sz="1200" dirty="0">
                          <a:effectLst/>
                        </a:rPr>
                        <a:t>9.5</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8.1</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3.7</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4.4</a:t>
                      </a:r>
                      <a:endParaRPr lang="en-GB" sz="1800">
                        <a:effectLst/>
                        <a:latin typeface="Calibri"/>
                        <a:ea typeface="Calibri"/>
                        <a:cs typeface="Times New Roman"/>
                      </a:endParaRPr>
                    </a:p>
                  </a:txBody>
                  <a:tcPr marL="67288" marR="67288" marT="0" marB="0" anchor="ctr"/>
                </a:tc>
              </a:tr>
              <a:tr h="176054">
                <a:tc>
                  <a:txBody>
                    <a:bodyPr/>
                    <a:lstStyle/>
                    <a:p>
                      <a:pPr>
                        <a:lnSpc>
                          <a:spcPct val="115000"/>
                        </a:lnSpc>
                        <a:spcAft>
                          <a:spcPts val="0"/>
                        </a:spcAft>
                      </a:pPr>
                      <a:r>
                        <a:rPr lang="en-GB" sz="1200">
                          <a:effectLst/>
                        </a:rPr>
                        <a:t>CREDIT AGRICOLE</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0.35</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0.32</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7.9</a:t>
                      </a:r>
                      <a:endParaRPr lang="en-GB" sz="1800" dirty="0">
                        <a:effectLst/>
                        <a:latin typeface="Calibri"/>
                        <a:ea typeface="Calibri"/>
                        <a:cs typeface="Times New Roman"/>
                      </a:endParaRPr>
                    </a:p>
                  </a:txBody>
                  <a:tcPr marL="67288" marR="67288" marT="0" marB="0" anchor="ctr">
                    <a:solidFill>
                      <a:srgbClr val="FFFF00"/>
                    </a:solidFill>
                  </a:tcPr>
                </a:tc>
                <a:tc>
                  <a:txBody>
                    <a:bodyPr/>
                    <a:lstStyle/>
                    <a:p>
                      <a:pPr algn="ctr">
                        <a:lnSpc>
                          <a:spcPct val="115000"/>
                        </a:lnSpc>
                        <a:spcAft>
                          <a:spcPts val="0"/>
                        </a:spcAft>
                      </a:pPr>
                      <a:r>
                        <a:rPr lang="en-GB" sz="1200">
                          <a:effectLst/>
                        </a:rPr>
                        <a:t>6.1</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5.2</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3.9</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1.3</a:t>
                      </a:r>
                      <a:endParaRPr lang="en-GB" sz="1800">
                        <a:effectLst/>
                        <a:latin typeface="Calibri"/>
                        <a:ea typeface="Calibri"/>
                        <a:cs typeface="Times New Roman"/>
                      </a:endParaRPr>
                    </a:p>
                  </a:txBody>
                  <a:tcPr marL="67288" marR="67288" marT="0" marB="0" anchor="ctr"/>
                </a:tc>
              </a:tr>
              <a:tr h="176054">
                <a:tc>
                  <a:txBody>
                    <a:bodyPr/>
                    <a:lstStyle/>
                    <a:p>
                      <a:pPr>
                        <a:lnSpc>
                          <a:spcPct val="115000"/>
                        </a:lnSpc>
                        <a:spcAft>
                          <a:spcPts val="0"/>
                        </a:spcAft>
                      </a:pPr>
                      <a:r>
                        <a:rPr lang="en-GB" sz="1200">
                          <a:effectLst/>
                        </a:rPr>
                        <a:t>COMMERZBANK</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0.08</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0.32</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1.8</a:t>
                      </a:r>
                      <a:endParaRPr lang="en-GB" sz="1800" dirty="0">
                        <a:effectLst/>
                        <a:latin typeface="Calibri"/>
                        <a:ea typeface="Calibri"/>
                        <a:cs typeface="Times New Roman"/>
                      </a:endParaRPr>
                    </a:p>
                  </a:txBody>
                  <a:tcPr marL="67288" marR="67288" marT="0" marB="0" anchor="ctr">
                    <a:solidFill>
                      <a:srgbClr val="FFFF00"/>
                    </a:solidFill>
                  </a:tcPr>
                </a:tc>
                <a:tc>
                  <a:txBody>
                    <a:bodyPr/>
                    <a:lstStyle/>
                    <a:p>
                      <a:pPr algn="ctr">
                        <a:lnSpc>
                          <a:spcPct val="115000"/>
                        </a:lnSpc>
                        <a:spcAft>
                          <a:spcPts val="0"/>
                        </a:spcAft>
                      </a:pPr>
                      <a:r>
                        <a:rPr lang="en-GB" sz="1200">
                          <a:effectLst/>
                        </a:rPr>
                        <a:t>1.4</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1.2</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2.4</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solidFill>
                            <a:srgbClr val="FF0000"/>
                          </a:solidFill>
                          <a:effectLst/>
                        </a:rPr>
                        <a:t>-1.2</a:t>
                      </a:r>
                      <a:endParaRPr lang="en-GB" sz="1800" dirty="0">
                        <a:solidFill>
                          <a:srgbClr val="FF0000"/>
                        </a:solidFill>
                        <a:effectLst/>
                        <a:latin typeface="Calibri"/>
                        <a:ea typeface="Calibri"/>
                        <a:cs typeface="Times New Roman"/>
                      </a:endParaRPr>
                    </a:p>
                  </a:txBody>
                  <a:tcPr marL="67288" marR="67288" marT="0" marB="0" anchor="ctr"/>
                </a:tc>
              </a:tr>
              <a:tr h="176054">
                <a:tc>
                  <a:txBody>
                    <a:bodyPr/>
                    <a:lstStyle/>
                    <a:p>
                      <a:pPr>
                        <a:lnSpc>
                          <a:spcPct val="115000"/>
                        </a:lnSpc>
                        <a:spcAft>
                          <a:spcPts val="0"/>
                        </a:spcAft>
                      </a:pPr>
                      <a:r>
                        <a:rPr lang="en-GB" sz="1200">
                          <a:effectLst/>
                        </a:rPr>
                        <a:t>MIZUHO BANK</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0.11</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0.34</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2.3</a:t>
                      </a:r>
                      <a:endParaRPr lang="en-GB" sz="1800" dirty="0">
                        <a:effectLst/>
                        <a:latin typeface="Calibri"/>
                        <a:ea typeface="Calibri"/>
                        <a:cs typeface="Times New Roman"/>
                      </a:endParaRPr>
                    </a:p>
                  </a:txBody>
                  <a:tcPr marL="67288" marR="67288" marT="0" marB="0" anchor="ctr">
                    <a:solidFill>
                      <a:srgbClr val="FFFF00"/>
                    </a:solidFill>
                  </a:tcPr>
                </a:tc>
                <a:tc>
                  <a:txBody>
                    <a:bodyPr/>
                    <a:lstStyle/>
                    <a:p>
                      <a:pPr algn="ctr">
                        <a:lnSpc>
                          <a:spcPct val="115000"/>
                        </a:lnSpc>
                        <a:spcAft>
                          <a:spcPts val="0"/>
                        </a:spcAft>
                      </a:pPr>
                      <a:r>
                        <a:rPr lang="en-GB" sz="1200">
                          <a:effectLst/>
                        </a:rPr>
                        <a:t>1.8</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1.5</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smtClean="0">
                          <a:effectLst/>
                          <a:latin typeface="+mn-lt"/>
                          <a:ea typeface="+mn-ea"/>
                          <a:cs typeface="+mn-cs"/>
                        </a:rPr>
                        <a:t>-0.5</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 </a:t>
                      </a:r>
                      <a:r>
                        <a:rPr lang="en-GB" sz="1200" dirty="0" smtClean="0">
                          <a:effectLst/>
                        </a:rPr>
                        <a:t>2.0</a:t>
                      </a:r>
                      <a:endParaRPr lang="en-GB" sz="1800" dirty="0">
                        <a:effectLst/>
                        <a:latin typeface="Calibri"/>
                        <a:ea typeface="Calibri"/>
                        <a:cs typeface="Times New Roman"/>
                      </a:endParaRPr>
                    </a:p>
                  </a:txBody>
                  <a:tcPr marL="67288" marR="67288" marT="0" marB="0" anchor="ctr"/>
                </a:tc>
              </a:tr>
              <a:tr h="176054">
                <a:tc>
                  <a:txBody>
                    <a:bodyPr/>
                    <a:lstStyle/>
                    <a:p>
                      <a:pPr>
                        <a:lnSpc>
                          <a:spcPct val="115000"/>
                        </a:lnSpc>
                        <a:spcAft>
                          <a:spcPts val="0"/>
                        </a:spcAft>
                      </a:pPr>
                      <a:r>
                        <a:rPr lang="en-GB" sz="1200">
                          <a:effectLst/>
                        </a:rPr>
                        <a:t>ING BANK</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0.30</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0.38</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5.7</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4.4</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3.8</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4.6</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solidFill>
                            <a:srgbClr val="FF0000"/>
                          </a:solidFill>
                          <a:effectLst/>
                        </a:rPr>
                        <a:t>-0.8</a:t>
                      </a:r>
                      <a:endParaRPr lang="en-GB" sz="1800" dirty="0">
                        <a:solidFill>
                          <a:srgbClr val="FF0000"/>
                        </a:solidFill>
                        <a:effectLst/>
                        <a:latin typeface="Calibri"/>
                        <a:ea typeface="Calibri"/>
                        <a:cs typeface="Times New Roman"/>
                      </a:endParaRPr>
                    </a:p>
                  </a:txBody>
                  <a:tcPr marL="67288" marR="67288" marT="0" marB="0" anchor="ctr"/>
                </a:tc>
              </a:tr>
              <a:tr h="176054">
                <a:tc>
                  <a:txBody>
                    <a:bodyPr/>
                    <a:lstStyle/>
                    <a:p>
                      <a:pPr>
                        <a:lnSpc>
                          <a:spcPct val="115000"/>
                        </a:lnSpc>
                        <a:spcAft>
                          <a:spcPts val="0"/>
                        </a:spcAft>
                      </a:pPr>
                      <a:r>
                        <a:rPr lang="en-GB" sz="1200">
                          <a:effectLst/>
                        </a:rPr>
                        <a:t>MITSUBISHI UFJ FG</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0.18</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0.45</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2.9</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2.2</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1.9</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smtClean="0">
                          <a:effectLst/>
                          <a:latin typeface="+mn-lt"/>
                          <a:ea typeface="+mn-ea"/>
                          <a:cs typeface="+mn-cs"/>
                        </a:rPr>
                        <a:t>-0.5</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 </a:t>
                      </a:r>
                      <a:r>
                        <a:rPr lang="en-GB" sz="1200" dirty="0" smtClean="0">
                          <a:effectLst/>
                        </a:rPr>
                        <a:t>2.4</a:t>
                      </a:r>
                      <a:endParaRPr lang="en-GB" sz="1800" dirty="0">
                        <a:effectLst/>
                        <a:latin typeface="Calibri"/>
                        <a:ea typeface="Calibri"/>
                        <a:cs typeface="Times New Roman"/>
                      </a:endParaRPr>
                    </a:p>
                  </a:txBody>
                  <a:tcPr marL="67288" marR="67288" marT="0" marB="0" anchor="ctr"/>
                </a:tc>
              </a:tr>
              <a:tr h="186545">
                <a:tc>
                  <a:txBody>
                    <a:bodyPr/>
                    <a:lstStyle/>
                    <a:p>
                      <a:pPr>
                        <a:lnSpc>
                          <a:spcPct val="115000"/>
                        </a:lnSpc>
                        <a:spcAft>
                          <a:spcPts val="0"/>
                        </a:spcAft>
                      </a:pPr>
                      <a:r>
                        <a:rPr lang="en-GB" sz="1200" dirty="0">
                          <a:effectLst/>
                        </a:rPr>
                        <a:t>LLOYDS </a:t>
                      </a:r>
                      <a:r>
                        <a:rPr lang="en-GB" sz="1200" dirty="0" smtClean="0">
                          <a:effectLst/>
                        </a:rPr>
                        <a:t>BANK</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0.74</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0.46</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11.4</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8.9</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7.6</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3.7</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3.9</a:t>
                      </a:r>
                      <a:endParaRPr lang="en-GB" sz="1800">
                        <a:effectLst/>
                        <a:latin typeface="Calibri"/>
                        <a:ea typeface="Calibri"/>
                        <a:cs typeface="Times New Roman"/>
                      </a:endParaRPr>
                    </a:p>
                  </a:txBody>
                  <a:tcPr marL="67288" marR="67288" marT="0" marB="0" anchor="ctr"/>
                </a:tc>
              </a:tr>
              <a:tr h="176054">
                <a:tc>
                  <a:txBody>
                    <a:bodyPr/>
                    <a:lstStyle/>
                    <a:p>
                      <a:pPr>
                        <a:lnSpc>
                          <a:spcPct val="115000"/>
                        </a:lnSpc>
                        <a:spcAft>
                          <a:spcPts val="0"/>
                        </a:spcAft>
                      </a:pPr>
                      <a:r>
                        <a:rPr lang="en-GB" sz="1200">
                          <a:effectLst/>
                        </a:rPr>
                        <a:t>UNICREDIT SPA</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0.66</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0.48</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9.8</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7.6</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6.5</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3.8</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2.7</a:t>
                      </a:r>
                      <a:endParaRPr lang="en-GB" sz="1800">
                        <a:effectLst/>
                        <a:latin typeface="Calibri"/>
                        <a:ea typeface="Calibri"/>
                        <a:cs typeface="Times New Roman"/>
                      </a:endParaRPr>
                    </a:p>
                  </a:txBody>
                  <a:tcPr marL="67288" marR="67288" marT="0" marB="0" anchor="ctr"/>
                </a:tc>
              </a:tr>
              <a:tr h="176054">
                <a:tc>
                  <a:txBody>
                    <a:bodyPr/>
                    <a:lstStyle/>
                    <a:p>
                      <a:pPr>
                        <a:lnSpc>
                          <a:spcPct val="115000"/>
                        </a:lnSpc>
                        <a:spcAft>
                          <a:spcPts val="0"/>
                        </a:spcAft>
                      </a:pPr>
                      <a:r>
                        <a:rPr lang="en-GB" sz="1200">
                          <a:effectLst/>
                        </a:rPr>
                        <a:t>CITIGROUP</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0.79</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0.49</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11.5</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9</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7.7</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3.9</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3.8</a:t>
                      </a:r>
                      <a:endParaRPr lang="en-GB" sz="1800">
                        <a:effectLst/>
                        <a:latin typeface="Calibri"/>
                        <a:ea typeface="Calibri"/>
                        <a:cs typeface="Times New Roman"/>
                      </a:endParaRPr>
                    </a:p>
                  </a:txBody>
                  <a:tcPr marL="67288" marR="67288" marT="0" marB="0" anchor="ctr"/>
                </a:tc>
              </a:tr>
              <a:tr h="176054">
                <a:tc>
                  <a:txBody>
                    <a:bodyPr/>
                    <a:lstStyle/>
                    <a:p>
                      <a:pPr>
                        <a:lnSpc>
                          <a:spcPct val="115000"/>
                        </a:lnSpc>
                        <a:spcAft>
                          <a:spcPts val="0"/>
                        </a:spcAft>
                      </a:pPr>
                      <a:r>
                        <a:rPr lang="en-GB" sz="1200">
                          <a:effectLst/>
                        </a:rPr>
                        <a:t>BANCO SANTANDER</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0.93</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0.51</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13.0</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10.1</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8.7</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7.6</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1.1</a:t>
                      </a:r>
                      <a:endParaRPr lang="en-GB" sz="1800">
                        <a:effectLst/>
                        <a:latin typeface="Calibri"/>
                        <a:ea typeface="Calibri"/>
                        <a:cs typeface="Times New Roman"/>
                      </a:endParaRPr>
                    </a:p>
                  </a:txBody>
                  <a:tcPr marL="67288" marR="67288" marT="0" marB="0" anchor="ctr"/>
                </a:tc>
              </a:tr>
              <a:tr h="176054">
                <a:tc>
                  <a:txBody>
                    <a:bodyPr/>
                    <a:lstStyle/>
                    <a:p>
                      <a:pPr>
                        <a:lnSpc>
                          <a:spcPct val="115000"/>
                        </a:lnSpc>
                        <a:spcAft>
                          <a:spcPts val="0"/>
                        </a:spcAft>
                      </a:pPr>
                      <a:r>
                        <a:rPr lang="en-GB" sz="1200">
                          <a:effectLst/>
                        </a:rPr>
                        <a:t>NORDEA</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0.65</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0.52</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8.9</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6.9</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5.9</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3.4</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2.5</a:t>
                      </a:r>
                      <a:endParaRPr lang="en-GB" sz="1800">
                        <a:effectLst/>
                        <a:latin typeface="Calibri"/>
                        <a:ea typeface="Calibri"/>
                        <a:cs typeface="Times New Roman"/>
                      </a:endParaRPr>
                    </a:p>
                  </a:txBody>
                  <a:tcPr marL="67288" marR="67288" marT="0" marB="0" anchor="ctr"/>
                </a:tc>
              </a:tr>
              <a:tr h="467635">
                <a:tc>
                  <a:txBody>
                    <a:bodyPr/>
                    <a:lstStyle/>
                    <a:p>
                      <a:pPr>
                        <a:lnSpc>
                          <a:spcPct val="115000"/>
                        </a:lnSpc>
                        <a:spcAft>
                          <a:spcPts val="0"/>
                        </a:spcAft>
                      </a:pPr>
                      <a:r>
                        <a:rPr lang="en-GB" sz="1200" dirty="0" smtClean="0">
                          <a:effectLst/>
                        </a:rPr>
                        <a:t>IND </a:t>
                      </a:r>
                      <a:r>
                        <a:rPr lang="en-GB" sz="1200" dirty="0">
                          <a:effectLst/>
                        </a:rPr>
                        <a:t>&amp; </a:t>
                      </a:r>
                      <a:r>
                        <a:rPr lang="en-GB" sz="1200" dirty="0" smtClean="0">
                          <a:effectLst/>
                        </a:rPr>
                        <a:t>COMM </a:t>
                      </a:r>
                      <a:r>
                        <a:rPr lang="en-GB" sz="1200" dirty="0">
                          <a:effectLst/>
                        </a:rPr>
                        <a:t>BANK OF CHINA</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0.95</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0.55</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12.3</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9.6</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8.2</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14.9</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solidFill>
                            <a:srgbClr val="FF0000"/>
                          </a:solidFill>
                          <a:effectLst/>
                        </a:rPr>
                        <a:t>-6.7</a:t>
                      </a:r>
                      <a:endParaRPr lang="en-GB" sz="1800" dirty="0">
                        <a:solidFill>
                          <a:srgbClr val="FF0000"/>
                        </a:solidFill>
                        <a:effectLst/>
                        <a:latin typeface="Calibri"/>
                        <a:ea typeface="Calibri"/>
                        <a:cs typeface="Times New Roman"/>
                      </a:endParaRPr>
                    </a:p>
                  </a:txBody>
                  <a:tcPr marL="67288" marR="67288" marT="0" marB="0" anchor="ctr"/>
                </a:tc>
              </a:tr>
              <a:tr h="176054">
                <a:tc>
                  <a:txBody>
                    <a:bodyPr/>
                    <a:lstStyle/>
                    <a:p>
                      <a:pPr>
                        <a:lnSpc>
                          <a:spcPct val="115000"/>
                        </a:lnSpc>
                        <a:spcAft>
                          <a:spcPts val="0"/>
                        </a:spcAft>
                      </a:pPr>
                      <a:r>
                        <a:rPr lang="en-GB" sz="1200">
                          <a:effectLst/>
                        </a:rPr>
                        <a:t>J P MORGAN</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0.65</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0.57</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8.1</a:t>
                      </a:r>
                      <a:endParaRPr lang="en-GB" sz="1800" dirty="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6.3</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5.4</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3.9</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1.5</a:t>
                      </a:r>
                      <a:endParaRPr lang="en-GB" sz="1800" dirty="0">
                        <a:effectLst/>
                        <a:latin typeface="Calibri"/>
                        <a:ea typeface="Calibri"/>
                        <a:cs typeface="Times New Roman"/>
                      </a:endParaRPr>
                    </a:p>
                  </a:txBody>
                  <a:tcPr marL="67288" marR="67288" marT="0" marB="0" anchor="ctr"/>
                </a:tc>
              </a:tr>
              <a:tr h="176054">
                <a:tc>
                  <a:txBody>
                    <a:bodyPr/>
                    <a:lstStyle/>
                    <a:p>
                      <a:pPr>
                        <a:lnSpc>
                          <a:spcPct val="115000"/>
                        </a:lnSpc>
                        <a:spcAft>
                          <a:spcPts val="0"/>
                        </a:spcAft>
                      </a:pPr>
                      <a:r>
                        <a:rPr lang="en-GB" sz="1200">
                          <a:effectLst/>
                        </a:rPr>
                        <a:t>BANK OF AMERICA</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0.93</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0.60</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11.1</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8.6</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7.4</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a:effectLst/>
                        </a:rPr>
                        <a:t>3.9</a:t>
                      </a:r>
                      <a:endParaRPr lang="en-GB" sz="1800">
                        <a:effectLst/>
                        <a:latin typeface="Calibri"/>
                        <a:ea typeface="Calibri"/>
                        <a:cs typeface="Times New Roman"/>
                      </a:endParaRPr>
                    </a:p>
                  </a:txBody>
                  <a:tcPr marL="67288" marR="67288" marT="0" marB="0" anchor="ctr"/>
                </a:tc>
                <a:tc>
                  <a:txBody>
                    <a:bodyPr/>
                    <a:lstStyle/>
                    <a:p>
                      <a:pPr algn="ctr">
                        <a:lnSpc>
                          <a:spcPct val="115000"/>
                        </a:lnSpc>
                        <a:spcAft>
                          <a:spcPts val="0"/>
                        </a:spcAft>
                      </a:pPr>
                      <a:r>
                        <a:rPr lang="en-GB" sz="1200" dirty="0">
                          <a:effectLst/>
                        </a:rPr>
                        <a:t>3.5</a:t>
                      </a:r>
                      <a:endParaRPr lang="en-GB" sz="1800" dirty="0">
                        <a:effectLst/>
                        <a:latin typeface="Calibri"/>
                        <a:ea typeface="Calibri"/>
                        <a:cs typeface="Times New Roman"/>
                      </a:endParaRPr>
                    </a:p>
                  </a:txBody>
                  <a:tcPr marL="67288" marR="67288" marT="0" marB="0" anchor="ctr"/>
                </a:tc>
              </a:tr>
            </a:tbl>
          </a:graphicData>
        </a:graphic>
      </p:graphicFrame>
      <p:sp>
        <p:nvSpPr>
          <p:cNvPr id="6" name="Rectangle 1"/>
          <p:cNvSpPr>
            <a:spLocks noChangeArrowheads="1"/>
          </p:cNvSpPr>
          <p:nvPr/>
        </p:nvSpPr>
        <p:spPr bwMode="auto">
          <a:xfrm>
            <a:off x="443144" y="6172200"/>
            <a:ext cx="1157056" cy="577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Source of data: </a:t>
            </a:r>
            <a:r>
              <a:rPr kumimoji="0" lang="en-GB" sz="105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Bankscope</a:t>
            </a:r>
            <a:r>
              <a:rPr kumimoji="0" lang="en-GB" sz="105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IMF</a:t>
            </a:r>
            <a:r>
              <a:rPr kumimoji="0" lang="en-GB"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038762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560387"/>
          </a:xfrm>
        </p:spPr>
        <p:txBody>
          <a:bodyPr/>
          <a:lstStyle/>
          <a:p>
            <a:r>
              <a:rPr lang="en-GB" sz="2400" b="1" dirty="0" smtClean="0"/>
              <a:t>The Stages of the Basel Accords</a:t>
            </a:r>
            <a:endParaRPr lang="en-GB" sz="2400" b="1" dirty="0"/>
          </a:p>
        </p:txBody>
      </p:sp>
      <p:sp>
        <p:nvSpPr>
          <p:cNvPr id="3" name="Segnaposto contenuto 2"/>
          <p:cNvSpPr>
            <a:spLocks noGrp="1"/>
          </p:cNvSpPr>
          <p:nvPr>
            <p:ph idx="1"/>
          </p:nvPr>
        </p:nvSpPr>
        <p:spPr>
          <a:xfrm>
            <a:off x="457200" y="990600"/>
            <a:ext cx="8229600" cy="5140325"/>
          </a:xfrm>
        </p:spPr>
        <p:txBody>
          <a:bodyPr/>
          <a:lstStyle/>
          <a:p>
            <a:r>
              <a:rPr lang="en-GB" sz="2000" dirty="0" smtClean="0"/>
              <a:t>Basel II (2004 </a:t>
            </a:r>
            <a:r>
              <a:rPr lang="en-GB" sz="2000" dirty="0" smtClean="0">
                <a:sym typeface="Wingdings" pitchFamily="2" charset="2"/>
              </a:rPr>
              <a:t> end 2006 - 2007)</a:t>
            </a:r>
          </a:p>
          <a:p>
            <a:pPr lvl="1"/>
            <a:r>
              <a:rPr lang="en-GB" sz="1800" dirty="0"/>
              <a:t>Sorry, we forgot operational </a:t>
            </a:r>
            <a:r>
              <a:rPr lang="en-GB" sz="1800" dirty="0" smtClean="0"/>
              <a:t>risk</a:t>
            </a:r>
          </a:p>
          <a:p>
            <a:pPr lvl="1"/>
            <a:r>
              <a:rPr lang="en-GB" sz="1800" dirty="0" smtClean="0"/>
              <a:t>Generalisation </a:t>
            </a:r>
            <a:r>
              <a:rPr lang="en-GB" sz="1800" dirty="0"/>
              <a:t>of the VAR approach to the three types of risk; rationalisation of the entire regulatory building by means of the three Pillars. The crucial role played by Pillar 2 for the effectiveness of the entire </a:t>
            </a:r>
            <a:r>
              <a:rPr lang="en-GB" sz="1800" dirty="0" smtClean="0"/>
              <a:t>construction. </a:t>
            </a:r>
            <a:r>
              <a:rPr lang="en-GB" sz="1800" dirty="0"/>
              <a:t>Complexity of risk metric and supervisory review processes </a:t>
            </a:r>
            <a:r>
              <a:rPr lang="en-GB" sz="1800" dirty="0" smtClean="0"/>
              <a:t> </a:t>
            </a:r>
            <a:r>
              <a:rPr lang="en-GB" sz="1800" dirty="0" smtClean="0">
                <a:hlinkClick r:id="rId2" action="ppaction://hlinksldjump"/>
              </a:rPr>
              <a:t>SRP</a:t>
            </a:r>
            <a:endParaRPr lang="en-GB" sz="1800" dirty="0" smtClean="0">
              <a:sym typeface="Wingdings" pitchFamily="2" charset="2"/>
            </a:endParaRPr>
          </a:p>
          <a:p>
            <a:pPr marL="0" indent="0">
              <a:buNone/>
            </a:pPr>
            <a:endParaRPr lang="en-GB" sz="2000" dirty="0" smtClean="0">
              <a:sym typeface="Wingdings" pitchFamily="2" charset="2"/>
            </a:endParaRPr>
          </a:p>
          <a:p>
            <a:r>
              <a:rPr lang="en-GB" sz="2000" dirty="0" smtClean="0">
                <a:sym typeface="Wingdings" pitchFamily="2" charset="2"/>
              </a:rPr>
              <a:t>Basel II.5 (2009  end 2011)</a:t>
            </a:r>
          </a:p>
          <a:p>
            <a:pPr lvl="1"/>
            <a:r>
              <a:rPr lang="en-GB" sz="1800" dirty="0"/>
              <a:t>Sorry, we </a:t>
            </a:r>
            <a:r>
              <a:rPr lang="en-GB" sz="1800" dirty="0" err="1"/>
              <a:t>mis</a:t>
            </a:r>
            <a:r>
              <a:rPr lang="en-GB" sz="1800" dirty="0"/>
              <a:t>-calibrated the risk metric for market risk and </a:t>
            </a:r>
            <a:r>
              <a:rPr lang="en-GB" sz="1800" dirty="0" smtClean="0"/>
              <a:t>securitisation</a:t>
            </a:r>
            <a:endParaRPr lang="en-GB" sz="1800" dirty="0"/>
          </a:p>
          <a:p>
            <a:pPr lvl="1"/>
            <a:r>
              <a:rPr lang="en-GB" sz="1800" dirty="0" smtClean="0"/>
              <a:t> </a:t>
            </a:r>
            <a:r>
              <a:rPr lang="en-GB" sz="1800" dirty="0"/>
              <a:t>H</a:t>
            </a:r>
            <a:r>
              <a:rPr lang="en-GB" sz="1800" dirty="0" smtClean="0"/>
              <a:t>igher </a:t>
            </a:r>
            <a:r>
              <a:rPr lang="en-GB" sz="1800" dirty="0"/>
              <a:t>capital requirements for </a:t>
            </a:r>
            <a:r>
              <a:rPr lang="en-GB" sz="1800" dirty="0" smtClean="0"/>
              <a:t>both the </a:t>
            </a:r>
            <a:r>
              <a:rPr lang="en-GB" sz="1800" dirty="0"/>
              <a:t>trading book and complex securitisation exposures. The enhanced treatment comes </a:t>
            </a:r>
            <a:r>
              <a:rPr lang="en-GB" sz="1800" dirty="0" smtClean="0"/>
              <a:t>from </a:t>
            </a:r>
            <a:r>
              <a:rPr lang="en-GB" sz="1800" dirty="0"/>
              <a:t>stressed value-at-risk capital </a:t>
            </a:r>
            <a:r>
              <a:rPr lang="en-GB" sz="1800" dirty="0" smtClean="0"/>
              <a:t>requirements, </a:t>
            </a:r>
            <a:r>
              <a:rPr lang="en-GB" sz="1800" dirty="0"/>
              <a:t>and higher capital requirements for so-called </a:t>
            </a:r>
            <a:r>
              <a:rPr lang="en-GB" sz="1800" dirty="0" err="1"/>
              <a:t>resecuritisations</a:t>
            </a:r>
            <a:r>
              <a:rPr lang="en-GB" sz="1800" dirty="0"/>
              <a:t> in both the banking and the trading book.</a:t>
            </a:r>
            <a:endParaRPr lang="en-GB" sz="1800" dirty="0" smtClean="0">
              <a:sym typeface="Wingdings" pitchFamily="2" charset="2"/>
            </a:endParaRPr>
          </a:p>
        </p:txBody>
      </p:sp>
      <p:sp>
        <p:nvSpPr>
          <p:cNvPr id="4" name="Segnaposto numero diapositiva 3"/>
          <p:cNvSpPr>
            <a:spLocks noGrp="1"/>
          </p:cNvSpPr>
          <p:nvPr>
            <p:ph type="sldNum" sz="quarter" idx="12"/>
          </p:nvPr>
        </p:nvSpPr>
        <p:spPr/>
        <p:txBody>
          <a:bodyPr/>
          <a:lstStyle/>
          <a:p>
            <a:fld id="{3BC0357B-2228-481D-9927-9B814EF0B503}" type="slidenum">
              <a:rPr lang="en-GB" smtClean="0"/>
              <a:pPr/>
              <a:t>3</a:t>
            </a:fld>
            <a:endParaRPr lang="en-GB" dirty="0"/>
          </a:p>
        </p:txBody>
      </p:sp>
    </p:spTree>
    <p:extLst>
      <p:ext uri="{BB962C8B-B14F-4D97-AF65-F5344CB8AC3E}">
        <p14:creationId xmlns:p14="http://schemas.microsoft.com/office/powerpoint/2010/main" xmlns="" val="2803003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636587"/>
          </a:xfrm>
        </p:spPr>
        <p:txBody>
          <a:bodyPr/>
          <a:lstStyle/>
          <a:p>
            <a:r>
              <a:rPr lang="en-GB" sz="2400" b="1" dirty="0">
                <a:solidFill>
                  <a:srgbClr val="006633"/>
                </a:solidFill>
              </a:rPr>
              <a:t>Basel III and E</a:t>
            </a:r>
            <a:r>
              <a:rPr lang="en-GB" sz="2400" b="1" dirty="0" smtClean="0">
                <a:solidFill>
                  <a:srgbClr val="006633"/>
                </a:solidFill>
              </a:rPr>
              <a:t>ndogenous </a:t>
            </a:r>
            <a:r>
              <a:rPr lang="en-GB" sz="2400" b="1" dirty="0">
                <a:solidFill>
                  <a:srgbClr val="006633"/>
                </a:solidFill>
              </a:rPr>
              <a:t>B</a:t>
            </a:r>
            <a:r>
              <a:rPr lang="en-GB" sz="2400" b="1" dirty="0" smtClean="0">
                <a:solidFill>
                  <a:srgbClr val="006633"/>
                </a:solidFill>
              </a:rPr>
              <a:t>anking </a:t>
            </a:r>
            <a:r>
              <a:rPr lang="en-GB" sz="2400" b="1" dirty="0">
                <a:solidFill>
                  <a:srgbClr val="006633"/>
                </a:solidFill>
              </a:rPr>
              <a:t>F</a:t>
            </a:r>
            <a:r>
              <a:rPr lang="en-GB" sz="2400" b="1" dirty="0" smtClean="0">
                <a:solidFill>
                  <a:srgbClr val="006633"/>
                </a:solidFill>
              </a:rPr>
              <a:t>ragility</a:t>
            </a:r>
            <a:endParaRPr lang="en-GB" dirty="0"/>
          </a:p>
        </p:txBody>
      </p:sp>
      <p:sp>
        <p:nvSpPr>
          <p:cNvPr id="3" name="Segnaposto contenuto 2"/>
          <p:cNvSpPr>
            <a:spLocks noGrp="1"/>
          </p:cNvSpPr>
          <p:nvPr>
            <p:ph idx="1"/>
          </p:nvPr>
        </p:nvSpPr>
        <p:spPr>
          <a:xfrm>
            <a:off x="457200" y="990600"/>
            <a:ext cx="8229600" cy="5181600"/>
          </a:xfrm>
        </p:spPr>
        <p:txBody>
          <a:bodyPr/>
          <a:lstStyle/>
          <a:p>
            <a:pPr marL="0" indent="0">
              <a:buNone/>
            </a:pPr>
            <a:r>
              <a:rPr lang="en-GB" sz="1800" dirty="0" smtClean="0"/>
              <a:t>Some remarks:</a:t>
            </a:r>
            <a:endParaRPr lang="en-GB" sz="1800" dirty="0"/>
          </a:p>
          <a:p>
            <a:endParaRPr lang="en-GB" sz="1200" dirty="0"/>
          </a:p>
          <a:p>
            <a:r>
              <a:rPr lang="en-GB" sz="1800" dirty="0" smtClean="0"/>
              <a:t>Banks </a:t>
            </a:r>
            <a:r>
              <a:rPr lang="en-GB" sz="1800" dirty="0"/>
              <a:t>significantly differ for both ROA and RW, producing a large dispersion for Max </a:t>
            </a:r>
            <a:r>
              <a:rPr lang="en-GB" sz="1800" dirty="0" smtClean="0"/>
              <a:t>AG. With10.5</a:t>
            </a:r>
            <a:r>
              <a:rPr lang="en-GB" sz="1800" dirty="0"/>
              <a:t>% of capital coefficients, the growth of bankarisation does not disappear.</a:t>
            </a:r>
          </a:p>
          <a:p>
            <a:endParaRPr lang="en-GB" sz="1200" dirty="0"/>
          </a:p>
          <a:p>
            <a:r>
              <a:rPr lang="en-GB" sz="1800" dirty="0" smtClean="0"/>
              <a:t>Since </a:t>
            </a:r>
            <a:r>
              <a:rPr lang="en-GB" sz="1800" dirty="0"/>
              <a:t>international banks work in countries with largely different nominal </a:t>
            </a:r>
            <a:r>
              <a:rPr lang="en-GB" sz="1800" dirty="0" smtClean="0"/>
              <a:t>growth, </a:t>
            </a:r>
            <a:r>
              <a:rPr lang="en-GB" sz="1800" dirty="0"/>
              <a:t>m</a:t>
            </a:r>
            <a:r>
              <a:rPr lang="en-GB" sz="1800" dirty="0" smtClean="0"/>
              <a:t>acro-calibration </a:t>
            </a:r>
            <a:r>
              <a:rPr lang="en-GB" sz="1800" dirty="0"/>
              <a:t>with a single capital requirement to the different conditions is </a:t>
            </a:r>
            <a:r>
              <a:rPr lang="en-GB" sz="1800" dirty="0" smtClean="0"/>
              <a:t>impossible</a:t>
            </a:r>
            <a:endParaRPr lang="en-GB" sz="1800" dirty="0"/>
          </a:p>
          <a:p>
            <a:endParaRPr lang="en-GB" sz="1200" dirty="0"/>
          </a:p>
          <a:p>
            <a:r>
              <a:rPr lang="en-GB" sz="1800" dirty="0"/>
              <a:t>B</a:t>
            </a:r>
            <a:r>
              <a:rPr lang="en-GB" sz="1800" dirty="0" smtClean="0"/>
              <a:t>anks </a:t>
            </a:r>
            <a:r>
              <a:rPr lang="en-GB" sz="1800" dirty="0"/>
              <a:t>more oriented to traditional business </a:t>
            </a:r>
            <a:r>
              <a:rPr lang="en-GB" sz="1800" dirty="0" smtClean="0"/>
              <a:t>are </a:t>
            </a:r>
            <a:r>
              <a:rPr lang="en-GB" sz="1800" dirty="0"/>
              <a:t>penalised by higher RW, and lower AG if they do not adjust with ROA. This is relevant across countries and inside each </a:t>
            </a:r>
            <a:r>
              <a:rPr lang="en-GB" sz="1800" dirty="0" smtClean="0"/>
              <a:t>country</a:t>
            </a:r>
          </a:p>
          <a:p>
            <a:endParaRPr lang="en-GB" sz="1200" dirty="0"/>
          </a:p>
          <a:p>
            <a:r>
              <a:rPr lang="en-GB" sz="1800" dirty="0" smtClean="0"/>
              <a:t>Those who ask for </a:t>
            </a:r>
            <a:r>
              <a:rPr lang="en-GB" sz="1800" dirty="0"/>
              <a:t>much higher capital </a:t>
            </a:r>
            <a:r>
              <a:rPr lang="en-GB" sz="1800" dirty="0" smtClean="0"/>
              <a:t>requirements </a:t>
            </a:r>
            <a:r>
              <a:rPr lang="en-GB" sz="1800" dirty="0"/>
              <a:t>should take into account that the conditions of profitability are not the ones of the 1950s and 1960s. </a:t>
            </a:r>
            <a:r>
              <a:rPr lang="en-GB" sz="1800" dirty="0" smtClean="0"/>
              <a:t>On the contrary, profitability might </a:t>
            </a:r>
            <a:r>
              <a:rPr lang="en-GB" sz="1800" dirty="0"/>
              <a:t>in the future be </a:t>
            </a:r>
            <a:r>
              <a:rPr lang="en-GB" sz="1800" dirty="0" smtClean="0"/>
              <a:t>still lower </a:t>
            </a:r>
            <a:r>
              <a:rPr lang="en-GB" sz="1800" dirty="0"/>
              <a:t>than in the </a:t>
            </a:r>
            <a:r>
              <a:rPr lang="en-GB" sz="1800" dirty="0" smtClean="0"/>
              <a:t>recent past </a:t>
            </a:r>
            <a:r>
              <a:rPr lang="en-GB" sz="1800" dirty="0"/>
              <a:t>due to the new regulatory costs</a:t>
            </a:r>
            <a:r>
              <a:rPr lang="en-GB" sz="1800" dirty="0" smtClean="0"/>
              <a:t>.</a:t>
            </a:r>
            <a:endParaRPr lang="en-GB" sz="1800" dirty="0"/>
          </a:p>
        </p:txBody>
      </p:sp>
      <p:sp>
        <p:nvSpPr>
          <p:cNvPr id="4" name="Segnaposto numero diapositiva 3"/>
          <p:cNvSpPr>
            <a:spLocks noGrp="1"/>
          </p:cNvSpPr>
          <p:nvPr>
            <p:ph type="sldNum" sz="quarter" idx="12"/>
          </p:nvPr>
        </p:nvSpPr>
        <p:spPr/>
        <p:txBody>
          <a:bodyPr/>
          <a:lstStyle/>
          <a:p>
            <a:fld id="{3BC0357B-2228-481D-9927-9B814EF0B503}" type="slidenum">
              <a:rPr lang="en-GB" smtClean="0"/>
              <a:pPr/>
              <a:t>30</a:t>
            </a:fld>
            <a:endParaRPr lang="en-GB" dirty="0"/>
          </a:p>
        </p:txBody>
      </p:sp>
    </p:spTree>
    <p:extLst>
      <p:ext uri="{BB962C8B-B14F-4D97-AF65-F5344CB8AC3E}">
        <p14:creationId xmlns:p14="http://schemas.microsoft.com/office/powerpoint/2010/main" xmlns="" val="2901864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636587"/>
          </a:xfrm>
        </p:spPr>
        <p:txBody>
          <a:bodyPr/>
          <a:lstStyle/>
          <a:p>
            <a:r>
              <a:rPr lang="en-GB" sz="2400" b="1" dirty="0">
                <a:solidFill>
                  <a:srgbClr val="006633"/>
                </a:solidFill>
              </a:rPr>
              <a:t>Basel III and E</a:t>
            </a:r>
            <a:r>
              <a:rPr lang="en-GB" sz="2400" b="1" dirty="0" smtClean="0">
                <a:solidFill>
                  <a:srgbClr val="006633"/>
                </a:solidFill>
              </a:rPr>
              <a:t>ndogenous </a:t>
            </a:r>
            <a:r>
              <a:rPr lang="en-GB" sz="2400" b="1" dirty="0">
                <a:solidFill>
                  <a:srgbClr val="006633"/>
                </a:solidFill>
              </a:rPr>
              <a:t>B</a:t>
            </a:r>
            <a:r>
              <a:rPr lang="en-GB" sz="2400" b="1" dirty="0" smtClean="0">
                <a:solidFill>
                  <a:srgbClr val="006633"/>
                </a:solidFill>
              </a:rPr>
              <a:t>anking </a:t>
            </a:r>
            <a:r>
              <a:rPr lang="en-GB" sz="2400" b="1" dirty="0">
                <a:solidFill>
                  <a:srgbClr val="006633"/>
                </a:solidFill>
              </a:rPr>
              <a:t>F</a:t>
            </a:r>
            <a:r>
              <a:rPr lang="en-GB" sz="2400" b="1" dirty="0" smtClean="0">
                <a:solidFill>
                  <a:srgbClr val="006633"/>
                </a:solidFill>
              </a:rPr>
              <a:t>ragility</a:t>
            </a:r>
            <a:endParaRPr lang="en-GB" dirty="0"/>
          </a:p>
        </p:txBody>
      </p:sp>
      <p:sp>
        <p:nvSpPr>
          <p:cNvPr id="3" name="Segnaposto contenuto 2"/>
          <p:cNvSpPr>
            <a:spLocks noGrp="1"/>
          </p:cNvSpPr>
          <p:nvPr>
            <p:ph idx="1"/>
          </p:nvPr>
        </p:nvSpPr>
        <p:spPr>
          <a:xfrm>
            <a:off x="457200" y="1143000"/>
            <a:ext cx="8229600" cy="5029200"/>
          </a:xfrm>
        </p:spPr>
        <p:txBody>
          <a:bodyPr/>
          <a:lstStyle/>
          <a:p>
            <a:r>
              <a:rPr lang="en-GB" sz="1800" dirty="0" smtClean="0"/>
              <a:t>The </a:t>
            </a:r>
            <a:r>
              <a:rPr lang="en-GB" sz="1800" dirty="0"/>
              <a:t>one-size-fits-all Basel rule does not </a:t>
            </a:r>
            <a:r>
              <a:rPr lang="en-GB" sz="1800" dirty="0" smtClean="0"/>
              <a:t>work: macro- </a:t>
            </a:r>
            <a:r>
              <a:rPr lang="en-GB" sz="1800" dirty="0"/>
              <a:t>and micro-prudential rules may easily </a:t>
            </a:r>
            <a:r>
              <a:rPr lang="en-GB" sz="1800" dirty="0" smtClean="0"/>
              <a:t>conflict</a:t>
            </a:r>
          </a:p>
          <a:p>
            <a:endParaRPr lang="en-GB" sz="1100" dirty="0"/>
          </a:p>
          <a:p>
            <a:r>
              <a:rPr lang="en-GB" sz="1800" dirty="0" smtClean="0"/>
              <a:t>Obliged by higher </a:t>
            </a:r>
            <a:r>
              <a:rPr lang="en-GB" sz="1800" dirty="0"/>
              <a:t>capital requirements, national supervisors </a:t>
            </a:r>
            <a:r>
              <a:rPr lang="en-GB" sz="1800" dirty="0" smtClean="0"/>
              <a:t>might let banks adjust </a:t>
            </a:r>
            <a:r>
              <a:rPr lang="en-GB" sz="1800" dirty="0"/>
              <a:t>their RWs to permit them </a:t>
            </a:r>
            <a:r>
              <a:rPr lang="en-GB" sz="1800" dirty="0" smtClean="0"/>
              <a:t>to </a:t>
            </a:r>
            <a:r>
              <a:rPr lang="en-GB" sz="1800" dirty="0"/>
              <a:t>follow nominal growth. Not a good result for a regulation based on risk </a:t>
            </a:r>
            <a:r>
              <a:rPr lang="en-GB" sz="1800" dirty="0" smtClean="0"/>
              <a:t>metric</a:t>
            </a:r>
          </a:p>
          <a:p>
            <a:endParaRPr lang="en-GB" sz="1800" dirty="0" smtClean="0"/>
          </a:p>
          <a:p>
            <a:pPr marL="0" indent="0">
              <a:buNone/>
            </a:pPr>
            <a:endParaRPr lang="en-GB" sz="1800" dirty="0" smtClean="0"/>
          </a:p>
        </p:txBody>
      </p:sp>
      <p:sp>
        <p:nvSpPr>
          <p:cNvPr id="4" name="Segnaposto numero diapositiva 3"/>
          <p:cNvSpPr>
            <a:spLocks noGrp="1"/>
          </p:cNvSpPr>
          <p:nvPr>
            <p:ph type="sldNum" sz="quarter" idx="12"/>
          </p:nvPr>
        </p:nvSpPr>
        <p:spPr/>
        <p:txBody>
          <a:bodyPr/>
          <a:lstStyle/>
          <a:p>
            <a:fld id="{3BC0357B-2228-481D-9927-9B814EF0B503}" type="slidenum">
              <a:rPr lang="en-GB" smtClean="0"/>
              <a:pPr/>
              <a:t>31</a:t>
            </a:fld>
            <a:endParaRPr lang="en-GB" dirty="0"/>
          </a:p>
        </p:txBody>
      </p:sp>
    </p:spTree>
    <p:extLst>
      <p:ext uri="{BB962C8B-B14F-4D97-AF65-F5344CB8AC3E}">
        <p14:creationId xmlns:p14="http://schemas.microsoft.com/office/powerpoint/2010/main" xmlns="" val="3872031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636587"/>
          </a:xfrm>
        </p:spPr>
        <p:txBody>
          <a:bodyPr/>
          <a:lstStyle/>
          <a:p>
            <a:r>
              <a:rPr lang="en-GB" sz="2400" b="1" dirty="0">
                <a:solidFill>
                  <a:srgbClr val="006633"/>
                </a:solidFill>
              </a:rPr>
              <a:t>Basel </a:t>
            </a:r>
            <a:r>
              <a:rPr lang="en-GB" sz="2400" b="1" dirty="0" smtClean="0">
                <a:solidFill>
                  <a:srgbClr val="006633"/>
                </a:solidFill>
              </a:rPr>
              <a:t>III: An </a:t>
            </a:r>
            <a:r>
              <a:rPr lang="en-GB" sz="2400" b="1" dirty="0">
                <a:solidFill>
                  <a:srgbClr val="006633"/>
                </a:solidFill>
              </a:rPr>
              <a:t>O</a:t>
            </a:r>
            <a:r>
              <a:rPr lang="en-GB" sz="2400" b="1" dirty="0" smtClean="0">
                <a:solidFill>
                  <a:srgbClr val="006633"/>
                </a:solidFill>
              </a:rPr>
              <a:t>verall </a:t>
            </a:r>
            <a:r>
              <a:rPr lang="en-GB" sz="2400" b="1" dirty="0">
                <a:solidFill>
                  <a:srgbClr val="006633"/>
                </a:solidFill>
              </a:rPr>
              <a:t>A</a:t>
            </a:r>
            <a:r>
              <a:rPr lang="en-GB" sz="2400" b="1" dirty="0" smtClean="0">
                <a:solidFill>
                  <a:srgbClr val="006633"/>
                </a:solidFill>
              </a:rPr>
              <a:t>ssessment</a:t>
            </a:r>
            <a:endParaRPr lang="en-GB" dirty="0"/>
          </a:p>
        </p:txBody>
      </p:sp>
      <p:sp>
        <p:nvSpPr>
          <p:cNvPr id="3" name="Segnaposto contenuto 2"/>
          <p:cNvSpPr>
            <a:spLocks noGrp="1"/>
          </p:cNvSpPr>
          <p:nvPr>
            <p:ph idx="1"/>
          </p:nvPr>
        </p:nvSpPr>
        <p:spPr>
          <a:xfrm>
            <a:off x="457200" y="1143000"/>
            <a:ext cx="8229600" cy="5029200"/>
          </a:xfrm>
        </p:spPr>
        <p:txBody>
          <a:bodyPr/>
          <a:lstStyle/>
          <a:p>
            <a:pPr marL="0" indent="0" algn="ctr">
              <a:buNone/>
            </a:pPr>
            <a:endParaRPr lang="en-GB" sz="1800" dirty="0" smtClean="0"/>
          </a:p>
          <a:p>
            <a:pPr marL="0" indent="0">
              <a:buNone/>
            </a:pPr>
            <a:r>
              <a:rPr lang="en-GB" sz="1800" dirty="0" smtClean="0"/>
              <a:t>Although Basel III improves </a:t>
            </a:r>
            <a:r>
              <a:rPr lang="en-GB" sz="1800" dirty="0"/>
              <a:t>on </a:t>
            </a:r>
            <a:r>
              <a:rPr lang="en-GB" sz="1800" dirty="0" smtClean="0"/>
              <a:t>some of </a:t>
            </a:r>
            <a:r>
              <a:rPr lang="en-GB" sz="1800" dirty="0"/>
              <a:t>the serious deficiencies of the previous </a:t>
            </a:r>
            <a:r>
              <a:rPr lang="en-GB" sz="1800" dirty="0" smtClean="0"/>
              <a:t>releases:</a:t>
            </a:r>
          </a:p>
          <a:p>
            <a:pPr marL="0" indent="0">
              <a:buNone/>
            </a:pPr>
            <a:endParaRPr lang="en-GB" sz="1800" dirty="0" smtClean="0"/>
          </a:p>
          <a:p>
            <a:r>
              <a:rPr lang="en-GB" sz="1800" dirty="0" smtClean="0"/>
              <a:t>It further adds significant complexity and regulatory costs</a:t>
            </a:r>
          </a:p>
          <a:p>
            <a:endParaRPr lang="en-GB" sz="1800" dirty="0" smtClean="0"/>
          </a:p>
          <a:p>
            <a:r>
              <a:rPr lang="en-GB" sz="1800" dirty="0" smtClean="0"/>
              <a:t>It neglects its negative effects on ROA, which should be regarded as the fundamental source of capital and long-run resilience</a:t>
            </a:r>
          </a:p>
          <a:p>
            <a:endParaRPr lang="en-GB" sz="1800" dirty="0" smtClean="0"/>
          </a:p>
          <a:p>
            <a:r>
              <a:rPr lang="en-GB" sz="1800" dirty="0" smtClean="0"/>
              <a:t>It increases the discretion on risk metric by banks and supervisors</a:t>
            </a:r>
          </a:p>
          <a:p>
            <a:endParaRPr lang="en-GB" sz="1800" dirty="0" smtClean="0"/>
          </a:p>
          <a:p>
            <a:r>
              <a:rPr lang="en-GB" sz="1800" dirty="0"/>
              <a:t>C</a:t>
            </a:r>
            <a:r>
              <a:rPr lang="en-GB" sz="1800" dirty="0" smtClean="0"/>
              <a:t>onstrained by its methodology, it does not give a consistent meaning to regulatory ratios, i.e. to its entire construction, well after 20 years of the ‘Basel Regime’</a:t>
            </a:r>
            <a:endParaRPr lang="en-GB" sz="1800" dirty="0"/>
          </a:p>
        </p:txBody>
      </p:sp>
      <p:sp>
        <p:nvSpPr>
          <p:cNvPr id="4" name="Segnaposto numero diapositiva 3"/>
          <p:cNvSpPr>
            <a:spLocks noGrp="1"/>
          </p:cNvSpPr>
          <p:nvPr>
            <p:ph type="sldNum" sz="quarter" idx="12"/>
          </p:nvPr>
        </p:nvSpPr>
        <p:spPr/>
        <p:txBody>
          <a:bodyPr/>
          <a:lstStyle/>
          <a:p>
            <a:fld id="{3BC0357B-2228-481D-9927-9B814EF0B503}" type="slidenum">
              <a:rPr lang="en-GB" smtClean="0"/>
              <a:pPr/>
              <a:t>32</a:t>
            </a:fld>
            <a:endParaRPr lang="en-GB" dirty="0"/>
          </a:p>
        </p:txBody>
      </p:sp>
    </p:spTree>
    <p:extLst>
      <p:ext uri="{BB962C8B-B14F-4D97-AF65-F5344CB8AC3E}">
        <p14:creationId xmlns:p14="http://schemas.microsoft.com/office/powerpoint/2010/main" xmlns="" val="12008844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381000"/>
            <a:ext cx="7010400" cy="5714999"/>
          </a:xfrm>
          <a:prstGeom prst="rect">
            <a:avLst/>
          </a:prstGeom>
          <a:noFill/>
          <a:ln>
            <a:noFill/>
          </a:ln>
        </p:spPr>
      </p:pic>
      <p:sp>
        <p:nvSpPr>
          <p:cNvPr id="5" name="Freccia circolare a sinistra 4">
            <a:hlinkClick r:id="rId3" action="ppaction://hlinksldjump"/>
          </p:cNvPr>
          <p:cNvSpPr/>
          <p:nvPr/>
        </p:nvSpPr>
        <p:spPr bwMode="auto">
          <a:xfrm>
            <a:off x="8325775" y="5562599"/>
            <a:ext cx="457200" cy="533399"/>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6" name="Segnaposto numero diapositiva 5"/>
          <p:cNvSpPr>
            <a:spLocks noGrp="1"/>
          </p:cNvSpPr>
          <p:nvPr>
            <p:ph type="sldNum" sz="quarter" idx="12"/>
          </p:nvPr>
        </p:nvSpPr>
        <p:spPr/>
        <p:txBody>
          <a:bodyPr/>
          <a:lstStyle/>
          <a:p>
            <a:fld id="{3BC0357B-2228-481D-9927-9B814EF0B503}" type="slidenum">
              <a:rPr lang="en-GB" smtClean="0"/>
              <a:pPr/>
              <a:t>33</a:t>
            </a:fld>
            <a:endParaRPr lang="en-GB"/>
          </a:p>
        </p:txBody>
      </p:sp>
    </p:spTree>
    <p:extLst>
      <p:ext uri="{BB962C8B-B14F-4D97-AF65-F5344CB8AC3E}">
        <p14:creationId xmlns:p14="http://schemas.microsoft.com/office/powerpoint/2010/main" xmlns="" val="665897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560387"/>
          </a:xfrm>
        </p:spPr>
        <p:txBody>
          <a:bodyPr/>
          <a:lstStyle/>
          <a:p>
            <a:r>
              <a:rPr lang="en-GB" sz="2400" b="1" dirty="0" smtClean="0"/>
              <a:t>The Stages of the Basel Accords</a:t>
            </a:r>
            <a:endParaRPr lang="en-GB" sz="2400" b="1" dirty="0"/>
          </a:p>
        </p:txBody>
      </p:sp>
      <p:sp>
        <p:nvSpPr>
          <p:cNvPr id="3" name="Segnaposto contenuto 2"/>
          <p:cNvSpPr>
            <a:spLocks noGrp="1"/>
          </p:cNvSpPr>
          <p:nvPr>
            <p:ph idx="1"/>
          </p:nvPr>
        </p:nvSpPr>
        <p:spPr>
          <a:xfrm>
            <a:off x="457200" y="990600"/>
            <a:ext cx="8229600" cy="5140325"/>
          </a:xfrm>
        </p:spPr>
        <p:txBody>
          <a:bodyPr/>
          <a:lstStyle/>
          <a:p>
            <a:r>
              <a:rPr lang="en-GB" sz="2000" dirty="0" smtClean="0"/>
              <a:t>Basel III (2011 </a:t>
            </a:r>
            <a:r>
              <a:rPr lang="en-GB" sz="2000" dirty="0" smtClean="0">
                <a:sym typeface="Wingdings" pitchFamily="2" charset="2"/>
              </a:rPr>
              <a:t> 2013 - 2019)</a:t>
            </a:r>
          </a:p>
          <a:p>
            <a:pPr marL="344487" lvl="1" indent="0">
              <a:buNone/>
            </a:pPr>
            <a:endParaRPr lang="en-GB" sz="1200" dirty="0" smtClean="0"/>
          </a:p>
          <a:p>
            <a:pPr marL="344487" lvl="1" indent="0">
              <a:buNone/>
            </a:pPr>
            <a:r>
              <a:rPr lang="en-GB" sz="1800" dirty="0" smtClean="0"/>
              <a:t>Sorry</a:t>
            </a:r>
            <a:r>
              <a:rPr lang="en-GB" sz="1800" dirty="0"/>
              <a:t>, </a:t>
            </a:r>
            <a:r>
              <a:rPr lang="en-GB" sz="1800" dirty="0" smtClean="0"/>
              <a:t>we:</a:t>
            </a:r>
          </a:p>
          <a:p>
            <a:pPr lvl="1"/>
            <a:r>
              <a:rPr lang="en-GB" sz="1800" dirty="0" smtClean="0"/>
              <a:t> forgot </a:t>
            </a:r>
            <a:r>
              <a:rPr lang="en-GB" sz="1800" dirty="0"/>
              <a:t>liquidity </a:t>
            </a:r>
            <a:r>
              <a:rPr lang="en-GB" sz="1800" dirty="0" smtClean="0"/>
              <a:t>risk</a:t>
            </a:r>
          </a:p>
          <a:p>
            <a:pPr lvl="1"/>
            <a:r>
              <a:rPr lang="en-GB" sz="1800" dirty="0" smtClean="0"/>
              <a:t>underestimated </a:t>
            </a:r>
            <a:r>
              <a:rPr lang="en-GB" sz="1800" dirty="0"/>
              <a:t>counterparty </a:t>
            </a:r>
            <a:r>
              <a:rPr lang="en-GB" sz="1800" dirty="0" smtClean="0"/>
              <a:t>risk</a:t>
            </a:r>
          </a:p>
          <a:p>
            <a:pPr lvl="1"/>
            <a:r>
              <a:rPr lang="en-GB" sz="1800" dirty="0" smtClean="0"/>
              <a:t>overestimated </a:t>
            </a:r>
            <a:r>
              <a:rPr lang="en-GB" sz="1800" dirty="0"/>
              <a:t>the efficacy of Pillar 1 in containing </a:t>
            </a:r>
            <a:r>
              <a:rPr lang="en-GB" sz="1800" dirty="0" smtClean="0"/>
              <a:t>leverage</a:t>
            </a:r>
          </a:p>
          <a:p>
            <a:pPr lvl="1"/>
            <a:r>
              <a:rPr lang="en-GB" sz="1800" dirty="0" smtClean="0"/>
              <a:t>underestimated </a:t>
            </a:r>
            <a:r>
              <a:rPr lang="en-GB" sz="1800" dirty="0"/>
              <a:t>the losses that capital should </a:t>
            </a:r>
            <a:r>
              <a:rPr lang="en-GB" sz="1800" dirty="0" smtClean="0"/>
              <a:t>absorb</a:t>
            </a:r>
          </a:p>
          <a:p>
            <a:pPr lvl="1"/>
            <a:r>
              <a:rPr lang="en-GB" sz="1800" dirty="0" smtClean="0"/>
              <a:t>did </a:t>
            </a:r>
            <a:r>
              <a:rPr lang="en-GB" sz="1800" dirty="0"/>
              <a:t>not consider the greater risk that SIFIs pose to the financial </a:t>
            </a:r>
            <a:r>
              <a:rPr lang="en-GB" sz="1800" dirty="0" smtClean="0"/>
              <a:t>systems </a:t>
            </a:r>
          </a:p>
          <a:p>
            <a:pPr lvl="1"/>
            <a:r>
              <a:rPr lang="en-GB" sz="1800" dirty="0" smtClean="0"/>
              <a:t>did </a:t>
            </a:r>
            <a:r>
              <a:rPr lang="en-GB" sz="1800" dirty="0"/>
              <a:t>not pay enough attention to the pro-cyclicality produced by capital </a:t>
            </a:r>
            <a:r>
              <a:rPr lang="en-GB" sz="1800" dirty="0" smtClean="0"/>
              <a:t>requirements</a:t>
            </a:r>
          </a:p>
          <a:p>
            <a:pPr lvl="1"/>
            <a:endParaRPr lang="en-GB" sz="1600" dirty="0" smtClean="0"/>
          </a:p>
          <a:p>
            <a:pPr marL="0" indent="0">
              <a:buNone/>
            </a:pPr>
            <a:r>
              <a:rPr lang="en-GB" sz="2000" dirty="0" smtClean="0"/>
              <a:t>     </a:t>
            </a:r>
            <a:r>
              <a:rPr lang="en-GB" sz="1800" dirty="0" smtClean="0"/>
              <a:t>Hence:</a:t>
            </a:r>
            <a:endParaRPr lang="en-GB" sz="1800" dirty="0"/>
          </a:p>
          <a:p>
            <a:pPr lvl="1"/>
            <a:r>
              <a:rPr lang="en-GB" sz="1800" dirty="0" smtClean="0"/>
              <a:t>the 3 Pillars </a:t>
            </a:r>
            <a:r>
              <a:rPr lang="en-GB" sz="1800" dirty="0"/>
              <a:t>must be </a:t>
            </a:r>
            <a:r>
              <a:rPr lang="en-GB" sz="1800" dirty="0" smtClean="0"/>
              <a:t>strengthened</a:t>
            </a:r>
          </a:p>
          <a:p>
            <a:pPr lvl="1"/>
            <a:r>
              <a:rPr lang="en-GB" sz="1800" dirty="0" smtClean="0"/>
              <a:t>the </a:t>
            </a:r>
            <a:r>
              <a:rPr lang="en-GB" sz="1800" dirty="0"/>
              <a:t>micro-prudential approach to regulation must be completed by macro-prudential </a:t>
            </a:r>
            <a:r>
              <a:rPr lang="en-GB" sz="1800" dirty="0" smtClean="0"/>
              <a:t>policies</a:t>
            </a:r>
            <a:endParaRPr lang="en-GB" sz="1800" dirty="0" smtClean="0">
              <a:sym typeface="Wingdings" pitchFamily="2" charset="2"/>
            </a:endParaRPr>
          </a:p>
        </p:txBody>
      </p:sp>
      <p:sp>
        <p:nvSpPr>
          <p:cNvPr id="4" name="Segnaposto numero diapositiva 3"/>
          <p:cNvSpPr>
            <a:spLocks noGrp="1"/>
          </p:cNvSpPr>
          <p:nvPr>
            <p:ph type="sldNum" sz="quarter" idx="12"/>
          </p:nvPr>
        </p:nvSpPr>
        <p:spPr/>
        <p:txBody>
          <a:bodyPr/>
          <a:lstStyle/>
          <a:p>
            <a:fld id="{3BC0357B-2228-481D-9927-9B814EF0B503}" type="slidenum">
              <a:rPr lang="en-GB" smtClean="0"/>
              <a:pPr/>
              <a:t>4</a:t>
            </a:fld>
            <a:endParaRPr lang="en-GB"/>
          </a:p>
        </p:txBody>
      </p:sp>
    </p:spTree>
    <p:extLst>
      <p:ext uri="{BB962C8B-B14F-4D97-AF65-F5344CB8AC3E}">
        <p14:creationId xmlns:p14="http://schemas.microsoft.com/office/powerpoint/2010/main" xmlns="" val="2587260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560387"/>
          </a:xfrm>
        </p:spPr>
        <p:txBody>
          <a:bodyPr/>
          <a:lstStyle/>
          <a:p>
            <a:r>
              <a:rPr lang="en-GB" sz="2400" b="1" dirty="0" smtClean="0"/>
              <a:t>Changes Introduced by Basel III</a:t>
            </a:r>
            <a:endParaRPr lang="en-GB" sz="2400" b="1"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xmlns="" val="379883017"/>
              </p:ext>
            </p:extLst>
          </p:nvPr>
        </p:nvGraphicFramePr>
        <p:xfrm>
          <a:off x="381000" y="825561"/>
          <a:ext cx="8382001" cy="5270439"/>
        </p:xfrm>
        <a:graphic>
          <a:graphicData uri="http://schemas.openxmlformats.org/drawingml/2006/table">
            <a:tbl>
              <a:tblPr firstRow="1" firstCol="1" bandRow="1">
                <a:tableStyleId>{5C22544A-7EE6-4342-B048-85BDC9FD1C3A}</a:tableStyleId>
              </a:tblPr>
              <a:tblGrid>
                <a:gridCol w="388056"/>
                <a:gridCol w="1593144"/>
                <a:gridCol w="1295400"/>
                <a:gridCol w="1066800"/>
                <a:gridCol w="1371600"/>
                <a:gridCol w="1295400"/>
                <a:gridCol w="1371601"/>
              </a:tblGrid>
              <a:tr h="245779">
                <a:tc gridSpan="6">
                  <a:txBody>
                    <a:bodyPr/>
                    <a:lstStyle/>
                    <a:p>
                      <a:pPr algn="ctr">
                        <a:lnSpc>
                          <a:spcPct val="115000"/>
                        </a:lnSpc>
                        <a:spcAft>
                          <a:spcPts val="0"/>
                        </a:spcAft>
                      </a:pPr>
                      <a:r>
                        <a:rPr lang="en-GB" sz="1400" dirty="0">
                          <a:effectLst/>
                        </a:rPr>
                        <a:t>Capital</a:t>
                      </a:r>
                      <a:endParaRPr lang="en-GB" sz="1200" dirty="0">
                        <a:effectLst/>
                        <a:latin typeface="Calibri"/>
                        <a:ea typeface="Calibri"/>
                        <a:cs typeface="Times New Roman"/>
                      </a:endParaRPr>
                    </a:p>
                  </a:txBody>
                  <a:tcPr marL="54719" marR="54719"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15000"/>
                        </a:lnSpc>
                        <a:spcAft>
                          <a:spcPts val="0"/>
                        </a:spcAft>
                      </a:pPr>
                      <a:r>
                        <a:rPr lang="en-GB" sz="1400">
                          <a:effectLst/>
                        </a:rPr>
                        <a:t>Liquidity</a:t>
                      </a:r>
                      <a:endParaRPr lang="en-GB" sz="1200">
                        <a:effectLst/>
                        <a:latin typeface="Calibri"/>
                        <a:ea typeface="Calibri"/>
                        <a:cs typeface="Times New Roman"/>
                      </a:endParaRPr>
                    </a:p>
                  </a:txBody>
                  <a:tcPr marL="54719" marR="54719" marT="0" marB="0"/>
                </a:tc>
              </a:tr>
              <a:tr h="245779">
                <a:tc rowSpan="2">
                  <a:txBody>
                    <a:bodyPr/>
                    <a:lstStyle/>
                    <a:p>
                      <a:pPr>
                        <a:lnSpc>
                          <a:spcPct val="115000"/>
                        </a:lnSpc>
                        <a:spcAft>
                          <a:spcPts val="0"/>
                        </a:spcAft>
                      </a:pPr>
                      <a:r>
                        <a:rPr lang="en-GB" sz="1200">
                          <a:effectLst/>
                        </a:rPr>
                        <a:t> </a:t>
                      </a:r>
                      <a:endParaRPr lang="en-GB" sz="1100">
                        <a:effectLst/>
                        <a:latin typeface="Calibri"/>
                        <a:ea typeface="Calibri"/>
                        <a:cs typeface="Times New Roman"/>
                      </a:endParaRPr>
                    </a:p>
                  </a:txBody>
                  <a:tcPr marL="54719" marR="54719" marT="0" marB="0"/>
                </a:tc>
                <a:tc gridSpan="3">
                  <a:txBody>
                    <a:bodyPr/>
                    <a:lstStyle/>
                    <a:p>
                      <a:pPr algn="ctr">
                        <a:lnSpc>
                          <a:spcPct val="115000"/>
                        </a:lnSpc>
                        <a:spcAft>
                          <a:spcPts val="0"/>
                        </a:spcAft>
                      </a:pPr>
                      <a:r>
                        <a:rPr lang="en-GB" sz="1400" dirty="0">
                          <a:effectLst/>
                        </a:rPr>
                        <a:t>Pillar 1</a:t>
                      </a:r>
                      <a:endParaRPr lang="en-GB" sz="1200" dirty="0">
                        <a:effectLst/>
                        <a:latin typeface="Calibri"/>
                        <a:ea typeface="Calibri"/>
                        <a:cs typeface="Times New Roman"/>
                      </a:endParaRPr>
                    </a:p>
                  </a:txBody>
                  <a:tcPr marL="54719" marR="54719" marT="0" marB="0"/>
                </a:tc>
                <a:tc hMerge="1">
                  <a:txBody>
                    <a:bodyPr/>
                    <a:lstStyle/>
                    <a:p>
                      <a:endParaRPr lang="en-GB"/>
                    </a:p>
                  </a:txBody>
                  <a:tcPr/>
                </a:tc>
                <a:tc hMerge="1">
                  <a:txBody>
                    <a:bodyPr/>
                    <a:lstStyle/>
                    <a:p>
                      <a:endParaRPr lang="en-GB"/>
                    </a:p>
                  </a:txBody>
                  <a:tcPr/>
                </a:tc>
                <a:tc>
                  <a:txBody>
                    <a:bodyPr/>
                    <a:lstStyle/>
                    <a:p>
                      <a:pPr algn="ctr">
                        <a:lnSpc>
                          <a:spcPct val="115000"/>
                        </a:lnSpc>
                        <a:spcAft>
                          <a:spcPts val="0"/>
                        </a:spcAft>
                      </a:pPr>
                      <a:r>
                        <a:rPr lang="en-GB" sz="1400">
                          <a:effectLst/>
                        </a:rPr>
                        <a:t>Pillar 2</a:t>
                      </a:r>
                      <a:endParaRPr lang="en-GB" sz="1200">
                        <a:effectLst/>
                        <a:latin typeface="Calibri"/>
                        <a:ea typeface="Calibri"/>
                        <a:cs typeface="Times New Roman"/>
                      </a:endParaRPr>
                    </a:p>
                  </a:txBody>
                  <a:tcPr marL="54719" marR="54719" marT="0" marB="0"/>
                </a:tc>
                <a:tc>
                  <a:txBody>
                    <a:bodyPr/>
                    <a:lstStyle/>
                    <a:p>
                      <a:pPr algn="ctr">
                        <a:lnSpc>
                          <a:spcPct val="115000"/>
                        </a:lnSpc>
                        <a:spcAft>
                          <a:spcPts val="0"/>
                        </a:spcAft>
                      </a:pPr>
                      <a:r>
                        <a:rPr lang="en-GB" sz="1400">
                          <a:effectLst/>
                        </a:rPr>
                        <a:t>Pillar 3</a:t>
                      </a:r>
                      <a:endParaRPr lang="en-GB" sz="1200">
                        <a:effectLst/>
                        <a:latin typeface="Calibri"/>
                        <a:ea typeface="Calibri"/>
                        <a:cs typeface="Times New Roman"/>
                      </a:endParaRPr>
                    </a:p>
                  </a:txBody>
                  <a:tcPr marL="54719" marR="54719" marT="0" marB="0"/>
                </a:tc>
                <a:tc rowSpan="2">
                  <a:txBody>
                    <a:bodyPr/>
                    <a:lstStyle/>
                    <a:p>
                      <a:pPr>
                        <a:lnSpc>
                          <a:spcPct val="115000"/>
                        </a:lnSpc>
                        <a:spcAft>
                          <a:spcPts val="0"/>
                        </a:spcAft>
                      </a:pPr>
                      <a:r>
                        <a:rPr lang="en-GB" sz="1400" dirty="0" smtClean="0">
                          <a:effectLst/>
                        </a:rPr>
                        <a:t>Global </a:t>
                      </a:r>
                      <a:r>
                        <a:rPr lang="en-GB" sz="1400" dirty="0">
                          <a:effectLst/>
                        </a:rPr>
                        <a:t>liquidity standard and supervisory </a:t>
                      </a:r>
                      <a:r>
                        <a:rPr lang="en-GB" sz="1400" dirty="0" smtClean="0">
                          <a:effectLst/>
                        </a:rPr>
                        <a:t>monitoring</a:t>
                      </a:r>
                      <a:endParaRPr lang="en-GB" sz="1200" dirty="0">
                        <a:effectLst/>
                      </a:endParaRPr>
                    </a:p>
                  </a:txBody>
                  <a:tcPr marL="54719" marR="54719" marT="0" marB="0" anchor="ctr">
                    <a:solidFill>
                      <a:schemeClr val="accent5">
                        <a:lumMod val="20000"/>
                        <a:lumOff val="80000"/>
                      </a:schemeClr>
                    </a:solidFill>
                  </a:tcPr>
                </a:tc>
              </a:tr>
              <a:tr h="933308">
                <a:tc vMerge="1">
                  <a:txBody>
                    <a:bodyPr/>
                    <a:lstStyle/>
                    <a:p>
                      <a:endParaRPr lang="en-GB"/>
                    </a:p>
                  </a:txBody>
                  <a:tcPr/>
                </a:tc>
                <a:tc>
                  <a:txBody>
                    <a:bodyPr/>
                    <a:lstStyle/>
                    <a:p>
                      <a:pPr algn="ctr">
                        <a:lnSpc>
                          <a:spcPct val="115000"/>
                        </a:lnSpc>
                        <a:spcAft>
                          <a:spcPts val="0"/>
                        </a:spcAft>
                      </a:pPr>
                      <a:r>
                        <a:rPr lang="en-GB" sz="1400" dirty="0">
                          <a:effectLst/>
                        </a:rPr>
                        <a:t>Capital</a:t>
                      </a:r>
                      <a:endParaRPr lang="en-GB" sz="1200" dirty="0">
                        <a:effectLst/>
                        <a:latin typeface="Calibri"/>
                        <a:ea typeface="Calibri"/>
                        <a:cs typeface="Times New Roman"/>
                      </a:endParaRPr>
                    </a:p>
                  </a:txBody>
                  <a:tcPr marL="54719" marR="54719" marT="0" marB="0" anchor="ctr"/>
                </a:tc>
                <a:tc>
                  <a:txBody>
                    <a:bodyPr/>
                    <a:lstStyle/>
                    <a:p>
                      <a:pPr algn="ctr">
                        <a:lnSpc>
                          <a:spcPct val="115000"/>
                        </a:lnSpc>
                        <a:spcAft>
                          <a:spcPts val="0"/>
                        </a:spcAft>
                      </a:pPr>
                      <a:r>
                        <a:rPr lang="en-GB" sz="1400" dirty="0">
                          <a:effectLst/>
                        </a:rPr>
                        <a:t>Risk coverage</a:t>
                      </a:r>
                      <a:endParaRPr lang="en-GB" sz="1200" dirty="0">
                        <a:effectLst/>
                        <a:latin typeface="Calibri"/>
                        <a:ea typeface="Calibri"/>
                        <a:cs typeface="Times New Roman"/>
                      </a:endParaRPr>
                    </a:p>
                  </a:txBody>
                  <a:tcPr marL="54719" marR="54719" marT="0" marB="0" anchor="ctr"/>
                </a:tc>
                <a:tc>
                  <a:txBody>
                    <a:bodyPr/>
                    <a:lstStyle/>
                    <a:p>
                      <a:pPr algn="ctr">
                        <a:lnSpc>
                          <a:spcPct val="115000"/>
                        </a:lnSpc>
                        <a:spcAft>
                          <a:spcPts val="0"/>
                        </a:spcAft>
                      </a:pPr>
                      <a:r>
                        <a:rPr lang="en-GB" sz="1400" dirty="0">
                          <a:effectLst/>
                        </a:rPr>
                        <a:t>Containing leverage</a:t>
                      </a:r>
                      <a:endParaRPr lang="en-GB" sz="1200" dirty="0">
                        <a:effectLst/>
                        <a:latin typeface="Calibri"/>
                        <a:ea typeface="Calibri"/>
                        <a:cs typeface="Times New Roman"/>
                      </a:endParaRPr>
                    </a:p>
                  </a:txBody>
                  <a:tcPr marL="54719" marR="54719" marT="0" marB="0" anchor="ctr"/>
                </a:tc>
                <a:tc>
                  <a:txBody>
                    <a:bodyPr/>
                    <a:lstStyle/>
                    <a:p>
                      <a:pPr algn="ctr">
                        <a:lnSpc>
                          <a:spcPct val="115000"/>
                        </a:lnSpc>
                        <a:spcAft>
                          <a:spcPts val="0"/>
                        </a:spcAft>
                      </a:pPr>
                      <a:r>
                        <a:rPr lang="en-GB" sz="1400" dirty="0">
                          <a:effectLst/>
                        </a:rPr>
                        <a:t>Risk management and supervision</a:t>
                      </a:r>
                      <a:endParaRPr lang="en-GB" sz="1200" dirty="0">
                        <a:effectLst/>
                        <a:latin typeface="Calibri"/>
                        <a:ea typeface="Calibri"/>
                        <a:cs typeface="Times New Roman"/>
                      </a:endParaRPr>
                    </a:p>
                  </a:txBody>
                  <a:tcPr marL="54719" marR="54719" marT="0" marB="0" anchor="ctr"/>
                </a:tc>
                <a:tc>
                  <a:txBody>
                    <a:bodyPr/>
                    <a:lstStyle/>
                    <a:p>
                      <a:pPr algn="ctr">
                        <a:lnSpc>
                          <a:spcPct val="115000"/>
                        </a:lnSpc>
                        <a:spcAft>
                          <a:spcPts val="0"/>
                        </a:spcAft>
                      </a:pPr>
                      <a:r>
                        <a:rPr lang="en-GB" sz="1400" dirty="0">
                          <a:effectLst/>
                        </a:rPr>
                        <a:t>Market discipline</a:t>
                      </a:r>
                      <a:endParaRPr lang="en-GB" sz="1200" dirty="0">
                        <a:effectLst/>
                        <a:latin typeface="Calibri"/>
                        <a:ea typeface="Calibri"/>
                        <a:cs typeface="Times New Roman"/>
                      </a:endParaRPr>
                    </a:p>
                  </a:txBody>
                  <a:tcPr marL="54719" marR="54719" marT="0" marB="0" anchor="ctr"/>
                </a:tc>
                <a:tc vMerge="1">
                  <a:txBody>
                    <a:bodyPr/>
                    <a:lstStyle/>
                    <a:p>
                      <a:endParaRPr lang="en-GB"/>
                    </a:p>
                  </a:txBody>
                  <a:tcPr/>
                </a:tc>
              </a:tr>
              <a:tr h="2972374">
                <a:tc>
                  <a:txBody>
                    <a:bodyPr/>
                    <a:lstStyle/>
                    <a:p>
                      <a:pPr marL="71755" marR="71755" algn="ctr">
                        <a:lnSpc>
                          <a:spcPct val="115000"/>
                        </a:lnSpc>
                        <a:spcAft>
                          <a:spcPts val="0"/>
                        </a:spcAft>
                      </a:pPr>
                      <a:r>
                        <a:rPr lang="en-GB" sz="1200">
                          <a:effectLst/>
                        </a:rPr>
                        <a:t>All banks</a:t>
                      </a:r>
                      <a:endParaRPr lang="en-GB" sz="1100">
                        <a:effectLst/>
                        <a:latin typeface="Calibri"/>
                        <a:ea typeface="Calibri"/>
                        <a:cs typeface="Times New Roman"/>
                      </a:endParaRPr>
                    </a:p>
                  </a:txBody>
                  <a:tcPr marL="54719" marR="54719" marT="0" marB="0" vert="vert270"/>
                </a:tc>
                <a:tc>
                  <a:txBody>
                    <a:bodyPr/>
                    <a:lstStyle/>
                    <a:p>
                      <a:pPr>
                        <a:lnSpc>
                          <a:spcPct val="115000"/>
                        </a:lnSpc>
                        <a:spcAft>
                          <a:spcPts val="0"/>
                        </a:spcAft>
                      </a:pPr>
                      <a:r>
                        <a:rPr lang="en-GB" sz="1400" dirty="0" smtClean="0">
                          <a:effectLst/>
                        </a:rPr>
                        <a:t>Quality </a:t>
                      </a:r>
                      <a:r>
                        <a:rPr lang="en-GB" sz="1400" dirty="0">
                          <a:effectLst/>
                        </a:rPr>
                        <a:t>and level of capital</a:t>
                      </a:r>
                      <a:endParaRPr lang="en-GB" sz="1200" dirty="0">
                        <a:effectLst/>
                      </a:endParaRPr>
                    </a:p>
                    <a:p>
                      <a:pPr>
                        <a:lnSpc>
                          <a:spcPct val="115000"/>
                        </a:lnSpc>
                        <a:spcAft>
                          <a:spcPts val="0"/>
                        </a:spcAft>
                      </a:pPr>
                      <a:r>
                        <a:rPr lang="en-GB" sz="1400" dirty="0">
                          <a:effectLst/>
                        </a:rPr>
                        <a:t> </a:t>
                      </a:r>
                      <a:endParaRPr lang="en-GB" sz="1200" dirty="0">
                        <a:effectLst/>
                      </a:endParaRPr>
                    </a:p>
                    <a:p>
                      <a:pPr>
                        <a:lnSpc>
                          <a:spcPct val="115000"/>
                        </a:lnSpc>
                        <a:spcAft>
                          <a:spcPts val="0"/>
                        </a:spcAft>
                      </a:pPr>
                      <a:r>
                        <a:rPr lang="en-GB" sz="1400" dirty="0">
                          <a:effectLst/>
                        </a:rPr>
                        <a:t>“Gone concern” contingent capital</a:t>
                      </a:r>
                      <a:endParaRPr lang="en-GB" sz="1200" dirty="0">
                        <a:effectLst/>
                      </a:endParaRPr>
                    </a:p>
                    <a:p>
                      <a:pPr>
                        <a:lnSpc>
                          <a:spcPct val="115000"/>
                        </a:lnSpc>
                        <a:spcAft>
                          <a:spcPts val="0"/>
                        </a:spcAft>
                      </a:pPr>
                      <a:r>
                        <a:rPr lang="en-GB" sz="1400" dirty="0">
                          <a:effectLst/>
                        </a:rPr>
                        <a:t> </a:t>
                      </a:r>
                      <a:endParaRPr lang="en-GB" sz="1200" dirty="0">
                        <a:effectLst/>
                      </a:endParaRPr>
                    </a:p>
                    <a:p>
                      <a:pPr>
                        <a:lnSpc>
                          <a:spcPct val="115000"/>
                        </a:lnSpc>
                        <a:spcAft>
                          <a:spcPts val="0"/>
                        </a:spcAft>
                      </a:pPr>
                      <a:r>
                        <a:rPr lang="en-GB" sz="1400" dirty="0">
                          <a:effectLst/>
                        </a:rPr>
                        <a:t>Capital conservation buffer</a:t>
                      </a:r>
                      <a:endParaRPr lang="en-GB" sz="1200" dirty="0">
                        <a:effectLst/>
                      </a:endParaRPr>
                    </a:p>
                    <a:p>
                      <a:pPr>
                        <a:lnSpc>
                          <a:spcPct val="115000"/>
                        </a:lnSpc>
                        <a:spcAft>
                          <a:spcPts val="0"/>
                        </a:spcAft>
                      </a:pPr>
                      <a:r>
                        <a:rPr lang="en-GB" sz="1400" dirty="0">
                          <a:effectLst/>
                        </a:rPr>
                        <a:t> </a:t>
                      </a:r>
                      <a:endParaRPr lang="en-GB" sz="1200" dirty="0">
                        <a:effectLst/>
                      </a:endParaRPr>
                    </a:p>
                    <a:p>
                      <a:pPr>
                        <a:lnSpc>
                          <a:spcPct val="115000"/>
                        </a:lnSpc>
                        <a:spcAft>
                          <a:spcPts val="0"/>
                        </a:spcAft>
                      </a:pPr>
                      <a:r>
                        <a:rPr lang="en-GB" sz="1400" dirty="0">
                          <a:effectLst/>
                        </a:rPr>
                        <a:t>Countercyclical </a:t>
                      </a:r>
                      <a:r>
                        <a:rPr lang="en-GB" sz="1400" dirty="0" smtClean="0">
                          <a:effectLst/>
                        </a:rPr>
                        <a:t>buffer</a:t>
                      </a:r>
                      <a:endParaRPr lang="en-GB" sz="1200" dirty="0">
                        <a:effectLst/>
                      </a:endParaRPr>
                    </a:p>
                  </a:txBody>
                  <a:tcPr marL="54719" marR="54719" marT="0" marB="0"/>
                </a:tc>
                <a:tc>
                  <a:txBody>
                    <a:bodyPr/>
                    <a:lstStyle/>
                    <a:p>
                      <a:pPr>
                        <a:lnSpc>
                          <a:spcPct val="115000"/>
                        </a:lnSpc>
                        <a:spcAft>
                          <a:spcPts val="0"/>
                        </a:spcAft>
                      </a:pPr>
                      <a:r>
                        <a:rPr lang="en-GB" sz="1400" dirty="0" smtClean="0">
                          <a:effectLst/>
                        </a:rPr>
                        <a:t>Securitisations</a:t>
                      </a:r>
                      <a:endParaRPr lang="en-GB" sz="1200" dirty="0">
                        <a:effectLst/>
                      </a:endParaRPr>
                    </a:p>
                    <a:p>
                      <a:pPr>
                        <a:lnSpc>
                          <a:spcPct val="115000"/>
                        </a:lnSpc>
                        <a:spcAft>
                          <a:spcPts val="0"/>
                        </a:spcAft>
                      </a:pPr>
                      <a:r>
                        <a:rPr lang="en-GB" sz="1400" dirty="0">
                          <a:effectLst/>
                        </a:rPr>
                        <a:t> </a:t>
                      </a:r>
                      <a:endParaRPr lang="en-GB" sz="1200" dirty="0">
                        <a:effectLst/>
                      </a:endParaRPr>
                    </a:p>
                    <a:p>
                      <a:pPr>
                        <a:lnSpc>
                          <a:spcPct val="115000"/>
                        </a:lnSpc>
                        <a:spcAft>
                          <a:spcPts val="0"/>
                        </a:spcAft>
                      </a:pPr>
                      <a:r>
                        <a:rPr lang="en-GB" sz="1400" dirty="0">
                          <a:effectLst/>
                        </a:rPr>
                        <a:t> </a:t>
                      </a:r>
                      <a:endParaRPr lang="en-GB" sz="1200" dirty="0">
                        <a:effectLst/>
                      </a:endParaRPr>
                    </a:p>
                    <a:p>
                      <a:pPr>
                        <a:lnSpc>
                          <a:spcPct val="115000"/>
                        </a:lnSpc>
                        <a:spcAft>
                          <a:spcPts val="0"/>
                        </a:spcAft>
                      </a:pPr>
                      <a:r>
                        <a:rPr lang="en-GB" sz="1400" dirty="0">
                          <a:effectLst/>
                        </a:rPr>
                        <a:t>Trading book</a:t>
                      </a:r>
                      <a:endParaRPr lang="en-GB" sz="1200" dirty="0">
                        <a:effectLst/>
                      </a:endParaRPr>
                    </a:p>
                    <a:p>
                      <a:pPr>
                        <a:lnSpc>
                          <a:spcPct val="115000"/>
                        </a:lnSpc>
                        <a:spcAft>
                          <a:spcPts val="0"/>
                        </a:spcAft>
                      </a:pPr>
                      <a:r>
                        <a:rPr lang="en-GB" sz="1400" dirty="0">
                          <a:effectLst/>
                        </a:rPr>
                        <a:t> </a:t>
                      </a:r>
                      <a:endParaRPr lang="en-GB" sz="1200" dirty="0">
                        <a:effectLst/>
                      </a:endParaRPr>
                    </a:p>
                    <a:p>
                      <a:pPr>
                        <a:lnSpc>
                          <a:spcPct val="115000"/>
                        </a:lnSpc>
                        <a:spcAft>
                          <a:spcPts val="0"/>
                        </a:spcAft>
                      </a:pPr>
                      <a:r>
                        <a:rPr lang="en-GB" sz="1400" dirty="0">
                          <a:effectLst/>
                        </a:rPr>
                        <a:t> </a:t>
                      </a:r>
                      <a:endParaRPr lang="en-GB" sz="1200" dirty="0">
                        <a:effectLst/>
                      </a:endParaRPr>
                    </a:p>
                    <a:p>
                      <a:pPr>
                        <a:lnSpc>
                          <a:spcPct val="115000"/>
                        </a:lnSpc>
                        <a:spcAft>
                          <a:spcPts val="0"/>
                        </a:spcAft>
                      </a:pPr>
                      <a:r>
                        <a:rPr lang="en-GB" sz="1400" dirty="0">
                          <a:effectLst/>
                        </a:rPr>
                        <a:t> </a:t>
                      </a:r>
                      <a:endParaRPr lang="en-GB" sz="1200" dirty="0">
                        <a:effectLst/>
                      </a:endParaRPr>
                    </a:p>
                    <a:p>
                      <a:pPr>
                        <a:lnSpc>
                          <a:spcPct val="115000"/>
                        </a:lnSpc>
                        <a:spcAft>
                          <a:spcPts val="0"/>
                        </a:spcAft>
                      </a:pPr>
                      <a:r>
                        <a:rPr lang="en-GB" sz="1400" dirty="0">
                          <a:effectLst/>
                        </a:rPr>
                        <a:t> </a:t>
                      </a:r>
                      <a:endParaRPr lang="en-GB" sz="1200" dirty="0">
                        <a:effectLst/>
                      </a:endParaRPr>
                    </a:p>
                    <a:p>
                      <a:pPr>
                        <a:lnSpc>
                          <a:spcPct val="115000"/>
                        </a:lnSpc>
                        <a:spcAft>
                          <a:spcPts val="0"/>
                        </a:spcAft>
                      </a:pPr>
                      <a:r>
                        <a:rPr lang="en-GB" sz="1400" dirty="0">
                          <a:effectLst/>
                        </a:rPr>
                        <a:t>Counterparty credit risk</a:t>
                      </a:r>
                      <a:endParaRPr lang="en-GB" sz="1200" dirty="0">
                        <a:effectLst/>
                        <a:latin typeface="Calibri"/>
                        <a:ea typeface="Calibri"/>
                        <a:cs typeface="Times New Roman"/>
                      </a:endParaRPr>
                    </a:p>
                  </a:txBody>
                  <a:tcPr marL="54719" marR="54719" marT="0" marB="0"/>
                </a:tc>
                <a:tc>
                  <a:txBody>
                    <a:bodyPr/>
                    <a:lstStyle/>
                    <a:p>
                      <a:pPr>
                        <a:lnSpc>
                          <a:spcPct val="115000"/>
                        </a:lnSpc>
                        <a:spcAft>
                          <a:spcPts val="0"/>
                        </a:spcAft>
                      </a:pPr>
                      <a:r>
                        <a:rPr lang="en-GB" sz="1400" dirty="0" smtClean="0">
                          <a:effectLst/>
                        </a:rPr>
                        <a:t>Leverage </a:t>
                      </a:r>
                      <a:r>
                        <a:rPr lang="en-GB" sz="1400" dirty="0">
                          <a:effectLst/>
                        </a:rPr>
                        <a:t>ratio</a:t>
                      </a:r>
                      <a:endParaRPr lang="en-GB" sz="1200" dirty="0">
                        <a:effectLst/>
                        <a:latin typeface="Calibri"/>
                        <a:ea typeface="Calibri"/>
                        <a:cs typeface="Times New Roman"/>
                      </a:endParaRPr>
                    </a:p>
                  </a:txBody>
                  <a:tcPr marL="54719" marR="54719" marT="0" marB="0"/>
                </a:tc>
                <a:tc>
                  <a:txBody>
                    <a:bodyPr/>
                    <a:lstStyle/>
                    <a:p>
                      <a:pPr>
                        <a:lnSpc>
                          <a:spcPct val="115000"/>
                        </a:lnSpc>
                        <a:spcAft>
                          <a:spcPts val="0"/>
                        </a:spcAft>
                      </a:pPr>
                      <a:r>
                        <a:rPr lang="en-GB" sz="1400" dirty="0" smtClean="0">
                          <a:effectLst/>
                        </a:rPr>
                        <a:t>Supplemental </a:t>
                      </a:r>
                      <a:r>
                        <a:rPr lang="en-GB" sz="1400" dirty="0">
                          <a:effectLst/>
                        </a:rPr>
                        <a:t>Pillar 2 requirements</a:t>
                      </a:r>
                      <a:endParaRPr lang="en-GB" sz="1200" dirty="0">
                        <a:effectLst/>
                        <a:latin typeface="Calibri"/>
                        <a:ea typeface="Calibri"/>
                        <a:cs typeface="Times New Roman"/>
                      </a:endParaRPr>
                    </a:p>
                  </a:txBody>
                  <a:tcPr marL="54719" marR="54719" marT="0" marB="0"/>
                </a:tc>
                <a:tc>
                  <a:txBody>
                    <a:bodyPr/>
                    <a:lstStyle/>
                    <a:p>
                      <a:pPr>
                        <a:lnSpc>
                          <a:spcPct val="115000"/>
                        </a:lnSpc>
                        <a:spcAft>
                          <a:spcPts val="0"/>
                        </a:spcAft>
                      </a:pPr>
                      <a:r>
                        <a:rPr lang="en-GB" sz="1400" dirty="0" smtClean="0">
                          <a:effectLst/>
                        </a:rPr>
                        <a:t>Revised </a:t>
                      </a:r>
                      <a:r>
                        <a:rPr lang="en-GB" sz="1400" dirty="0">
                          <a:effectLst/>
                        </a:rPr>
                        <a:t>Pillar 3 disclosure requirements</a:t>
                      </a:r>
                      <a:endParaRPr lang="en-GB" sz="1200" dirty="0">
                        <a:effectLst/>
                        <a:latin typeface="Calibri"/>
                        <a:ea typeface="Calibri"/>
                        <a:cs typeface="Times New Roman"/>
                      </a:endParaRPr>
                    </a:p>
                  </a:txBody>
                  <a:tcPr marL="54719" marR="54719" marT="0" marB="0"/>
                </a:tc>
                <a:tc rowSpan="2">
                  <a:txBody>
                    <a:bodyPr/>
                    <a:lstStyle/>
                    <a:p>
                      <a:pPr>
                        <a:lnSpc>
                          <a:spcPct val="115000"/>
                        </a:lnSpc>
                        <a:spcAft>
                          <a:spcPts val="0"/>
                        </a:spcAft>
                      </a:pPr>
                      <a:r>
                        <a:rPr lang="en-GB" sz="1400" dirty="0" smtClean="0">
                          <a:effectLst/>
                        </a:rPr>
                        <a:t>Liquidity coverage ratio</a:t>
                      </a:r>
                    </a:p>
                    <a:p>
                      <a:pPr>
                        <a:lnSpc>
                          <a:spcPct val="115000"/>
                        </a:lnSpc>
                        <a:spcAft>
                          <a:spcPts val="0"/>
                        </a:spcAft>
                      </a:pPr>
                      <a:r>
                        <a:rPr lang="en-GB" sz="1400" dirty="0" smtClean="0">
                          <a:effectLst/>
                        </a:rPr>
                        <a:t> </a:t>
                      </a:r>
                      <a:endParaRPr lang="en-GB" sz="800" dirty="0" smtClean="0">
                        <a:effectLst/>
                      </a:endParaRPr>
                    </a:p>
                    <a:p>
                      <a:pPr>
                        <a:lnSpc>
                          <a:spcPct val="115000"/>
                        </a:lnSpc>
                        <a:spcAft>
                          <a:spcPts val="0"/>
                        </a:spcAft>
                      </a:pPr>
                      <a:r>
                        <a:rPr lang="en-GB" sz="1400" dirty="0" smtClean="0">
                          <a:effectLst/>
                        </a:rPr>
                        <a:t>Net stable funding ratio</a:t>
                      </a:r>
                    </a:p>
                    <a:p>
                      <a:pPr>
                        <a:lnSpc>
                          <a:spcPct val="115000"/>
                        </a:lnSpc>
                        <a:spcAft>
                          <a:spcPts val="0"/>
                        </a:spcAft>
                      </a:pPr>
                      <a:r>
                        <a:rPr lang="en-GB" sz="1400" dirty="0" smtClean="0">
                          <a:effectLst/>
                        </a:rPr>
                        <a:t> </a:t>
                      </a:r>
                    </a:p>
                    <a:p>
                      <a:pPr>
                        <a:lnSpc>
                          <a:spcPct val="115000"/>
                        </a:lnSpc>
                        <a:spcAft>
                          <a:spcPts val="0"/>
                        </a:spcAft>
                      </a:pPr>
                      <a:r>
                        <a:rPr lang="en-GB" sz="1400" dirty="0" smtClean="0">
                          <a:effectLst/>
                        </a:rPr>
                        <a:t>Principles for Sound Liquidity Risk Management and Supervision</a:t>
                      </a:r>
                    </a:p>
                    <a:p>
                      <a:pPr>
                        <a:lnSpc>
                          <a:spcPct val="115000"/>
                        </a:lnSpc>
                        <a:spcAft>
                          <a:spcPts val="0"/>
                        </a:spcAft>
                      </a:pPr>
                      <a:r>
                        <a:rPr lang="en-GB" sz="1400" dirty="0" smtClean="0">
                          <a:effectLst/>
                        </a:rPr>
                        <a:t> </a:t>
                      </a:r>
                    </a:p>
                    <a:p>
                      <a:pPr>
                        <a:lnSpc>
                          <a:spcPct val="115000"/>
                        </a:lnSpc>
                        <a:spcAft>
                          <a:spcPts val="0"/>
                        </a:spcAft>
                      </a:pPr>
                      <a:r>
                        <a:rPr lang="en-GB" sz="1400" dirty="0" smtClean="0">
                          <a:effectLst/>
                        </a:rPr>
                        <a:t>Supervisory monitoring</a:t>
                      </a:r>
                    </a:p>
                  </a:txBody>
                  <a:tcPr marL="54719" marR="54719" marT="0" marB="0"/>
                </a:tc>
              </a:tr>
              <a:tr h="873199">
                <a:tc>
                  <a:txBody>
                    <a:bodyPr/>
                    <a:lstStyle/>
                    <a:p>
                      <a:pPr marL="71755" marR="71755" algn="ctr">
                        <a:lnSpc>
                          <a:spcPct val="115000"/>
                        </a:lnSpc>
                        <a:spcAft>
                          <a:spcPts val="0"/>
                        </a:spcAft>
                      </a:pPr>
                      <a:r>
                        <a:rPr lang="en-GB" sz="1200">
                          <a:effectLst/>
                        </a:rPr>
                        <a:t>G-SIFIs</a:t>
                      </a:r>
                      <a:endParaRPr lang="en-GB" sz="1100">
                        <a:effectLst/>
                        <a:latin typeface="Calibri"/>
                        <a:ea typeface="Calibri"/>
                        <a:cs typeface="Times New Roman"/>
                      </a:endParaRPr>
                    </a:p>
                  </a:txBody>
                  <a:tcPr marL="54719" marR="54719" marT="0" marB="0" vert="vert270"/>
                </a:tc>
                <a:tc gridSpan="5">
                  <a:txBody>
                    <a:bodyPr/>
                    <a:lstStyle/>
                    <a:p>
                      <a:pPr>
                        <a:lnSpc>
                          <a:spcPct val="115000"/>
                        </a:lnSpc>
                        <a:spcAft>
                          <a:spcPts val="0"/>
                        </a:spcAft>
                      </a:pPr>
                      <a:r>
                        <a:rPr lang="en-GB" sz="1400" dirty="0">
                          <a:effectLst/>
                        </a:rPr>
                        <a:t>Methodology to identify G-SIFIs</a:t>
                      </a:r>
                      <a:endParaRPr lang="en-GB" sz="1200" dirty="0">
                        <a:effectLst/>
                      </a:endParaRPr>
                    </a:p>
                    <a:p>
                      <a:pPr>
                        <a:lnSpc>
                          <a:spcPct val="115000"/>
                        </a:lnSpc>
                        <a:spcAft>
                          <a:spcPts val="0"/>
                        </a:spcAft>
                      </a:pPr>
                      <a:r>
                        <a:rPr lang="en-GB" sz="1400" dirty="0">
                          <a:effectLst/>
                        </a:rPr>
                        <a:t>Additional capital requirement adding from 1% to 2.5% of CET1</a:t>
                      </a:r>
                      <a:endParaRPr lang="en-GB" sz="1200" dirty="0">
                        <a:effectLst/>
                        <a:latin typeface="Calibri"/>
                        <a:ea typeface="Calibri"/>
                        <a:cs typeface="Times New Roman"/>
                      </a:endParaRPr>
                    </a:p>
                  </a:txBody>
                  <a:tcPr marL="54719" marR="54719"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vMerge="1">
                  <a:txBody>
                    <a:bodyPr/>
                    <a:lstStyle/>
                    <a:p>
                      <a:endParaRPr lang="en-GB"/>
                    </a:p>
                  </a:txBody>
                  <a:tcPr/>
                </a:tc>
              </a:tr>
            </a:tbl>
          </a:graphicData>
        </a:graphic>
      </p:graphicFrame>
      <p:sp>
        <p:nvSpPr>
          <p:cNvPr id="3" name="Segnaposto numero diapositiva 2"/>
          <p:cNvSpPr>
            <a:spLocks noGrp="1"/>
          </p:cNvSpPr>
          <p:nvPr>
            <p:ph type="sldNum" sz="quarter" idx="12"/>
          </p:nvPr>
        </p:nvSpPr>
        <p:spPr/>
        <p:txBody>
          <a:bodyPr/>
          <a:lstStyle/>
          <a:p>
            <a:fld id="{3BC0357B-2228-481D-9927-9B814EF0B503}" type="slidenum">
              <a:rPr lang="en-GB" smtClean="0"/>
              <a:pPr/>
              <a:t>5</a:t>
            </a:fld>
            <a:endParaRPr lang="en-GB"/>
          </a:p>
        </p:txBody>
      </p:sp>
    </p:spTree>
    <p:extLst>
      <p:ext uri="{BB962C8B-B14F-4D97-AF65-F5344CB8AC3E}">
        <p14:creationId xmlns:p14="http://schemas.microsoft.com/office/powerpoint/2010/main" xmlns="" val="1537291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a:xfrm>
            <a:off x="457200" y="277813"/>
            <a:ext cx="8229600" cy="560387"/>
          </a:xfrm>
        </p:spPr>
        <p:txBody>
          <a:bodyPr/>
          <a:lstStyle/>
          <a:p>
            <a:r>
              <a:rPr lang="en-GB" sz="2400" b="1" dirty="0" smtClean="0"/>
              <a:t>Pillar 1 - Calibration of Capital </a:t>
            </a:r>
            <a:r>
              <a:rPr lang="en-GB" sz="2400" b="1" dirty="0"/>
              <a:t>R</a:t>
            </a:r>
            <a:r>
              <a:rPr lang="en-GB" sz="2400" b="1" dirty="0" smtClean="0"/>
              <a:t>equirements</a:t>
            </a:r>
          </a:p>
        </p:txBody>
      </p:sp>
      <p:graphicFrame>
        <p:nvGraphicFramePr>
          <p:cNvPr id="2" name="Tabella 1"/>
          <p:cNvGraphicFramePr>
            <a:graphicFrameLocks noGrp="1"/>
          </p:cNvGraphicFramePr>
          <p:nvPr>
            <p:extLst>
              <p:ext uri="{D42A27DB-BD31-4B8C-83A1-F6EECF244321}">
                <p14:modId xmlns:p14="http://schemas.microsoft.com/office/powerpoint/2010/main" xmlns="" val="2769590338"/>
              </p:ext>
            </p:extLst>
          </p:nvPr>
        </p:nvGraphicFramePr>
        <p:xfrm>
          <a:off x="431800" y="1470025"/>
          <a:ext cx="7874000" cy="3333438"/>
        </p:xfrm>
        <a:graphic>
          <a:graphicData uri="http://schemas.openxmlformats.org/drawingml/2006/table">
            <a:tbl>
              <a:tblPr firstRow="1" firstCol="1" bandRow="1">
                <a:tableStyleId>{5C22544A-7EE6-4342-B048-85BDC9FD1C3A}</a:tableStyleId>
              </a:tblPr>
              <a:tblGrid>
                <a:gridCol w="1877795"/>
                <a:gridCol w="1472362"/>
                <a:gridCol w="1344330"/>
                <a:gridCol w="1344330"/>
                <a:gridCol w="1835183"/>
              </a:tblGrid>
              <a:tr h="381121">
                <a:tc>
                  <a:txBody>
                    <a:bodyPr/>
                    <a:lstStyle/>
                    <a:p>
                      <a:pPr>
                        <a:lnSpc>
                          <a:spcPct val="115000"/>
                        </a:lnSpc>
                        <a:spcAft>
                          <a:spcPts val="0"/>
                        </a:spcAft>
                      </a:pPr>
                      <a:r>
                        <a:rPr lang="en-GB" sz="1600" dirty="0">
                          <a:effectLst/>
                        </a:rPr>
                        <a:t>   </a:t>
                      </a:r>
                      <a:endParaRPr lang="en-GB"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GB" sz="1600" dirty="0">
                          <a:effectLst/>
                        </a:rPr>
                        <a:t> Common </a:t>
                      </a:r>
                      <a:r>
                        <a:rPr lang="en-GB" sz="1600" dirty="0" smtClean="0">
                          <a:effectLst/>
                        </a:rPr>
                        <a:t>Equity Tier 1</a:t>
                      </a:r>
                      <a:endParaRPr lang="en-GB"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dirty="0">
                          <a:effectLst/>
                        </a:rPr>
                        <a:t> Tier </a:t>
                      </a:r>
                      <a:r>
                        <a:rPr lang="en-GB" sz="1600" dirty="0" smtClean="0">
                          <a:effectLst/>
                        </a:rPr>
                        <a:t>1</a:t>
                      </a:r>
                      <a:endParaRPr lang="en-GB"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dirty="0" smtClean="0">
                          <a:effectLst/>
                          <a:latin typeface="+mn-lt"/>
                          <a:ea typeface="Calibri"/>
                          <a:cs typeface="Times New Roman"/>
                        </a:rPr>
                        <a:t>Tier 2</a:t>
                      </a:r>
                      <a:endParaRPr lang="en-GB" sz="16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GB" sz="1600" dirty="0">
                          <a:effectLst/>
                        </a:rPr>
                        <a:t> Total Capital </a:t>
                      </a:r>
                      <a:endParaRPr lang="en-GB" sz="1600" dirty="0">
                        <a:effectLst/>
                        <a:latin typeface="Calibri"/>
                        <a:ea typeface="Calibri"/>
                        <a:cs typeface="Times New Roman"/>
                      </a:endParaRPr>
                    </a:p>
                  </a:txBody>
                  <a:tcPr marL="68580" marR="68580" marT="0" marB="0" anchor="ctr"/>
                </a:tc>
              </a:tr>
              <a:tr h="561080">
                <a:tc>
                  <a:txBody>
                    <a:bodyPr/>
                    <a:lstStyle/>
                    <a:p>
                      <a:pPr>
                        <a:lnSpc>
                          <a:spcPct val="115000"/>
                        </a:lnSpc>
                        <a:spcAft>
                          <a:spcPts val="0"/>
                        </a:spcAft>
                      </a:pPr>
                      <a:r>
                        <a:rPr lang="it-IT" sz="1600" dirty="0">
                          <a:effectLst/>
                        </a:rPr>
                        <a:t> </a:t>
                      </a:r>
                      <a:r>
                        <a:rPr lang="en-GB" sz="1600" dirty="0">
                          <a:effectLst/>
                        </a:rPr>
                        <a:t>Minimum  </a:t>
                      </a:r>
                      <a:endParaRPr lang="en-GB"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dirty="0">
                          <a:effectLst/>
                        </a:rPr>
                        <a:t>4.5</a:t>
                      </a:r>
                    </a:p>
                    <a:p>
                      <a:pPr algn="ctr">
                        <a:lnSpc>
                          <a:spcPct val="115000"/>
                        </a:lnSpc>
                        <a:spcAft>
                          <a:spcPts val="0"/>
                        </a:spcAft>
                      </a:pPr>
                      <a:r>
                        <a:rPr lang="en-GB" sz="1600" dirty="0" smtClean="0">
                          <a:effectLst/>
                        </a:rPr>
                        <a:t>(2.0</a:t>
                      </a:r>
                      <a:r>
                        <a:rPr lang="en-GB" sz="1600" dirty="0">
                          <a:effectLst/>
                        </a:rPr>
                        <a:t>)</a:t>
                      </a:r>
                      <a:endParaRPr lang="en-GB"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dirty="0">
                          <a:effectLst/>
                        </a:rPr>
                        <a:t>6.0</a:t>
                      </a:r>
                    </a:p>
                    <a:p>
                      <a:pPr algn="ctr">
                        <a:lnSpc>
                          <a:spcPct val="115000"/>
                        </a:lnSpc>
                        <a:spcAft>
                          <a:spcPts val="0"/>
                        </a:spcAft>
                      </a:pPr>
                      <a:r>
                        <a:rPr lang="en-GB" sz="1600" dirty="0">
                          <a:effectLst/>
                        </a:rPr>
                        <a:t>(4.0)</a:t>
                      </a:r>
                      <a:endParaRPr lang="en-GB"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dirty="0" smtClean="0">
                          <a:effectLst/>
                          <a:latin typeface="+mn-lt"/>
                          <a:ea typeface="Calibri"/>
                          <a:cs typeface="Times New Roman"/>
                        </a:rPr>
                        <a:t>2.0</a:t>
                      </a:r>
                    </a:p>
                    <a:p>
                      <a:pPr algn="ctr">
                        <a:lnSpc>
                          <a:spcPct val="115000"/>
                        </a:lnSpc>
                        <a:spcAft>
                          <a:spcPts val="0"/>
                        </a:spcAft>
                      </a:pPr>
                      <a:r>
                        <a:rPr lang="en-GB" sz="1600" dirty="0" smtClean="0">
                          <a:effectLst/>
                          <a:latin typeface="+mn-lt"/>
                          <a:ea typeface="Calibri"/>
                          <a:cs typeface="Times New Roman"/>
                        </a:rPr>
                        <a:t>(4.0)</a:t>
                      </a:r>
                      <a:endParaRPr lang="en-GB" sz="16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GB" sz="1600" dirty="0">
                          <a:effectLst/>
                        </a:rPr>
                        <a:t>8.0</a:t>
                      </a:r>
                    </a:p>
                    <a:p>
                      <a:pPr algn="ctr">
                        <a:lnSpc>
                          <a:spcPct val="115000"/>
                        </a:lnSpc>
                        <a:spcAft>
                          <a:spcPts val="0"/>
                        </a:spcAft>
                      </a:pPr>
                      <a:r>
                        <a:rPr lang="en-GB" sz="1600" dirty="0">
                          <a:effectLst/>
                        </a:rPr>
                        <a:t>(8.0)</a:t>
                      </a:r>
                      <a:endParaRPr lang="en-GB" sz="1600" dirty="0">
                        <a:effectLst/>
                        <a:latin typeface="Calibri"/>
                        <a:ea typeface="Calibri"/>
                        <a:cs typeface="Times New Roman"/>
                      </a:endParaRPr>
                    </a:p>
                  </a:txBody>
                  <a:tcPr marL="68580" marR="68580" marT="0" marB="0" anchor="ctr"/>
                </a:tc>
              </a:tr>
              <a:tr h="75063">
                <a:tc>
                  <a:txBody>
                    <a:bodyPr/>
                    <a:lstStyle/>
                    <a:p>
                      <a:pPr>
                        <a:lnSpc>
                          <a:spcPct val="115000"/>
                        </a:lnSpc>
                        <a:spcAft>
                          <a:spcPts val="0"/>
                        </a:spcAft>
                      </a:pPr>
                      <a:r>
                        <a:rPr lang="it-IT" sz="400" dirty="0">
                          <a:effectLst/>
                        </a:rPr>
                        <a:t>   </a:t>
                      </a:r>
                      <a:endParaRPr lang="en-GB" sz="400" dirty="0">
                        <a:effectLst/>
                        <a:latin typeface="Calibri"/>
                        <a:ea typeface="Calibri"/>
                        <a:cs typeface="Times New Roman"/>
                      </a:endParaRPr>
                    </a:p>
                  </a:txBody>
                  <a:tcPr marL="68580" marR="68580" marT="0" marB="0" anchor="ctr"/>
                </a:tc>
                <a:tc>
                  <a:txBody>
                    <a:bodyPr/>
                    <a:lstStyle/>
                    <a:p>
                      <a:pPr>
                        <a:lnSpc>
                          <a:spcPct val="115000"/>
                        </a:lnSpc>
                      </a:pPr>
                      <a:endParaRPr lang="en-GB" sz="400" dirty="0">
                        <a:effectLst/>
                        <a:latin typeface="Calibri"/>
                        <a:cs typeface="Times New Roman"/>
                      </a:endParaRPr>
                    </a:p>
                  </a:txBody>
                  <a:tcPr marL="68580" marR="68580" marT="0" marB="0" anchor="ctr"/>
                </a:tc>
                <a:tc>
                  <a:txBody>
                    <a:bodyPr/>
                    <a:lstStyle/>
                    <a:p>
                      <a:pPr>
                        <a:lnSpc>
                          <a:spcPct val="115000"/>
                        </a:lnSpc>
                      </a:pPr>
                      <a:endParaRPr lang="en-GB" sz="400" dirty="0">
                        <a:effectLst/>
                        <a:latin typeface="Calibri"/>
                        <a:cs typeface="Times New Roman"/>
                      </a:endParaRPr>
                    </a:p>
                  </a:txBody>
                  <a:tcPr marL="68580" marR="68580" marT="0" marB="0" anchor="ctr"/>
                </a:tc>
                <a:tc>
                  <a:txBody>
                    <a:bodyPr/>
                    <a:lstStyle/>
                    <a:p>
                      <a:pPr>
                        <a:lnSpc>
                          <a:spcPct val="115000"/>
                        </a:lnSpc>
                      </a:pPr>
                      <a:endParaRPr lang="en-GB" sz="400" dirty="0">
                        <a:effectLst/>
                        <a:latin typeface="Calibri"/>
                        <a:cs typeface="Times New Roman"/>
                      </a:endParaRPr>
                    </a:p>
                  </a:txBody>
                  <a:tcPr marL="68580" marR="68580" marT="0" marB="0" anchor="ctr"/>
                </a:tc>
                <a:tc>
                  <a:txBody>
                    <a:bodyPr/>
                    <a:lstStyle/>
                    <a:p>
                      <a:pPr>
                        <a:lnSpc>
                          <a:spcPct val="115000"/>
                        </a:lnSpc>
                      </a:pPr>
                      <a:endParaRPr lang="en-GB" sz="400" dirty="0">
                        <a:effectLst/>
                        <a:latin typeface="Calibri"/>
                        <a:cs typeface="Times New Roman"/>
                      </a:endParaRPr>
                    </a:p>
                  </a:txBody>
                  <a:tcPr marL="68580" marR="68580" marT="0" marB="0" anchor="ctr"/>
                </a:tc>
              </a:tr>
              <a:tr h="344320">
                <a:tc>
                  <a:txBody>
                    <a:bodyPr/>
                    <a:lstStyle/>
                    <a:p>
                      <a:pPr>
                        <a:lnSpc>
                          <a:spcPct val="115000"/>
                        </a:lnSpc>
                        <a:spcAft>
                          <a:spcPts val="0"/>
                        </a:spcAft>
                      </a:pPr>
                      <a:r>
                        <a:rPr lang="it-IT" sz="1600" dirty="0">
                          <a:effectLst/>
                        </a:rPr>
                        <a:t> </a:t>
                      </a:r>
                      <a:r>
                        <a:rPr lang="en-GB" sz="1600" dirty="0">
                          <a:effectLst/>
                        </a:rPr>
                        <a:t>Conservation buffer  </a:t>
                      </a:r>
                      <a:endParaRPr lang="en-GB"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dirty="0">
                          <a:effectLst/>
                        </a:rPr>
                        <a:t>2.5</a:t>
                      </a:r>
                      <a:endParaRPr lang="en-GB" sz="1600" dirty="0">
                        <a:effectLst/>
                        <a:latin typeface="Calibri"/>
                        <a:ea typeface="Calibri"/>
                        <a:cs typeface="Times New Roman"/>
                      </a:endParaRPr>
                    </a:p>
                  </a:txBody>
                  <a:tcPr marL="68580" marR="68580" marT="0" marB="0" anchor="ctr"/>
                </a:tc>
                <a:tc>
                  <a:txBody>
                    <a:bodyPr/>
                    <a:lstStyle/>
                    <a:p>
                      <a:pPr>
                        <a:lnSpc>
                          <a:spcPct val="115000"/>
                        </a:lnSpc>
                      </a:pPr>
                      <a:endParaRPr lang="en-GB" sz="1600" dirty="0">
                        <a:effectLst/>
                        <a:latin typeface="Calibri"/>
                        <a:cs typeface="Times New Roman"/>
                      </a:endParaRPr>
                    </a:p>
                  </a:txBody>
                  <a:tcPr marL="68580" marR="68580" marT="0" marB="0" anchor="ctr"/>
                </a:tc>
                <a:tc>
                  <a:txBody>
                    <a:bodyPr/>
                    <a:lstStyle/>
                    <a:p>
                      <a:pPr>
                        <a:lnSpc>
                          <a:spcPct val="115000"/>
                        </a:lnSpc>
                      </a:pPr>
                      <a:endParaRPr lang="en-GB" sz="1600" dirty="0">
                        <a:effectLst/>
                        <a:latin typeface="Calibri"/>
                        <a:cs typeface="Times New Roman"/>
                      </a:endParaRPr>
                    </a:p>
                  </a:txBody>
                  <a:tcPr marL="68580" marR="68580" marT="0" marB="0" anchor="ctr"/>
                </a:tc>
                <a:tc>
                  <a:txBody>
                    <a:bodyPr/>
                    <a:lstStyle/>
                    <a:p>
                      <a:pPr algn="ctr">
                        <a:lnSpc>
                          <a:spcPct val="115000"/>
                        </a:lnSpc>
                        <a:spcAft>
                          <a:spcPts val="0"/>
                        </a:spcAft>
                      </a:pPr>
                      <a:r>
                        <a:rPr lang="en-GB" sz="1600" dirty="0" smtClean="0">
                          <a:effectLst/>
                        </a:rPr>
                        <a:t>(Pillar 2)</a:t>
                      </a:r>
                      <a:endParaRPr lang="en-GB" sz="1600" dirty="0">
                        <a:effectLst/>
                        <a:latin typeface="Calibri"/>
                        <a:ea typeface="Calibri"/>
                        <a:cs typeface="Times New Roman"/>
                      </a:endParaRPr>
                    </a:p>
                  </a:txBody>
                  <a:tcPr marL="68580" marR="68580" marT="0" marB="0" anchor="ctr"/>
                </a:tc>
              </a:tr>
              <a:tr h="53155">
                <a:tc>
                  <a:txBody>
                    <a:bodyPr/>
                    <a:lstStyle/>
                    <a:p>
                      <a:pPr>
                        <a:lnSpc>
                          <a:spcPct val="115000"/>
                        </a:lnSpc>
                        <a:spcAft>
                          <a:spcPts val="0"/>
                        </a:spcAft>
                      </a:pPr>
                      <a:r>
                        <a:rPr lang="it-IT" sz="400" dirty="0">
                          <a:effectLst/>
                        </a:rPr>
                        <a:t>   </a:t>
                      </a:r>
                      <a:endParaRPr lang="en-GB" sz="400" dirty="0">
                        <a:effectLst/>
                        <a:latin typeface="Calibri"/>
                        <a:ea typeface="Calibri"/>
                        <a:cs typeface="Times New Roman"/>
                      </a:endParaRPr>
                    </a:p>
                  </a:txBody>
                  <a:tcPr marL="68580" marR="68580" marT="0" marB="0" anchor="ctr"/>
                </a:tc>
                <a:tc>
                  <a:txBody>
                    <a:bodyPr/>
                    <a:lstStyle/>
                    <a:p>
                      <a:pPr>
                        <a:lnSpc>
                          <a:spcPct val="115000"/>
                        </a:lnSpc>
                      </a:pPr>
                      <a:endParaRPr lang="en-GB" sz="400" dirty="0">
                        <a:effectLst/>
                        <a:latin typeface="Calibri"/>
                        <a:cs typeface="Times New Roman"/>
                      </a:endParaRPr>
                    </a:p>
                  </a:txBody>
                  <a:tcPr marL="68580" marR="68580" marT="0" marB="0" anchor="ctr"/>
                </a:tc>
                <a:tc>
                  <a:txBody>
                    <a:bodyPr/>
                    <a:lstStyle/>
                    <a:p>
                      <a:pPr>
                        <a:lnSpc>
                          <a:spcPct val="115000"/>
                        </a:lnSpc>
                      </a:pPr>
                      <a:endParaRPr lang="en-GB" sz="400" dirty="0">
                        <a:effectLst/>
                        <a:latin typeface="Calibri"/>
                        <a:cs typeface="Times New Roman"/>
                      </a:endParaRPr>
                    </a:p>
                  </a:txBody>
                  <a:tcPr marL="68580" marR="68580" marT="0" marB="0" anchor="ctr"/>
                </a:tc>
                <a:tc>
                  <a:txBody>
                    <a:bodyPr/>
                    <a:lstStyle/>
                    <a:p>
                      <a:pPr>
                        <a:lnSpc>
                          <a:spcPct val="115000"/>
                        </a:lnSpc>
                      </a:pPr>
                      <a:endParaRPr lang="en-GB" sz="400" dirty="0">
                        <a:effectLst/>
                        <a:latin typeface="Calibri"/>
                        <a:cs typeface="Times New Roman"/>
                      </a:endParaRPr>
                    </a:p>
                  </a:txBody>
                  <a:tcPr marL="68580" marR="68580" marT="0" marB="0" anchor="ctr"/>
                </a:tc>
                <a:tc>
                  <a:txBody>
                    <a:bodyPr/>
                    <a:lstStyle/>
                    <a:p>
                      <a:pPr>
                        <a:lnSpc>
                          <a:spcPct val="115000"/>
                        </a:lnSpc>
                      </a:pPr>
                      <a:endParaRPr lang="en-GB" sz="400" dirty="0">
                        <a:effectLst/>
                        <a:latin typeface="Calibri"/>
                        <a:cs typeface="Times New Roman"/>
                      </a:endParaRPr>
                    </a:p>
                  </a:txBody>
                  <a:tcPr marL="68580" marR="68580" marT="0" marB="0" anchor="ctr"/>
                </a:tc>
              </a:tr>
              <a:tr h="704152">
                <a:tc>
                  <a:txBody>
                    <a:bodyPr/>
                    <a:lstStyle/>
                    <a:p>
                      <a:pPr>
                        <a:lnSpc>
                          <a:spcPct val="115000"/>
                        </a:lnSpc>
                        <a:spcAft>
                          <a:spcPts val="0"/>
                        </a:spcAft>
                      </a:pPr>
                      <a:r>
                        <a:rPr lang="it-IT" sz="1600" dirty="0">
                          <a:effectLst/>
                        </a:rPr>
                        <a:t> </a:t>
                      </a:r>
                      <a:r>
                        <a:rPr lang="en-GB" sz="1600" dirty="0">
                          <a:effectLst/>
                        </a:rPr>
                        <a:t>Minimum plus </a:t>
                      </a:r>
                      <a:r>
                        <a:rPr lang="en-GB" sz="1600" dirty="0" smtClean="0">
                          <a:effectLst/>
                        </a:rPr>
                        <a:t>conservation</a:t>
                      </a:r>
                    </a:p>
                    <a:p>
                      <a:pPr>
                        <a:lnSpc>
                          <a:spcPct val="115000"/>
                        </a:lnSpc>
                        <a:spcAft>
                          <a:spcPts val="0"/>
                        </a:spcAft>
                      </a:pPr>
                      <a:r>
                        <a:rPr lang="en-GB" sz="1600" dirty="0" smtClean="0">
                          <a:effectLst/>
                        </a:rPr>
                        <a:t> </a:t>
                      </a:r>
                      <a:r>
                        <a:rPr lang="en-GB" sz="1600" dirty="0">
                          <a:effectLst/>
                        </a:rPr>
                        <a:t>buffer  </a:t>
                      </a:r>
                      <a:endParaRPr lang="en-GB"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dirty="0">
                          <a:effectLst/>
                        </a:rPr>
                        <a:t>7.0</a:t>
                      </a:r>
                      <a:endParaRPr lang="en-GB"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dirty="0">
                          <a:effectLst/>
                        </a:rPr>
                        <a:t>8.5</a:t>
                      </a:r>
                      <a:endParaRPr lang="en-GB" sz="1600" dirty="0">
                        <a:effectLst/>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600" dirty="0" smtClean="0">
                          <a:effectLst/>
                          <a:latin typeface="+mn-lt"/>
                          <a:ea typeface="Calibri"/>
                          <a:cs typeface="Times New Roman"/>
                        </a:rPr>
                        <a:t>2.0</a:t>
                      </a:r>
                    </a:p>
                  </a:txBody>
                  <a:tcPr marL="68580" marR="68580" marT="0" marB="0" anchor="ctr"/>
                </a:tc>
                <a:tc>
                  <a:txBody>
                    <a:bodyPr/>
                    <a:lstStyle/>
                    <a:p>
                      <a:pPr algn="ctr">
                        <a:lnSpc>
                          <a:spcPct val="115000"/>
                        </a:lnSpc>
                        <a:spcAft>
                          <a:spcPts val="0"/>
                        </a:spcAft>
                      </a:pPr>
                      <a:r>
                        <a:rPr lang="en-GB" sz="1600" dirty="0">
                          <a:effectLst/>
                        </a:rPr>
                        <a:t>10.5</a:t>
                      </a:r>
                    </a:p>
                    <a:p>
                      <a:pPr algn="ctr">
                        <a:lnSpc>
                          <a:spcPct val="115000"/>
                        </a:lnSpc>
                        <a:spcAft>
                          <a:spcPts val="0"/>
                        </a:spcAft>
                      </a:pPr>
                      <a:r>
                        <a:rPr lang="en-GB" sz="1600" dirty="0">
                          <a:effectLst/>
                        </a:rPr>
                        <a:t>(</a:t>
                      </a:r>
                      <a:r>
                        <a:rPr lang="en-GB" sz="1600" dirty="0" smtClean="0">
                          <a:effectLst/>
                        </a:rPr>
                        <a:t>8.0+Pillar 2)</a:t>
                      </a:r>
                      <a:endParaRPr lang="en-GB" sz="1600" dirty="0">
                        <a:effectLst/>
                        <a:latin typeface="Calibri"/>
                        <a:ea typeface="Calibri"/>
                        <a:cs typeface="Times New Roman"/>
                      </a:endParaRPr>
                    </a:p>
                  </a:txBody>
                  <a:tcPr marL="68580" marR="68580" marT="0" marB="0" anchor="ctr"/>
                </a:tc>
              </a:tr>
              <a:tr h="103447">
                <a:tc>
                  <a:txBody>
                    <a:bodyPr/>
                    <a:lstStyle/>
                    <a:p>
                      <a:pPr>
                        <a:lnSpc>
                          <a:spcPct val="115000"/>
                        </a:lnSpc>
                        <a:spcAft>
                          <a:spcPts val="0"/>
                        </a:spcAft>
                      </a:pPr>
                      <a:r>
                        <a:rPr lang="it-IT" sz="400" dirty="0">
                          <a:effectLst/>
                        </a:rPr>
                        <a:t>   </a:t>
                      </a:r>
                      <a:endParaRPr lang="en-GB" sz="400" dirty="0">
                        <a:effectLst/>
                        <a:latin typeface="Calibri"/>
                        <a:ea typeface="Calibri"/>
                        <a:cs typeface="Times New Roman"/>
                      </a:endParaRPr>
                    </a:p>
                  </a:txBody>
                  <a:tcPr marL="68580" marR="68580" marT="0" marB="0" anchor="ctr"/>
                </a:tc>
                <a:tc>
                  <a:txBody>
                    <a:bodyPr/>
                    <a:lstStyle/>
                    <a:p>
                      <a:pPr>
                        <a:lnSpc>
                          <a:spcPct val="115000"/>
                        </a:lnSpc>
                      </a:pPr>
                      <a:endParaRPr lang="en-GB" sz="400" dirty="0">
                        <a:effectLst/>
                        <a:latin typeface="Calibri"/>
                        <a:cs typeface="Times New Roman"/>
                      </a:endParaRPr>
                    </a:p>
                  </a:txBody>
                  <a:tcPr marL="68580" marR="68580" marT="0" marB="0" anchor="ctr"/>
                </a:tc>
                <a:tc>
                  <a:txBody>
                    <a:bodyPr/>
                    <a:lstStyle/>
                    <a:p>
                      <a:pPr>
                        <a:lnSpc>
                          <a:spcPct val="115000"/>
                        </a:lnSpc>
                      </a:pPr>
                      <a:endParaRPr lang="en-GB" sz="400" dirty="0">
                        <a:effectLst/>
                        <a:latin typeface="Calibri"/>
                        <a:cs typeface="Times New Roman"/>
                      </a:endParaRPr>
                    </a:p>
                  </a:txBody>
                  <a:tcPr marL="68580" marR="68580" marT="0" marB="0" anchor="ctr"/>
                </a:tc>
                <a:tc>
                  <a:txBody>
                    <a:bodyPr/>
                    <a:lstStyle/>
                    <a:p>
                      <a:pPr>
                        <a:lnSpc>
                          <a:spcPct val="115000"/>
                        </a:lnSpc>
                      </a:pPr>
                      <a:endParaRPr lang="en-GB" sz="400" dirty="0">
                        <a:effectLst/>
                        <a:latin typeface="Calibri"/>
                        <a:cs typeface="Times New Roman"/>
                      </a:endParaRPr>
                    </a:p>
                  </a:txBody>
                  <a:tcPr marL="68580" marR="68580" marT="0" marB="0" anchor="ctr"/>
                </a:tc>
                <a:tc>
                  <a:txBody>
                    <a:bodyPr/>
                    <a:lstStyle/>
                    <a:p>
                      <a:pPr>
                        <a:lnSpc>
                          <a:spcPct val="115000"/>
                        </a:lnSpc>
                      </a:pPr>
                      <a:endParaRPr lang="en-GB" sz="400" dirty="0">
                        <a:effectLst/>
                        <a:latin typeface="Calibri"/>
                        <a:cs typeface="Times New Roman"/>
                      </a:endParaRPr>
                    </a:p>
                  </a:txBody>
                  <a:tcPr marL="68580" marR="68580" marT="0" marB="0" anchor="ctr"/>
                </a:tc>
              </a:tr>
              <a:tr h="526919">
                <a:tc>
                  <a:txBody>
                    <a:bodyPr/>
                    <a:lstStyle/>
                    <a:p>
                      <a:pPr>
                        <a:lnSpc>
                          <a:spcPct val="115000"/>
                        </a:lnSpc>
                        <a:spcAft>
                          <a:spcPts val="0"/>
                        </a:spcAft>
                      </a:pPr>
                      <a:r>
                        <a:rPr lang="it-IT" sz="1600" dirty="0">
                          <a:effectLst/>
                        </a:rPr>
                        <a:t> </a:t>
                      </a:r>
                      <a:r>
                        <a:rPr lang="en-GB" sz="1600" dirty="0">
                          <a:effectLst/>
                        </a:rPr>
                        <a:t>Countercyclical buffer range*  </a:t>
                      </a:r>
                      <a:endParaRPr lang="en-GB"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dirty="0">
                          <a:effectLst/>
                        </a:rPr>
                        <a:t>0 – 2.5</a:t>
                      </a:r>
                      <a:endParaRPr lang="en-GB" sz="1600" dirty="0">
                        <a:effectLst/>
                        <a:latin typeface="Calibri"/>
                        <a:ea typeface="Calibri"/>
                        <a:cs typeface="Times New Roman"/>
                      </a:endParaRPr>
                    </a:p>
                  </a:txBody>
                  <a:tcPr marL="68580" marR="68580" marT="0" marB="0" anchor="ctr"/>
                </a:tc>
                <a:tc>
                  <a:txBody>
                    <a:bodyPr/>
                    <a:lstStyle/>
                    <a:p>
                      <a:pPr>
                        <a:lnSpc>
                          <a:spcPct val="115000"/>
                        </a:lnSpc>
                      </a:pPr>
                      <a:endParaRPr lang="en-GB" sz="1600" dirty="0">
                        <a:effectLst/>
                        <a:latin typeface="Calibri"/>
                        <a:cs typeface="Times New Roman"/>
                      </a:endParaRPr>
                    </a:p>
                  </a:txBody>
                  <a:tcPr marL="68580" marR="68580" marT="0" marB="0" anchor="ctr"/>
                </a:tc>
                <a:tc>
                  <a:txBody>
                    <a:bodyPr/>
                    <a:lstStyle/>
                    <a:p>
                      <a:pPr>
                        <a:lnSpc>
                          <a:spcPct val="115000"/>
                        </a:lnSpc>
                      </a:pPr>
                      <a:endParaRPr lang="en-GB" sz="1600" dirty="0">
                        <a:effectLst/>
                        <a:latin typeface="Calibri"/>
                        <a:cs typeface="Times New Roman"/>
                      </a:endParaRPr>
                    </a:p>
                  </a:txBody>
                  <a:tcPr marL="68580" marR="68580" marT="0" marB="0" anchor="ctr"/>
                </a:tc>
                <a:tc>
                  <a:txBody>
                    <a:bodyPr/>
                    <a:lstStyle/>
                    <a:p>
                      <a:pPr algn="ctr">
                        <a:lnSpc>
                          <a:spcPct val="115000"/>
                        </a:lnSpc>
                      </a:pPr>
                      <a:endParaRPr lang="en-GB" sz="1600" dirty="0">
                        <a:effectLst/>
                        <a:latin typeface="+mn-lt"/>
                        <a:cs typeface="Times New Roman"/>
                      </a:endParaRPr>
                    </a:p>
                  </a:txBody>
                  <a:tcPr marL="68580" marR="68580" marT="0" marB="0" anchor="ctr"/>
                </a:tc>
              </a:tr>
            </a:tbl>
          </a:graphicData>
        </a:graphic>
      </p:graphicFrame>
      <p:sp>
        <p:nvSpPr>
          <p:cNvPr id="3" name="Rectangle 1"/>
          <p:cNvSpPr>
            <a:spLocks noChangeArrowheads="1"/>
          </p:cNvSpPr>
          <p:nvPr/>
        </p:nvSpPr>
        <p:spPr bwMode="auto">
          <a:xfrm>
            <a:off x="457200" y="1008648"/>
            <a:ext cx="83820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r>
              <a:rPr lang="en-GB" sz="1600" dirty="0" smtClean="0">
                <a:solidFill>
                  <a:srgbClr val="000000"/>
                </a:solidFill>
                <a:cs typeface="Times New Roman" pitchFamily="18" charset="0"/>
              </a:rPr>
              <a:t>All </a:t>
            </a:r>
            <a:r>
              <a:rPr lang="en-GB" sz="1600" dirty="0">
                <a:solidFill>
                  <a:srgbClr val="000000"/>
                </a:solidFill>
                <a:cs typeface="Times New Roman" pitchFamily="18" charset="0"/>
              </a:rPr>
              <a:t>numbers in </a:t>
            </a:r>
            <a:r>
              <a:rPr lang="en-GB" sz="1600" dirty="0" smtClean="0">
                <a:solidFill>
                  <a:srgbClr val="000000"/>
                </a:solidFill>
                <a:cs typeface="Times New Roman" pitchFamily="18" charset="0"/>
              </a:rPr>
              <a:t>%. </a:t>
            </a:r>
            <a:r>
              <a:rPr lang="en-GB" sz="1600" dirty="0">
                <a:solidFill>
                  <a:srgbClr val="000000"/>
                </a:solidFill>
                <a:cs typeface="Times New Roman" pitchFamily="18" charset="0"/>
              </a:rPr>
              <a:t>In parenthesis Basel II requirements.</a:t>
            </a:r>
            <a:endParaRPr lang="en-GB" sz="1600" dirty="0"/>
          </a:p>
        </p:txBody>
      </p:sp>
      <p:sp>
        <p:nvSpPr>
          <p:cNvPr id="13364" name="Rettangolo 3"/>
          <p:cNvSpPr>
            <a:spLocks noChangeArrowheads="1"/>
          </p:cNvSpPr>
          <p:nvPr/>
        </p:nvSpPr>
        <p:spPr bwMode="auto">
          <a:xfrm>
            <a:off x="457200" y="4879750"/>
            <a:ext cx="75438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GB" sz="1400" dirty="0"/>
              <a:t>* Common equity or other fully loss absorbing capital</a:t>
            </a:r>
          </a:p>
        </p:txBody>
      </p:sp>
      <p:sp>
        <p:nvSpPr>
          <p:cNvPr id="13365" name="Rettangolo 3"/>
          <p:cNvSpPr>
            <a:spLocks noChangeArrowheads="1"/>
          </p:cNvSpPr>
          <p:nvPr/>
        </p:nvSpPr>
        <p:spPr bwMode="auto">
          <a:xfrm>
            <a:off x="495300" y="5410200"/>
            <a:ext cx="8382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1600" dirty="0"/>
              <a:t>Tier 1 =&gt; absorbing losses on a “going concern” (solvent)</a:t>
            </a:r>
          </a:p>
          <a:p>
            <a:r>
              <a:rPr lang="en-GB" sz="1600" dirty="0"/>
              <a:t>Tier </a:t>
            </a:r>
            <a:r>
              <a:rPr lang="en-GB" sz="1600" dirty="0" smtClean="0"/>
              <a:t>2 </a:t>
            </a:r>
            <a:r>
              <a:rPr lang="en-GB" sz="1600" dirty="0"/>
              <a:t>=&gt; absorbing losses on a “gone concern” (liquidation)</a:t>
            </a:r>
          </a:p>
        </p:txBody>
      </p:sp>
      <p:sp>
        <p:nvSpPr>
          <p:cNvPr id="4" name="Segnaposto numero diapositiva 3"/>
          <p:cNvSpPr>
            <a:spLocks noGrp="1"/>
          </p:cNvSpPr>
          <p:nvPr>
            <p:ph type="sldNum" sz="quarter" idx="12"/>
          </p:nvPr>
        </p:nvSpPr>
        <p:spPr/>
        <p:txBody>
          <a:bodyPr/>
          <a:lstStyle/>
          <a:p>
            <a:fld id="{3BC0357B-2228-481D-9927-9B814EF0B503}" type="slidenum">
              <a:rPr lang="en-GB" smtClean="0"/>
              <a:pPr/>
              <a:t>6</a:t>
            </a:fld>
            <a:endParaRPr lang="en-GB"/>
          </a:p>
        </p:txBody>
      </p:sp>
    </p:spTree>
    <p:extLst>
      <p:ext uri="{BB962C8B-B14F-4D97-AF65-F5344CB8AC3E}">
        <p14:creationId xmlns:p14="http://schemas.microsoft.com/office/powerpoint/2010/main" xmlns="" val="3333310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a:xfrm>
            <a:off x="457200" y="277813"/>
            <a:ext cx="8229600" cy="560387"/>
          </a:xfrm>
        </p:spPr>
        <p:txBody>
          <a:bodyPr/>
          <a:lstStyle/>
          <a:p>
            <a:r>
              <a:rPr lang="en-GB" sz="2400" b="1" dirty="0" smtClean="0"/>
              <a:t>Pillar 1 - Capital Conservation </a:t>
            </a:r>
            <a:r>
              <a:rPr lang="en-GB" sz="2400" b="1" dirty="0"/>
              <a:t>B</a:t>
            </a:r>
            <a:r>
              <a:rPr lang="en-GB" sz="2400" b="1" dirty="0" smtClean="0"/>
              <a:t>uffer</a:t>
            </a:r>
          </a:p>
        </p:txBody>
      </p:sp>
      <p:sp>
        <p:nvSpPr>
          <p:cNvPr id="3" name="Rectangle 1"/>
          <p:cNvSpPr>
            <a:spLocks noChangeArrowheads="1"/>
          </p:cNvSpPr>
          <p:nvPr/>
        </p:nvSpPr>
        <p:spPr bwMode="auto">
          <a:xfrm>
            <a:off x="389731" y="791290"/>
            <a:ext cx="83820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r>
              <a:rPr lang="en-GB" sz="1600" dirty="0" smtClean="0"/>
              <a:t>2.5% of common equity. </a:t>
            </a:r>
            <a:r>
              <a:rPr lang="en-GB" sz="1600" dirty="0"/>
              <a:t>Common </a:t>
            </a:r>
            <a:r>
              <a:rPr lang="en-GB" sz="1600" dirty="0" smtClean="0"/>
              <a:t>equity </a:t>
            </a:r>
            <a:r>
              <a:rPr lang="en-GB" sz="1600" dirty="0"/>
              <a:t>must first </a:t>
            </a:r>
            <a:r>
              <a:rPr lang="en-GB" sz="1600" dirty="0" smtClean="0"/>
              <a:t>meet </a:t>
            </a:r>
            <a:r>
              <a:rPr lang="en-GB" sz="1600" dirty="0"/>
              <a:t>the minimum capital requirements (including the 6% Tier 1 and 8% Total capital requirements if necessary), before the remainder can contribute to the capital conservation </a:t>
            </a:r>
            <a:r>
              <a:rPr lang="en-GB" sz="1600" dirty="0" smtClean="0"/>
              <a:t>buffer</a:t>
            </a:r>
          </a:p>
          <a:p>
            <a:pPr eaLnBrk="0" hangingPunct="0"/>
            <a:endParaRPr lang="en-GB" sz="1600" dirty="0" smtClean="0"/>
          </a:p>
          <a:p>
            <a:pPr eaLnBrk="0" hangingPunct="0"/>
            <a:r>
              <a:rPr lang="en-GB" sz="1600" dirty="0" smtClean="0"/>
              <a:t>Smooth banks’ idiosyncratic pro-cyclicality: not obliged to raise new capital but re-build in time the buffer by limiting distribution of earnings</a:t>
            </a:r>
            <a:endParaRPr lang="en-GB" sz="1600" dirty="0"/>
          </a:p>
        </p:txBody>
      </p:sp>
      <p:graphicFrame>
        <p:nvGraphicFramePr>
          <p:cNvPr id="4" name="Tabella 3"/>
          <p:cNvGraphicFramePr>
            <a:graphicFrameLocks noGrp="1"/>
          </p:cNvGraphicFramePr>
          <p:nvPr>
            <p:extLst>
              <p:ext uri="{D42A27DB-BD31-4B8C-83A1-F6EECF244321}">
                <p14:modId xmlns:p14="http://schemas.microsoft.com/office/powerpoint/2010/main" xmlns="" val="1521257722"/>
              </p:ext>
            </p:extLst>
          </p:nvPr>
        </p:nvGraphicFramePr>
        <p:xfrm>
          <a:off x="838200" y="2514600"/>
          <a:ext cx="6858000" cy="3428998"/>
        </p:xfrm>
        <a:graphic>
          <a:graphicData uri="http://schemas.openxmlformats.org/drawingml/2006/table">
            <a:tbl>
              <a:tblPr firstRow="1" firstCol="1" bandRow="1">
                <a:tableStyleId>{5C22544A-7EE6-4342-B048-85BDC9FD1C3A}</a:tableStyleId>
              </a:tblPr>
              <a:tblGrid>
                <a:gridCol w="2917475"/>
                <a:gridCol w="3940525"/>
              </a:tblGrid>
              <a:tr h="334689">
                <a:tc gridSpan="2">
                  <a:txBody>
                    <a:bodyPr/>
                    <a:lstStyle/>
                    <a:p>
                      <a:pPr algn="ctr">
                        <a:lnSpc>
                          <a:spcPct val="115000"/>
                        </a:lnSpc>
                        <a:spcAft>
                          <a:spcPts val="0"/>
                        </a:spcAft>
                      </a:pPr>
                      <a:r>
                        <a:rPr lang="en-GB" sz="1400" dirty="0">
                          <a:effectLst/>
                        </a:rPr>
                        <a:t>Individual bank minimum capital conservation standards</a:t>
                      </a:r>
                      <a:endParaRPr lang="en-GB" sz="1400" dirty="0">
                        <a:effectLst/>
                        <a:latin typeface="Calibri"/>
                        <a:ea typeface="Calibri"/>
                        <a:cs typeface="Times New Roman"/>
                      </a:endParaRPr>
                    </a:p>
                  </a:txBody>
                  <a:tcPr marL="68580" marR="68580" marT="0" marB="0" anchor="ctr"/>
                </a:tc>
                <a:tc hMerge="1">
                  <a:txBody>
                    <a:bodyPr/>
                    <a:lstStyle/>
                    <a:p>
                      <a:endParaRPr lang="en-GB"/>
                    </a:p>
                  </a:txBody>
                  <a:tcPr/>
                </a:tc>
              </a:tr>
              <a:tr h="1050011">
                <a:tc>
                  <a:txBody>
                    <a:bodyPr/>
                    <a:lstStyle/>
                    <a:p>
                      <a:pPr algn="ctr">
                        <a:lnSpc>
                          <a:spcPct val="115000"/>
                        </a:lnSpc>
                        <a:spcAft>
                          <a:spcPts val="0"/>
                        </a:spcAft>
                      </a:pPr>
                      <a:r>
                        <a:rPr lang="en-GB" sz="1400" dirty="0">
                          <a:effectLst/>
                        </a:rPr>
                        <a:t>Common Equity Tier 1 Ratio</a:t>
                      </a:r>
                      <a:endParaRPr lang="en-GB"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a:effectLst/>
                        </a:rPr>
                        <a:t>Minimum Capital Conservation Ratios</a:t>
                      </a:r>
                    </a:p>
                    <a:p>
                      <a:pPr algn="ctr">
                        <a:lnSpc>
                          <a:spcPct val="115000"/>
                        </a:lnSpc>
                        <a:spcAft>
                          <a:spcPts val="0"/>
                        </a:spcAft>
                      </a:pPr>
                      <a:r>
                        <a:rPr lang="en-GB" sz="1400">
                          <a:effectLst/>
                        </a:rPr>
                        <a:t>(expressed as a percentage of earnings)</a:t>
                      </a:r>
                      <a:endParaRPr lang="en-GB" sz="1400">
                        <a:effectLst/>
                        <a:latin typeface="Calibri"/>
                        <a:ea typeface="Calibri"/>
                        <a:cs typeface="Times New Roman"/>
                      </a:endParaRPr>
                    </a:p>
                  </a:txBody>
                  <a:tcPr marL="68580" marR="68580" marT="0" marB="0" anchor="ctr"/>
                </a:tc>
              </a:tr>
              <a:tr h="370853">
                <a:tc>
                  <a:txBody>
                    <a:bodyPr/>
                    <a:lstStyle/>
                    <a:p>
                      <a:pPr algn="ctr">
                        <a:lnSpc>
                          <a:spcPct val="115000"/>
                        </a:lnSpc>
                        <a:spcAft>
                          <a:spcPts val="0"/>
                        </a:spcAft>
                      </a:pPr>
                      <a:r>
                        <a:rPr lang="en-GB" sz="1400" dirty="0">
                          <a:effectLst/>
                        </a:rPr>
                        <a:t>&lt;7% and no positive earnings</a:t>
                      </a:r>
                      <a:endParaRPr lang="en-GB"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a:effectLst/>
                        </a:rPr>
                        <a:t>100%</a:t>
                      </a:r>
                      <a:endParaRPr lang="en-GB" sz="1400" dirty="0">
                        <a:effectLst/>
                        <a:latin typeface="Calibri"/>
                        <a:ea typeface="Calibri"/>
                        <a:cs typeface="Times New Roman"/>
                      </a:endParaRPr>
                    </a:p>
                  </a:txBody>
                  <a:tcPr marL="68580" marR="68580" marT="0" marB="0" anchor="ctr"/>
                </a:tc>
              </a:tr>
              <a:tr h="334689">
                <a:tc>
                  <a:txBody>
                    <a:bodyPr/>
                    <a:lstStyle/>
                    <a:p>
                      <a:pPr algn="ctr">
                        <a:lnSpc>
                          <a:spcPct val="115000"/>
                        </a:lnSpc>
                        <a:spcAft>
                          <a:spcPts val="0"/>
                        </a:spcAft>
                      </a:pPr>
                      <a:r>
                        <a:rPr lang="en-GB" sz="1400">
                          <a:effectLst/>
                        </a:rPr>
                        <a:t>4.5% - 5.125%</a:t>
                      </a:r>
                      <a:endParaRPr lang="en-GB"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a:effectLst/>
                        </a:rPr>
                        <a:t>100%</a:t>
                      </a:r>
                      <a:endParaRPr lang="en-GB" sz="1400" dirty="0">
                        <a:effectLst/>
                        <a:latin typeface="Calibri"/>
                        <a:ea typeface="Calibri"/>
                        <a:cs typeface="Times New Roman"/>
                      </a:endParaRPr>
                    </a:p>
                  </a:txBody>
                  <a:tcPr marL="68580" marR="68580" marT="0" marB="0" anchor="ctr"/>
                </a:tc>
              </a:tr>
              <a:tr h="334689">
                <a:tc>
                  <a:txBody>
                    <a:bodyPr/>
                    <a:lstStyle/>
                    <a:p>
                      <a:pPr algn="ctr">
                        <a:lnSpc>
                          <a:spcPct val="115000"/>
                        </a:lnSpc>
                        <a:spcAft>
                          <a:spcPts val="0"/>
                        </a:spcAft>
                      </a:pPr>
                      <a:r>
                        <a:rPr lang="en-GB" sz="1400">
                          <a:effectLst/>
                        </a:rPr>
                        <a:t>&gt;5.125% - 5.75%</a:t>
                      </a:r>
                      <a:endParaRPr lang="en-GB"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a:effectLst/>
                        </a:rPr>
                        <a:t>80%</a:t>
                      </a:r>
                      <a:endParaRPr lang="en-GB" sz="1400" dirty="0">
                        <a:effectLst/>
                        <a:latin typeface="Calibri"/>
                        <a:ea typeface="Calibri"/>
                        <a:cs typeface="Times New Roman"/>
                      </a:endParaRPr>
                    </a:p>
                  </a:txBody>
                  <a:tcPr marL="68580" marR="68580" marT="0" marB="0" anchor="ctr"/>
                </a:tc>
              </a:tr>
              <a:tr h="334689">
                <a:tc>
                  <a:txBody>
                    <a:bodyPr/>
                    <a:lstStyle/>
                    <a:p>
                      <a:pPr algn="ctr">
                        <a:lnSpc>
                          <a:spcPct val="115000"/>
                        </a:lnSpc>
                        <a:spcAft>
                          <a:spcPts val="0"/>
                        </a:spcAft>
                      </a:pPr>
                      <a:r>
                        <a:rPr lang="en-GB" sz="1400" dirty="0">
                          <a:effectLst/>
                        </a:rPr>
                        <a:t>&gt;5.75% - 6.375%</a:t>
                      </a:r>
                      <a:endParaRPr lang="en-GB"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a:effectLst/>
                        </a:rPr>
                        <a:t>60%</a:t>
                      </a:r>
                      <a:endParaRPr lang="en-GB" sz="1400" dirty="0">
                        <a:effectLst/>
                        <a:latin typeface="Calibri"/>
                        <a:ea typeface="Calibri"/>
                        <a:cs typeface="Times New Roman"/>
                      </a:endParaRPr>
                    </a:p>
                  </a:txBody>
                  <a:tcPr marL="68580" marR="68580" marT="0" marB="0" anchor="ctr"/>
                </a:tc>
              </a:tr>
              <a:tr h="334689">
                <a:tc>
                  <a:txBody>
                    <a:bodyPr/>
                    <a:lstStyle/>
                    <a:p>
                      <a:pPr algn="ctr">
                        <a:lnSpc>
                          <a:spcPct val="115000"/>
                        </a:lnSpc>
                        <a:spcAft>
                          <a:spcPts val="0"/>
                        </a:spcAft>
                      </a:pPr>
                      <a:r>
                        <a:rPr lang="en-GB" sz="1400">
                          <a:effectLst/>
                        </a:rPr>
                        <a:t>&gt;6.375% - 7.0%</a:t>
                      </a:r>
                      <a:endParaRPr lang="en-GB"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a:effectLst/>
                        </a:rPr>
                        <a:t>40%</a:t>
                      </a:r>
                      <a:endParaRPr lang="en-GB" sz="1400" dirty="0">
                        <a:effectLst/>
                        <a:latin typeface="Calibri"/>
                        <a:ea typeface="Calibri"/>
                        <a:cs typeface="Times New Roman"/>
                      </a:endParaRPr>
                    </a:p>
                  </a:txBody>
                  <a:tcPr marL="68580" marR="68580" marT="0" marB="0" anchor="ctr"/>
                </a:tc>
              </a:tr>
              <a:tr h="334689">
                <a:tc>
                  <a:txBody>
                    <a:bodyPr/>
                    <a:lstStyle/>
                    <a:p>
                      <a:pPr algn="ctr">
                        <a:lnSpc>
                          <a:spcPct val="115000"/>
                        </a:lnSpc>
                        <a:spcAft>
                          <a:spcPts val="0"/>
                        </a:spcAft>
                      </a:pPr>
                      <a:r>
                        <a:rPr lang="en-GB" sz="1400">
                          <a:effectLst/>
                        </a:rPr>
                        <a:t>&gt;7.0%</a:t>
                      </a:r>
                      <a:endParaRPr lang="en-GB"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dirty="0">
                          <a:effectLst/>
                        </a:rPr>
                        <a:t>0%</a:t>
                      </a:r>
                      <a:endParaRPr lang="en-GB" sz="1400" dirty="0">
                        <a:effectLst/>
                        <a:latin typeface="Calibri"/>
                        <a:ea typeface="Calibri"/>
                        <a:cs typeface="Times New Roman"/>
                      </a:endParaRPr>
                    </a:p>
                  </a:txBody>
                  <a:tcPr marL="68580" marR="68580" marT="0" marB="0" anchor="ctr"/>
                </a:tc>
              </a:tr>
            </a:tbl>
          </a:graphicData>
        </a:graphic>
      </p:graphicFrame>
      <p:sp>
        <p:nvSpPr>
          <p:cNvPr id="5" name="Segnaposto numero diapositiva 4"/>
          <p:cNvSpPr>
            <a:spLocks noGrp="1"/>
          </p:cNvSpPr>
          <p:nvPr>
            <p:ph type="sldNum" sz="quarter" idx="12"/>
          </p:nvPr>
        </p:nvSpPr>
        <p:spPr/>
        <p:txBody>
          <a:bodyPr/>
          <a:lstStyle/>
          <a:p>
            <a:fld id="{3BC0357B-2228-481D-9927-9B814EF0B503}" type="slidenum">
              <a:rPr lang="en-GB" smtClean="0"/>
              <a:pPr/>
              <a:t>7</a:t>
            </a:fld>
            <a:endParaRPr lang="en-GB" dirty="0"/>
          </a:p>
        </p:txBody>
      </p:sp>
    </p:spTree>
    <p:extLst>
      <p:ext uri="{BB962C8B-B14F-4D97-AF65-F5344CB8AC3E}">
        <p14:creationId xmlns:p14="http://schemas.microsoft.com/office/powerpoint/2010/main" xmlns="" val="758757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a:xfrm>
            <a:off x="457200" y="277813"/>
            <a:ext cx="8229600" cy="560387"/>
          </a:xfrm>
        </p:spPr>
        <p:txBody>
          <a:bodyPr/>
          <a:lstStyle/>
          <a:p>
            <a:r>
              <a:rPr lang="en-GB" sz="2400" b="1" dirty="0" smtClean="0"/>
              <a:t>Pillar 1 - Capital Countercyclical </a:t>
            </a:r>
            <a:r>
              <a:rPr lang="en-GB" sz="2400" b="1" dirty="0"/>
              <a:t>B</a:t>
            </a:r>
            <a:r>
              <a:rPr lang="en-GB" sz="2400" b="1" dirty="0" smtClean="0"/>
              <a:t>uffer</a:t>
            </a:r>
          </a:p>
        </p:txBody>
      </p:sp>
      <p:sp>
        <p:nvSpPr>
          <p:cNvPr id="3" name="Rectangle 1"/>
          <p:cNvSpPr>
            <a:spLocks noChangeArrowheads="1"/>
          </p:cNvSpPr>
          <p:nvPr/>
        </p:nvSpPr>
        <p:spPr bwMode="auto">
          <a:xfrm>
            <a:off x="504031" y="1143000"/>
            <a:ext cx="8153400"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marL="285750" indent="-285750" eaLnBrk="0" hangingPunct="0">
              <a:buFont typeface="Arial" pitchFamily="34" charset="0"/>
              <a:buChar char="•"/>
            </a:pPr>
            <a:r>
              <a:rPr lang="en-GB" dirty="0" smtClean="0"/>
              <a:t>0% – 2.5% of fully absorbing capital instruments</a:t>
            </a:r>
          </a:p>
          <a:p>
            <a:pPr marL="285750" indent="-285750" eaLnBrk="0" hangingPunct="0">
              <a:buFont typeface="Arial" pitchFamily="34" charset="0"/>
              <a:buChar char="•"/>
            </a:pPr>
            <a:endParaRPr lang="en-GB" sz="1600" dirty="0" smtClean="0"/>
          </a:p>
          <a:p>
            <a:pPr marL="285750" indent="-285750" eaLnBrk="0" hangingPunct="0">
              <a:buFont typeface="Arial" pitchFamily="34" charset="0"/>
              <a:buChar char="•"/>
            </a:pPr>
            <a:endParaRPr lang="en-GB" sz="1600" dirty="0" smtClean="0"/>
          </a:p>
          <a:p>
            <a:pPr marL="285750" indent="-285750" eaLnBrk="0" hangingPunct="0">
              <a:buFont typeface="Arial" pitchFamily="34" charset="0"/>
              <a:buChar char="•"/>
            </a:pPr>
            <a:r>
              <a:rPr lang="en-GB" dirty="0" smtClean="0"/>
              <a:t>To smooth systemic pro-cyclicality</a:t>
            </a:r>
          </a:p>
          <a:p>
            <a:pPr marL="285750" indent="-285750" eaLnBrk="0" hangingPunct="0">
              <a:buFont typeface="Arial" pitchFamily="34" charset="0"/>
              <a:buChar char="•"/>
            </a:pPr>
            <a:endParaRPr lang="en-GB" sz="1600" dirty="0"/>
          </a:p>
          <a:p>
            <a:pPr marL="285750" indent="-285750" eaLnBrk="0" hangingPunct="0">
              <a:buFont typeface="Arial" pitchFamily="34" charset="0"/>
              <a:buChar char="•"/>
            </a:pPr>
            <a:endParaRPr lang="en-GB" sz="1600" dirty="0"/>
          </a:p>
          <a:p>
            <a:pPr marL="285750" indent="-285750" eaLnBrk="0" hangingPunct="0">
              <a:buFont typeface="Arial" pitchFamily="34" charset="0"/>
              <a:buChar char="•"/>
            </a:pPr>
            <a:r>
              <a:rPr lang="en-GB" dirty="0" smtClean="0"/>
              <a:t>It </a:t>
            </a:r>
            <a:r>
              <a:rPr lang="en-GB" dirty="0"/>
              <a:t>will be deployed by national jurisdictions when excess aggregate credit growth is judged to be associated with a build-up of system-wide risk to ensure the banking system has a buffer of capital to protect it against future potential </a:t>
            </a:r>
            <a:r>
              <a:rPr lang="en-GB" dirty="0" smtClean="0"/>
              <a:t>losses</a:t>
            </a:r>
          </a:p>
          <a:p>
            <a:pPr marL="285750" indent="-285750" eaLnBrk="0" hangingPunct="0">
              <a:buFont typeface="Arial" pitchFamily="34" charset="0"/>
              <a:buChar char="•"/>
            </a:pPr>
            <a:endParaRPr lang="en-GB" sz="1600" dirty="0"/>
          </a:p>
          <a:p>
            <a:pPr marL="285750" indent="-285750" eaLnBrk="0" hangingPunct="0">
              <a:buFont typeface="Arial" pitchFamily="34" charset="0"/>
              <a:buChar char="•"/>
            </a:pPr>
            <a:endParaRPr lang="en-GB" sz="1600" dirty="0" smtClean="0"/>
          </a:p>
          <a:p>
            <a:pPr marL="285750" indent="-285750" eaLnBrk="0" hangingPunct="0">
              <a:buFont typeface="Arial" pitchFamily="34" charset="0"/>
              <a:buChar char="•"/>
            </a:pPr>
            <a:r>
              <a:rPr lang="en-GB" dirty="0" smtClean="0"/>
              <a:t>Like the conservation buffer, banks </a:t>
            </a:r>
            <a:r>
              <a:rPr lang="en-GB" dirty="0"/>
              <a:t>will be subject to restrictions on distributions if they do not meet the </a:t>
            </a:r>
            <a:r>
              <a:rPr lang="en-GB" dirty="0" smtClean="0"/>
              <a:t>requirement</a:t>
            </a:r>
            <a:endParaRPr lang="en-GB" sz="1600" dirty="0"/>
          </a:p>
          <a:p>
            <a:pPr eaLnBrk="0" hangingPunct="0"/>
            <a:endParaRPr lang="en-GB" sz="1600" dirty="0"/>
          </a:p>
          <a:p>
            <a:pPr eaLnBrk="0" hangingPunct="0"/>
            <a:endParaRPr lang="en-GB" sz="1600" dirty="0" smtClean="0"/>
          </a:p>
          <a:p>
            <a:pPr eaLnBrk="0" hangingPunct="0"/>
            <a:endParaRPr lang="en-GB" sz="1600" dirty="0"/>
          </a:p>
        </p:txBody>
      </p:sp>
      <p:sp>
        <p:nvSpPr>
          <p:cNvPr id="2" name="Segnaposto numero diapositiva 1"/>
          <p:cNvSpPr>
            <a:spLocks noGrp="1"/>
          </p:cNvSpPr>
          <p:nvPr>
            <p:ph type="sldNum" sz="quarter" idx="12"/>
          </p:nvPr>
        </p:nvSpPr>
        <p:spPr/>
        <p:txBody>
          <a:bodyPr/>
          <a:lstStyle/>
          <a:p>
            <a:fld id="{3BC0357B-2228-481D-9927-9B814EF0B503}" type="slidenum">
              <a:rPr lang="en-GB" smtClean="0"/>
              <a:pPr/>
              <a:t>8</a:t>
            </a:fld>
            <a:endParaRPr lang="en-GB"/>
          </a:p>
        </p:txBody>
      </p:sp>
    </p:spTree>
    <p:extLst>
      <p:ext uri="{BB962C8B-B14F-4D97-AF65-F5344CB8AC3E}">
        <p14:creationId xmlns:p14="http://schemas.microsoft.com/office/powerpoint/2010/main" xmlns="" val="1081622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560387"/>
          </a:xfrm>
        </p:spPr>
        <p:txBody>
          <a:bodyPr/>
          <a:lstStyle/>
          <a:p>
            <a:r>
              <a:rPr lang="en-GB" sz="2400" b="1" dirty="0" smtClean="0"/>
              <a:t>Pillar 1 – Risk Coverage</a:t>
            </a:r>
            <a:endParaRPr lang="en-GB" sz="2400" b="1" dirty="0"/>
          </a:p>
        </p:txBody>
      </p:sp>
      <p:sp>
        <p:nvSpPr>
          <p:cNvPr id="3" name="Segnaposto contenuto 2"/>
          <p:cNvSpPr>
            <a:spLocks noGrp="1"/>
          </p:cNvSpPr>
          <p:nvPr>
            <p:ph idx="1"/>
          </p:nvPr>
        </p:nvSpPr>
        <p:spPr>
          <a:xfrm>
            <a:off x="457200" y="1371600"/>
            <a:ext cx="8229600" cy="4419600"/>
          </a:xfrm>
        </p:spPr>
        <p:txBody>
          <a:bodyPr/>
          <a:lstStyle/>
          <a:p>
            <a:r>
              <a:rPr lang="en-GB" sz="2000" dirty="0" smtClean="0"/>
              <a:t>Securitisations</a:t>
            </a:r>
          </a:p>
          <a:p>
            <a:pPr lvl="1"/>
            <a:r>
              <a:rPr lang="en-GB" sz="1800" dirty="0" smtClean="0"/>
              <a:t>Higher risk weights, already decided in Basel II.5</a:t>
            </a:r>
          </a:p>
          <a:p>
            <a:endParaRPr lang="en-GB" sz="1800" dirty="0" smtClean="0"/>
          </a:p>
          <a:p>
            <a:r>
              <a:rPr lang="en-GB" sz="2000" dirty="0"/>
              <a:t>Trading book</a:t>
            </a:r>
          </a:p>
          <a:p>
            <a:pPr lvl="1"/>
            <a:r>
              <a:rPr lang="en-GB" sz="1800" dirty="0"/>
              <a:t>Higher risk </a:t>
            </a:r>
            <a:r>
              <a:rPr lang="en-GB" sz="1800" dirty="0" smtClean="0"/>
              <a:t>weights, already decided in </a:t>
            </a:r>
            <a:r>
              <a:rPr lang="en-GB" sz="1800" dirty="0"/>
              <a:t>Basel II.5</a:t>
            </a:r>
          </a:p>
          <a:p>
            <a:pPr marL="0" indent="0">
              <a:buNone/>
            </a:pPr>
            <a:r>
              <a:rPr lang="en-GB" sz="1800" dirty="0"/>
              <a:t> </a:t>
            </a:r>
          </a:p>
          <a:p>
            <a:r>
              <a:rPr lang="en-GB" sz="2000" dirty="0"/>
              <a:t>Counterparty credit risk</a:t>
            </a:r>
          </a:p>
          <a:p>
            <a:pPr lvl="1"/>
            <a:r>
              <a:rPr lang="en-GB" sz="1800" dirty="0"/>
              <a:t>More stringent requirements for measuring </a:t>
            </a:r>
            <a:r>
              <a:rPr lang="en-GB" sz="1800" dirty="0" smtClean="0"/>
              <a:t>exposures</a:t>
            </a:r>
          </a:p>
          <a:p>
            <a:pPr lvl="1"/>
            <a:r>
              <a:rPr lang="en-GB" sz="1800" dirty="0"/>
              <a:t>C</a:t>
            </a:r>
            <a:r>
              <a:rPr lang="en-GB" sz="1800" dirty="0" smtClean="0"/>
              <a:t>apital </a:t>
            </a:r>
            <a:r>
              <a:rPr lang="en-GB" sz="1800" dirty="0"/>
              <a:t>incentives for banks to use central counterparties for </a:t>
            </a:r>
            <a:r>
              <a:rPr lang="en-GB" sz="1800" dirty="0" smtClean="0"/>
              <a:t>derivatives </a:t>
            </a:r>
          </a:p>
          <a:p>
            <a:pPr lvl="1"/>
            <a:r>
              <a:rPr lang="en-GB" sz="1800" dirty="0"/>
              <a:t>H</a:t>
            </a:r>
            <a:r>
              <a:rPr lang="en-GB" sz="1800" dirty="0" smtClean="0"/>
              <a:t>igher </a:t>
            </a:r>
            <a:r>
              <a:rPr lang="en-GB" sz="1800" dirty="0"/>
              <a:t>risk weights for inter-financial sector exposures</a:t>
            </a:r>
          </a:p>
          <a:p>
            <a:endParaRPr lang="en-GB" sz="2000" dirty="0"/>
          </a:p>
        </p:txBody>
      </p:sp>
      <p:sp>
        <p:nvSpPr>
          <p:cNvPr id="4" name="Segnaposto numero diapositiva 3"/>
          <p:cNvSpPr>
            <a:spLocks noGrp="1"/>
          </p:cNvSpPr>
          <p:nvPr>
            <p:ph type="sldNum" sz="quarter" idx="12"/>
          </p:nvPr>
        </p:nvSpPr>
        <p:spPr/>
        <p:txBody>
          <a:bodyPr/>
          <a:lstStyle/>
          <a:p>
            <a:fld id="{3BC0357B-2228-481D-9927-9B814EF0B503}" type="slidenum">
              <a:rPr lang="en-GB" smtClean="0"/>
              <a:pPr/>
              <a:t>9</a:t>
            </a:fld>
            <a:endParaRPr lang="en-GB" dirty="0"/>
          </a:p>
        </p:txBody>
      </p:sp>
    </p:spTree>
    <p:extLst>
      <p:ext uri="{BB962C8B-B14F-4D97-AF65-F5344CB8AC3E}">
        <p14:creationId xmlns:p14="http://schemas.microsoft.com/office/powerpoint/2010/main" xmlns="" val="1943136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Bordi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i">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3200" b="0" i="0" u="none" strike="noStrike" cap="none" normalizeH="0" baseline="0" smtClean="0">
            <a:ln>
              <a:noFill/>
            </a:ln>
            <a:solidFill>
              <a:schemeClr val="tx1"/>
            </a:solidFill>
            <a:effectLst/>
            <a:latin typeface="Arial" charset="0"/>
          </a:defRPr>
        </a:defPPr>
      </a:lstStyle>
    </a:lnDef>
  </a:objectDefaults>
  <a:extraClrSchemeLst>
    <a:extraClrScheme>
      <a:clrScheme name="Bordi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i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i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i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i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i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i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i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i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1970</TotalTime>
  <Words>2996</Words>
  <Application>Microsoft Office PowerPoint</Application>
  <PresentationFormat>Presentazione su schermo (4:3)</PresentationFormat>
  <Paragraphs>1042</Paragraphs>
  <Slides>33</Slides>
  <Notes>13</Notes>
  <HiddenSlides>0</HiddenSlides>
  <MMClips>0</MMClips>
  <ScaleCrop>false</ScaleCrop>
  <HeadingPairs>
    <vt:vector size="4" baseType="variant">
      <vt:variant>
        <vt:lpstr>Tema</vt:lpstr>
      </vt:variant>
      <vt:variant>
        <vt:i4>1</vt:i4>
      </vt:variant>
      <vt:variant>
        <vt:lpstr>Titoli diapositive</vt:lpstr>
      </vt:variant>
      <vt:variant>
        <vt:i4>33</vt:i4>
      </vt:variant>
    </vt:vector>
  </HeadingPairs>
  <TitlesOfParts>
    <vt:vector size="34" baseType="lpstr">
      <vt:lpstr>Tema1</vt:lpstr>
      <vt:lpstr>Basel III and the Control of Financial Fragility</vt:lpstr>
      <vt:lpstr>The Stages of the Basel Accords</vt:lpstr>
      <vt:lpstr>The Stages of the Basel Accords</vt:lpstr>
      <vt:lpstr>The Stages of the Basel Accords</vt:lpstr>
      <vt:lpstr>Changes Introduced by Basel III</vt:lpstr>
      <vt:lpstr>Pillar 1 - Calibration of Capital Requirements</vt:lpstr>
      <vt:lpstr>Pillar 1 - Capital Conservation Buffer</vt:lpstr>
      <vt:lpstr>Pillar 1 - Capital Countercyclical Buffer</vt:lpstr>
      <vt:lpstr>Pillar 1 – Risk Coverage</vt:lpstr>
      <vt:lpstr>Pillar 1 – Containing Leverage</vt:lpstr>
      <vt:lpstr>Pillar 1 – Containing Leverage</vt:lpstr>
      <vt:lpstr>Pillar 2</vt:lpstr>
      <vt:lpstr>Pillar 3</vt:lpstr>
      <vt:lpstr>Liquidity</vt:lpstr>
      <vt:lpstr>Liquidity</vt:lpstr>
      <vt:lpstr>Liquidity</vt:lpstr>
      <vt:lpstr>G-SIFIs (G-SIBs)</vt:lpstr>
      <vt:lpstr>Phase-in Arrangements (shading indicates transition periods)</vt:lpstr>
      <vt:lpstr>Basel III and Financial Fragility</vt:lpstr>
      <vt:lpstr>Basel III and Financial Fragility</vt:lpstr>
      <vt:lpstr>Basel III and the Regulatory Perimeter</vt:lpstr>
      <vt:lpstr>Basel III and Endogenous Banking Fragility</vt:lpstr>
      <vt:lpstr>Basel III and Endogenous Banking Fragility</vt:lpstr>
      <vt:lpstr>Basel III and Endogenous Banking Fragility</vt:lpstr>
      <vt:lpstr>Basel III and Endogenous Banking Fragility</vt:lpstr>
      <vt:lpstr>Basel III and Endogenous Banking Fragility</vt:lpstr>
      <vt:lpstr>Basel III and Endogenous Banking Fragility</vt:lpstr>
      <vt:lpstr>Basel III and Endogenous Banking Fragility</vt:lpstr>
      <vt:lpstr>Basel III and Endogenous Banking Fragility</vt:lpstr>
      <vt:lpstr>Basel III and Endogenous Banking Fragility</vt:lpstr>
      <vt:lpstr>Basel III and Endogenous Banking Fragility</vt:lpstr>
      <vt:lpstr>Basel III: An Overall Assessment</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Basel III and the control of financial fragility</dc:title>
  <dc:creator>MT</dc:creator>
  <cp:lastModifiedBy>Administratr</cp:lastModifiedBy>
  <cp:revision>109</cp:revision>
  <cp:lastPrinted>2011-11-14T11:57:04Z</cp:lastPrinted>
  <dcterms:created xsi:type="dcterms:W3CDTF">2011-10-14T10:19:51Z</dcterms:created>
  <dcterms:modified xsi:type="dcterms:W3CDTF">2011-11-21T12:15:01Z</dcterms:modified>
</cp:coreProperties>
</file>