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70"/>
  </p:notesMasterIdLst>
  <p:sldIdLst>
    <p:sldId id="256" r:id="rId2"/>
    <p:sldId id="257" r:id="rId3"/>
    <p:sldId id="260" r:id="rId4"/>
    <p:sldId id="258" r:id="rId5"/>
    <p:sldId id="270" r:id="rId6"/>
    <p:sldId id="291" r:id="rId7"/>
    <p:sldId id="293" r:id="rId8"/>
    <p:sldId id="294" r:id="rId9"/>
    <p:sldId id="272" r:id="rId10"/>
    <p:sldId id="275" r:id="rId11"/>
    <p:sldId id="327" r:id="rId12"/>
    <p:sldId id="269" r:id="rId13"/>
    <p:sldId id="271" r:id="rId14"/>
    <p:sldId id="295" r:id="rId15"/>
    <p:sldId id="277" r:id="rId16"/>
    <p:sldId id="296" r:id="rId17"/>
    <p:sldId id="298" r:id="rId18"/>
    <p:sldId id="280" r:id="rId19"/>
    <p:sldId id="279" r:id="rId20"/>
    <p:sldId id="333" r:id="rId21"/>
    <p:sldId id="329" r:id="rId22"/>
    <p:sldId id="330" r:id="rId23"/>
    <p:sldId id="331" r:id="rId24"/>
    <p:sldId id="282" r:id="rId25"/>
    <p:sldId id="287" r:id="rId26"/>
    <p:sldId id="274" r:id="rId27"/>
    <p:sldId id="284" r:id="rId28"/>
    <p:sldId id="286" r:id="rId29"/>
    <p:sldId id="281" r:id="rId30"/>
    <p:sldId id="300" r:id="rId31"/>
    <p:sldId id="301" r:id="rId32"/>
    <p:sldId id="302" r:id="rId33"/>
    <p:sldId id="303" r:id="rId34"/>
    <p:sldId id="310" r:id="rId35"/>
    <p:sldId id="305" r:id="rId36"/>
    <p:sldId id="307" r:id="rId37"/>
    <p:sldId id="308" r:id="rId38"/>
    <p:sldId id="312" r:id="rId39"/>
    <p:sldId id="314" r:id="rId40"/>
    <p:sldId id="316" r:id="rId41"/>
    <p:sldId id="318" r:id="rId42"/>
    <p:sldId id="319" r:id="rId43"/>
    <p:sldId id="320" r:id="rId44"/>
    <p:sldId id="321" r:id="rId45"/>
    <p:sldId id="354" r:id="rId46"/>
    <p:sldId id="355" r:id="rId47"/>
    <p:sldId id="360" r:id="rId48"/>
    <p:sldId id="324" r:id="rId49"/>
    <p:sldId id="361" r:id="rId50"/>
    <p:sldId id="357" r:id="rId51"/>
    <p:sldId id="322" r:id="rId52"/>
    <p:sldId id="359" r:id="rId53"/>
    <p:sldId id="363" r:id="rId54"/>
    <p:sldId id="365" r:id="rId55"/>
    <p:sldId id="336" r:id="rId56"/>
    <p:sldId id="337" r:id="rId57"/>
    <p:sldId id="339" r:id="rId58"/>
    <p:sldId id="341" r:id="rId59"/>
    <p:sldId id="342" r:id="rId60"/>
    <p:sldId id="344" r:id="rId61"/>
    <p:sldId id="345" r:id="rId62"/>
    <p:sldId id="347" r:id="rId63"/>
    <p:sldId id="348" r:id="rId64"/>
    <p:sldId id="349" r:id="rId65"/>
    <p:sldId id="350" r:id="rId66"/>
    <p:sldId id="352" r:id="rId67"/>
    <p:sldId id="367" r:id="rId68"/>
    <p:sldId id="368"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0128" autoAdjust="0"/>
  </p:normalViewPr>
  <p:slideViewPr>
    <p:cSldViewPr snapToGrid="0">
      <p:cViewPr varScale="1">
        <p:scale>
          <a:sx n="63" d="100"/>
          <a:sy n="63" d="100"/>
        </p:scale>
        <p:origin x="784" y="-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44411111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7766622222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01010101033333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677755556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6667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7778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21188889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Annual</a:t>
            </a:r>
            <a:r>
              <a:rPr lang="en-US" baseline="0" dirty="0" smtClean="0"/>
              <a:t> GDP Growth</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31750" cap="rnd">
              <a:solidFill>
                <a:srgbClr val="92D050"/>
              </a:solidFill>
              <a:round/>
            </a:ln>
            <a:effectLst/>
          </c:spPr>
          <c:marker>
            <c:symbol val="circle"/>
            <c:size val="17"/>
            <c:spPr>
              <a:solidFill>
                <a:schemeClr val="accent1"/>
              </a:solidFill>
              <a:ln>
                <a:solidFill>
                  <a:srgbClr val="92D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Sheet1!$A$2:$A$19</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Sheet1!$B$2:$B$19</c:f>
              <c:numCache>
                <c:formatCode>General</c:formatCode>
                <c:ptCount val="18"/>
                <c:pt idx="0">
                  <c:v>3.7</c:v>
                </c:pt>
                <c:pt idx="1">
                  <c:v>4</c:v>
                </c:pt>
                <c:pt idx="2">
                  <c:v>4.5</c:v>
                </c:pt>
                <c:pt idx="3">
                  <c:v>5.2</c:v>
                </c:pt>
                <c:pt idx="4">
                  <c:v>5.6</c:v>
                </c:pt>
                <c:pt idx="5">
                  <c:v>5.9</c:v>
                </c:pt>
                <c:pt idx="6">
                  <c:v>6.4</c:v>
                </c:pt>
                <c:pt idx="7">
                  <c:v>4.3</c:v>
                </c:pt>
                <c:pt idx="8">
                  <c:v>9.1</c:v>
                </c:pt>
                <c:pt idx="9">
                  <c:v>4.8</c:v>
                </c:pt>
                <c:pt idx="10">
                  <c:v>7.9</c:v>
                </c:pt>
                <c:pt idx="11">
                  <c:v>14</c:v>
                </c:pt>
                <c:pt idx="12">
                  <c:v>9.3000000000000007</c:v>
                </c:pt>
                <c:pt idx="13">
                  <c:v>7.3</c:v>
                </c:pt>
                <c:pt idx="14">
                  <c:v>4</c:v>
                </c:pt>
                <c:pt idx="15">
                  <c:v>3.8</c:v>
                </c:pt>
                <c:pt idx="16">
                  <c:v>3.7</c:v>
                </c:pt>
                <c:pt idx="17">
                  <c:v>8.5</c:v>
                </c:pt>
              </c:numCache>
            </c:numRef>
          </c:val>
          <c:smooth val="0"/>
        </c:ser>
        <c:dLbls>
          <c:dLblPos val="ctr"/>
          <c:showLegendKey val="0"/>
          <c:showVal val="1"/>
          <c:showCatName val="0"/>
          <c:showSerName val="0"/>
          <c:showPercent val="0"/>
          <c:showBubbleSize val="0"/>
        </c:dLbls>
        <c:marker val="1"/>
        <c:smooth val="0"/>
        <c:axId val="544733776"/>
        <c:axId val="544723984"/>
      </c:lineChart>
      <c:catAx>
        <c:axId val="544733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44723984"/>
        <c:crosses val="autoZero"/>
        <c:auto val="1"/>
        <c:lblAlgn val="ctr"/>
        <c:lblOffset val="100"/>
        <c:noMultiLvlLbl val="0"/>
      </c:catAx>
      <c:valAx>
        <c:axId val="5447239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4473377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dirty="0" smtClean="0"/>
              <a:t>CONTRIBUTION OF AGRICULTURE, INDUSTRY AND SERVICES SECTORS TO GDP</a:t>
            </a:r>
            <a:endParaRPr lang="en-GB"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Agriculture</c:v>
                </c:pt>
              </c:strCache>
            </c:strRef>
          </c:tx>
          <c:spPr>
            <a:solidFill>
              <a:schemeClr val="accent2">
                <a:lumMod val="7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Sheet1!$A$2:$A$9</c:f>
              <c:numCache>
                <c:formatCode>General</c:formatCode>
                <c:ptCount val="8"/>
                <c:pt idx="0">
                  <c:v>1980</c:v>
                </c:pt>
                <c:pt idx="1">
                  <c:v>1985</c:v>
                </c:pt>
                <c:pt idx="2">
                  <c:v>1990</c:v>
                </c:pt>
                <c:pt idx="3">
                  <c:v>1995</c:v>
                </c:pt>
                <c:pt idx="4">
                  <c:v>2000</c:v>
                </c:pt>
                <c:pt idx="5">
                  <c:v>2005</c:v>
                </c:pt>
                <c:pt idx="6">
                  <c:v>2010</c:v>
                </c:pt>
                <c:pt idx="7">
                  <c:v>2014</c:v>
                </c:pt>
              </c:numCache>
            </c:numRef>
          </c:cat>
          <c:val>
            <c:numRef>
              <c:f>Sheet1!$B$2:$B$9</c:f>
              <c:numCache>
                <c:formatCode>0</c:formatCode>
                <c:ptCount val="8"/>
                <c:pt idx="0">
                  <c:v>60.1</c:v>
                </c:pt>
                <c:pt idx="1">
                  <c:v>48.4</c:v>
                </c:pt>
                <c:pt idx="2">
                  <c:v>45.1</c:v>
                </c:pt>
                <c:pt idx="3">
                  <c:v>42.7</c:v>
                </c:pt>
                <c:pt idx="4">
                  <c:v>36</c:v>
                </c:pt>
                <c:pt idx="5">
                  <c:v>37</c:v>
                </c:pt>
                <c:pt idx="6">
                  <c:v>31.8</c:v>
                </c:pt>
                <c:pt idx="7">
                  <c:v>22</c:v>
                </c:pt>
              </c:numCache>
            </c:numRef>
          </c:val>
        </c:ser>
        <c:ser>
          <c:idx val="1"/>
          <c:order val="1"/>
          <c:tx>
            <c:strRef>
              <c:f>Sheet1!$D$1</c:f>
              <c:strCache>
                <c:ptCount val="1"/>
                <c:pt idx="0">
                  <c:v>Industry</c:v>
                </c:pt>
              </c:strCache>
            </c:strRef>
          </c:tx>
          <c:spPr>
            <a:solidFill>
              <a:schemeClr val="accent4">
                <a:lumMod val="60000"/>
                <a:lumOff val="40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Sheet1!$A$2:$A$9</c:f>
              <c:numCache>
                <c:formatCode>General</c:formatCode>
                <c:ptCount val="8"/>
                <c:pt idx="0">
                  <c:v>1980</c:v>
                </c:pt>
                <c:pt idx="1">
                  <c:v>1985</c:v>
                </c:pt>
                <c:pt idx="2">
                  <c:v>1990</c:v>
                </c:pt>
                <c:pt idx="3">
                  <c:v>1995</c:v>
                </c:pt>
                <c:pt idx="4">
                  <c:v>2000</c:v>
                </c:pt>
                <c:pt idx="5">
                  <c:v>2005</c:v>
                </c:pt>
                <c:pt idx="6">
                  <c:v>2010</c:v>
                </c:pt>
                <c:pt idx="7">
                  <c:v>2014</c:v>
                </c:pt>
              </c:numCache>
            </c:numRef>
          </c:cat>
          <c:val>
            <c:numRef>
              <c:f>Sheet1!$D$2:$D$9</c:f>
              <c:numCache>
                <c:formatCode>0</c:formatCode>
                <c:ptCount val="8"/>
                <c:pt idx="0">
                  <c:v>12.3</c:v>
                </c:pt>
                <c:pt idx="1">
                  <c:v>18</c:v>
                </c:pt>
                <c:pt idx="2">
                  <c:v>16.899999999999999</c:v>
                </c:pt>
                <c:pt idx="3">
                  <c:v>26.7</c:v>
                </c:pt>
                <c:pt idx="4">
                  <c:v>25.2</c:v>
                </c:pt>
                <c:pt idx="5">
                  <c:v>24.7</c:v>
                </c:pt>
                <c:pt idx="6">
                  <c:v>19.100000000000001</c:v>
                </c:pt>
                <c:pt idx="7">
                  <c:v>28.4</c:v>
                </c:pt>
              </c:numCache>
            </c:numRef>
          </c:val>
        </c:ser>
        <c:ser>
          <c:idx val="2"/>
          <c:order val="2"/>
          <c:tx>
            <c:strRef>
              <c:f>Sheet1!$C$1</c:f>
              <c:strCache>
                <c:ptCount val="1"/>
                <c:pt idx="0">
                  <c:v>Services</c:v>
                </c:pt>
              </c:strCache>
            </c:strRef>
          </c:tx>
          <c:spPr>
            <a:solidFill>
              <a:srgbClr val="00B0F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Sheet1!$A$2:$A$9</c:f>
              <c:numCache>
                <c:formatCode>General</c:formatCode>
                <c:ptCount val="8"/>
                <c:pt idx="0">
                  <c:v>1980</c:v>
                </c:pt>
                <c:pt idx="1">
                  <c:v>1985</c:v>
                </c:pt>
                <c:pt idx="2">
                  <c:v>1990</c:v>
                </c:pt>
                <c:pt idx="3">
                  <c:v>1995</c:v>
                </c:pt>
                <c:pt idx="4">
                  <c:v>2000</c:v>
                </c:pt>
                <c:pt idx="5">
                  <c:v>2005</c:v>
                </c:pt>
                <c:pt idx="6">
                  <c:v>2010</c:v>
                </c:pt>
                <c:pt idx="7">
                  <c:v>2014</c:v>
                </c:pt>
              </c:numCache>
            </c:numRef>
          </c:cat>
          <c:val>
            <c:numRef>
              <c:f>Sheet1!$C$2:$C$9</c:f>
              <c:numCache>
                <c:formatCode>0</c:formatCode>
                <c:ptCount val="8"/>
                <c:pt idx="0">
                  <c:v>27.6</c:v>
                </c:pt>
                <c:pt idx="1">
                  <c:v>33.6</c:v>
                </c:pt>
                <c:pt idx="2">
                  <c:v>38.1</c:v>
                </c:pt>
                <c:pt idx="3">
                  <c:v>30.6</c:v>
                </c:pt>
                <c:pt idx="4">
                  <c:v>29.7</c:v>
                </c:pt>
                <c:pt idx="5">
                  <c:v>29.4</c:v>
                </c:pt>
                <c:pt idx="6">
                  <c:v>51.1</c:v>
                </c:pt>
                <c:pt idx="7">
                  <c:v>49.6</c:v>
                </c:pt>
              </c:numCache>
            </c:numRef>
          </c:val>
        </c:ser>
        <c:dLbls>
          <c:dLblPos val="ctr"/>
          <c:showLegendKey val="0"/>
          <c:showVal val="1"/>
          <c:showCatName val="0"/>
          <c:showSerName val="0"/>
          <c:showPercent val="0"/>
          <c:showBubbleSize val="0"/>
        </c:dLbls>
        <c:gapWidth val="150"/>
        <c:overlap val="100"/>
        <c:axId val="544732688"/>
        <c:axId val="544728880"/>
      </c:barChart>
      <c:catAx>
        <c:axId val="5447326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44728880"/>
        <c:crosses val="autoZero"/>
        <c:auto val="1"/>
        <c:lblAlgn val="ctr"/>
        <c:lblOffset val="100"/>
        <c:noMultiLvlLbl val="0"/>
      </c:catAx>
      <c:valAx>
        <c:axId val="5447288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54473268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dirty="0" smtClean="0"/>
              <a:t>EMPLOYMENT BY SECTOR</a:t>
            </a:r>
            <a:endParaRPr lang="en-GB"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Agriculture</c:v>
                </c:pt>
              </c:strCache>
            </c:strRef>
          </c:tx>
          <c:spPr>
            <a:solidFill>
              <a:schemeClr val="accent2">
                <a:lumMod val="7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Sheet1!$A$2:$A$8</c:f>
              <c:numCache>
                <c:formatCode>General</c:formatCode>
                <c:ptCount val="7"/>
                <c:pt idx="0">
                  <c:v>1991</c:v>
                </c:pt>
                <c:pt idx="1">
                  <c:v>1995</c:v>
                </c:pt>
                <c:pt idx="2">
                  <c:v>2000</c:v>
                </c:pt>
                <c:pt idx="3">
                  <c:v>2005</c:v>
                </c:pt>
                <c:pt idx="4">
                  <c:v>2010</c:v>
                </c:pt>
                <c:pt idx="5">
                  <c:v>2015</c:v>
                </c:pt>
                <c:pt idx="6">
                  <c:v>2017</c:v>
                </c:pt>
              </c:numCache>
            </c:numRef>
          </c:cat>
          <c:val>
            <c:numRef>
              <c:f>Sheet1!$B$2:$B$8</c:f>
              <c:numCache>
                <c:formatCode>0</c:formatCode>
                <c:ptCount val="7"/>
                <c:pt idx="0">
                  <c:v>56</c:v>
                </c:pt>
                <c:pt idx="1">
                  <c:v>54</c:v>
                </c:pt>
                <c:pt idx="2">
                  <c:v>50</c:v>
                </c:pt>
                <c:pt idx="3">
                  <c:v>49</c:v>
                </c:pt>
                <c:pt idx="4">
                  <c:v>42</c:v>
                </c:pt>
                <c:pt idx="5">
                  <c:v>43</c:v>
                </c:pt>
                <c:pt idx="6">
                  <c:v>41</c:v>
                </c:pt>
              </c:numCache>
            </c:numRef>
          </c:val>
        </c:ser>
        <c:ser>
          <c:idx val="1"/>
          <c:order val="1"/>
          <c:tx>
            <c:strRef>
              <c:f>Sheet1!$D$1</c:f>
              <c:strCache>
                <c:ptCount val="1"/>
                <c:pt idx="0">
                  <c:v>Industry</c:v>
                </c:pt>
              </c:strCache>
            </c:strRef>
          </c:tx>
          <c:spPr>
            <a:solidFill>
              <a:schemeClr val="accent4">
                <a:lumMod val="60000"/>
                <a:lumOff val="40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Sheet1!$A$2:$A$8</c:f>
              <c:numCache>
                <c:formatCode>General</c:formatCode>
                <c:ptCount val="7"/>
                <c:pt idx="0">
                  <c:v>1991</c:v>
                </c:pt>
                <c:pt idx="1">
                  <c:v>1995</c:v>
                </c:pt>
                <c:pt idx="2">
                  <c:v>2000</c:v>
                </c:pt>
                <c:pt idx="3">
                  <c:v>2005</c:v>
                </c:pt>
                <c:pt idx="4">
                  <c:v>2010</c:v>
                </c:pt>
                <c:pt idx="5">
                  <c:v>2015</c:v>
                </c:pt>
                <c:pt idx="6">
                  <c:v>2017</c:v>
                </c:pt>
              </c:numCache>
            </c:numRef>
          </c:cat>
          <c:val>
            <c:numRef>
              <c:f>Sheet1!$D$2:$D$8</c:f>
              <c:numCache>
                <c:formatCode>0</c:formatCode>
                <c:ptCount val="7"/>
                <c:pt idx="0">
                  <c:v>14</c:v>
                </c:pt>
                <c:pt idx="1">
                  <c:v>16</c:v>
                </c:pt>
                <c:pt idx="2">
                  <c:v>16</c:v>
                </c:pt>
                <c:pt idx="3">
                  <c:v>16</c:v>
                </c:pt>
                <c:pt idx="4">
                  <c:v>15</c:v>
                </c:pt>
                <c:pt idx="5">
                  <c:v>14</c:v>
                </c:pt>
                <c:pt idx="6">
                  <c:v>14</c:v>
                </c:pt>
              </c:numCache>
            </c:numRef>
          </c:val>
        </c:ser>
        <c:ser>
          <c:idx val="2"/>
          <c:order val="2"/>
          <c:tx>
            <c:strRef>
              <c:f>Sheet1!$C$1</c:f>
              <c:strCache>
                <c:ptCount val="1"/>
                <c:pt idx="0">
                  <c:v>Services</c:v>
                </c:pt>
              </c:strCache>
            </c:strRef>
          </c:tx>
          <c:spPr>
            <a:solidFill>
              <a:srgbClr val="00B0F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Sheet1!$A$2:$A$8</c:f>
              <c:numCache>
                <c:formatCode>General</c:formatCode>
                <c:ptCount val="7"/>
                <c:pt idx="0">
                  <c:v>1991</c:v>
                </c:pt>
                <c:pt idx="1">
                  <c:v>1995</c:v>
                </c:pt>
                <c:pt idx="2">
                  <c:v>2000</c:v>
                </c:pt>
                <c:pt idx="3">
                  <c:v>2005</c:v>
                </c:pt>
                <c:pt idx="4">
                  <c:v>2010</c:v>
                </c:pt>
                <c:pt idx="5">
                  <c:v>2015</c:v>
                </c:pt>
                <c:pt idx="6">
                  <c:v>2017</c:v>
                </c:pt>
              </c:numCache>
            </c:numRef>
          </c:cat>
          <c:val>
            <c:numRef>
              <c:f>Sheet1!$C$2:$C$8</c:f>
              <c:numCache>
                <c:formatCode>0</c:formatCode>
                <c:ptCount val="7"/>
                <c:pt idx="0">
                  <c:v>30</c:v>
                </c:pt>
                <c:pt idx="1">
                  <c:v>30</c:v>
                </c:pt>
                <c:pt idx="2">
                  <c:v>34</c:v>
                </c:pt>
                <c:pt idx="3">
                  <c:v>35</c:v>
                </c:pt>
                <c:pt idx="4">
                  <c:v>43</c:v>
                </c:pt>
                <c:pt idx="5">
                  <c:v>44</c:v>
                </c:pt>
                <c:pt idx="6">
                  <c:v>41</c:v>
                </c:pt>
              </c:numCache>
            </c:numRef>
          </c:val>
        </c:ser>
        <c:dLbls>
          <c:dLblPos val="ctr"/>
          <c:showLegendKey val="0"/>
          <c:showVal val="1"/>
          <c:showCatName val="0"/>
          <c:showSerName val="0"/>
          <c:showPercent val="0"/>
          <c:showBubbleSize val="0"/>
        </c:dLbls>
        <c:gapWidth val="150"/>
        <c:overlap val="100"/>
        <c:axId val="544731600"/>
        <c:axId val="544732144"/>
      </c:barChart>
      <c:catAx>
        <c:axId val="5447316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44732144"/>
        <c:crosses val="autoZero"/>
        <c:auto val="1"/>
        <c:lblAlgn val="ctr"/>
        <c:lblOffset val="100"/>
        <c:noMultiLvlLbl val="0"/>
      </c:catAx>
      <c:valAx>
        <c:axId val="5447321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54473160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sz="2200" b="1" i="0" u="none" strike="noStrike" baseline="0" dirty="0" smtClean="0">
                <a:effectLst/>
              </a:rPr>
              <a:t>Total Population</a:t>
            </a:r>
            <a:endParaRPr lang="en-GB"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Total Population </c:v>
                </c:pt>
              </c:strCache>
            </c:strRef>
          </c:tx>
          <c:spPr>
            <a:solidFill>
              <a:schemeClr val="accent6">
                <a:lumMod val="7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Sheet1!$A$2:$A$6</c:f>
              <c:numCache>
                <c:formatCode>General</c:formatCode>
                <c:ptCount val="5"/>
                <c:pt idx="0">
                  <c:v>1960</c:v>
                </c:pt>
                <c:pt idx="1">
                  <c:v>1970</c:v>
                </c:pt>
                <c:pt idx="2">
                  <c:v>1984</c:v>
                </c:pt>
                <c:pt idx="3">
                  <c:v>2000</c:v>
                </c:pt>
                <c:pt idx="4">
                  <c:v>2010</c:v>
                </c:pt>
              </c:numCache>
            </c:numRef>
          </c:cat>
          <c:val>
            <c:numRef>
              <c:f>Sheet1!$B$2:$B$6</c:f>
              <c:numCache>
                <c:formatCode>#,##0</c:formatCode>
                <c:ptCount val="5"/>
                <c:pt idx="0">
                  <c:v>6726815</c:v>
                </c:pt>
                <c:pt idx="1">
                  <c:v>8559313</c:v>
                </c:pt>
                <c:pt idx="2">
                  <c:v>12296081</c:v>
                </c:pt>
                <c:pt idx="3">
                  <c:v>18912079</c:v>
                </c:pt>
                <c:pt idx="4">
                  <c:v>24658823</c:v>
                </c:pt>
              </c:numCache>
            </c:numRef>
          </c:val>
        </c:ser>
        <c:dLbls>
          <c:dLblPos val="inEnd"/>
          <c:showLegendKey val="0"/>
          <c:showVal val="1"/>
          <c:showCatName val="0"/>
          <c:showSerName val="0"/>
          <c:showPercent val="0"/>
          <c:showBubbleSize val="0"/>
        </c:dLbls>
        <c:gapWidth val="65"/>
        <c:axId val="544719088"/>
        <c:axId val="544733232"/>
      </c:barChart>
      <c:catAx>
        <c:axId val="5447190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44733232"/>
        <c:crosses val="autoZero"/>
        <c:auto val="1"/>
        <c:lblAlgn val="ctr"/>
        <c:lblOffset val="100"/>
        <c:noMultiLvlLbl val="0"/>
      </c:catAx>
      <c:valAx>
        <c:axId val="5447332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54471908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1"/>
          <c:order val="0"/>
          <c:tx>
            <c:strRef>
              <c:f>Sheet1!$C$1</c:f>
              <c:strCache>
                <c:ptCount val="1"/>
                <c:pt idx="0">
                  <c:v>Labour Force</c:v>
                </c:pt>
              </c:strCache>
            </c:strRef>
          </c:tx>
          <c:spPr>
            <a:solidFill>
              <a:schemeClr val="accent2">
                <a:alpha val="85000"/>
              </a:schemeClr>
            </a:solidFill>
            <a:ln w="9525" cap="flat" cmpd="sng" algn="ctr">
              <a:solidFill>
                <a:schemeClr val="lt1">
                  <a:alpha val="50000"/>
                </a:schemeClr>
              </a:solidFill>
              <a:round/>
            </a:ln>
            <a:effectLst/>
          </c:spPr>
          <c:invertIfNegative val="0"/>
          <c:dLbls>
            <c:dLbl>
              <c:idx val="0"/>
              <c:layout>
                <c:manualLayout>
                  <c:x val="6.8290755063943071E-3"/>
                  <c:y val="-1.480166066085724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5684123408400343E-4"/>
                  <c:y val="-2.71363778782382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5684123408400343E-4"/>
                  <c:y val="-1.726860410433344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4378273574969667E-3"/>
                  <c:y val="-3.947109509561930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9542832832345871E-3"/>
                  <c:y val="-2.466943443476207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1960</c:v>
                </c:pt>
                <c:pt idx="1">
                  <c:v>1970</c:v>
                </c:pt>
                <c:pt idx="2">
                  <c:v>1984</c:v>
                </c:pt>
                <c:pt idx="3">
                  <c:v>2000</c:v>
                </c:pt>
                <c:pt idx="4">
                  <c:v>2010</c:v>
                </c:pt>
              </c:numCache>
            </c:numRef>
          </c:cat>
          <c:val>
            <c:numRef>
              <c:f>Sheet1!$C$2:$C$6</c:f>
              <c:numCache>
                <c:formatCode>#,##0</c:formatCode>
                <c:ptCount val="5"/>
                <c:pt idx="0">
                  <c:v>4614595</c:v>
                </c:pt>
                <c:pt idx="1">
                  <c:v>5905926</c:v>
                </c:pt>
                <c:pt idx="2">
                  <c:v>5580104</c:v>
                </c:pt>
                <c:pt idx="3">
                  <c:v>8292114</c:v>
                </c:pt>
                <c:pt idx="4">
                  <c:v>10876470</c:v>
                </c:pt>
              </c:numCache>
            </c:numRef>
          </c:val>
        </c:ser>
        <c:dLbls>
          <c:dLblPos val="ctr"/>
          <c:showLegendKey val="0"/>
          <c:showVal val="1"/>
          <c:showCatName val="0"/>
          <c:showSerName val="0"/>
          <c:showPercent val="0"/>
          <c:showBubbleSize val="0"/>
        </c:dLbls>
        <c:gapWidth val="150"/>
        <c:axId val="544720720"/>
        <c:axId val="544719632"/>
      </c:barChart>
      <c:catAx>
        <c:axId val="544720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44719632"/>
        <c:crosses val="autoZero"/>
        <c:auto val="1"/>
        <c:lblAlgn val="ctr"/>
        <c:lblOffset val="100"/>
        <c:noMultiLvlLbl val="0"/>
      </c:catAx>
      <c:valAx>
        <c:axId val="5447196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5447207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dirty="0" smtClean="0"/>
              <a:t>LABOUR FORCE PARTICIPATION RATES, BY SEX, 1960-2013</a:t>
            </a:r>
            <a:endParaRPr lang="en-GB"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Male</c:v>
                </c:pt>
              </c:strCache>
            </c:strRef>
          </c:tx>
          <c:spPr>
            <a:solidFill>
              <a:schemeClr val="accent4">
                <a:lumMod val="60000"/>
                <a:lumOff val="40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Sheet1!$A$2:$A$8</c:f>
              <c:numCache>
                <c:formatCode>General</c:formatCode>
                <c:ptCount val="7"/>
                <c:pt idx="0">
                  <c:v>1960</c:v>
                </c:pt>
                <c:pt idx="1">
                  <c:v>1970</c:v>
                </c:pt>
                <c:pt idx="2">
                  <c:v>1984</c:v>
                </c:pt>
                <c:pt idx="3">
                  <c:v>2000</c:v>
                </c:pt>
                <c:pt idx="4">
                  <c:v>2006</c:v>
                </c:pt>
                <c:pt idx="5">
                  <c:v>2010</c:v>
                </c:pt>
                <c:pt idx="6">
                  <c:v>2013</c:v>
                </c:pt>
              </c:numCache>
            </c:numRef>
          </c:cat>
          <c:val>
            <c:numRef>
              <c:f>Sheet1!$B$2:$B$8</c:f>
              <c:numCache>
                <c:formatCode>General</c:formatCode>
                <c:ptCount val="7"/>
                <c:pt idx="0">
                  <c:v>88.9</c:v>
                </c:pt>
                <c:pt idx="1">
                  <c:v>83.5</c:v>
                </c:pt>
                <c:pt idx="2">
                  <c:v>83.5</c:v>
                </c:pt>
                <c:pt idx="3">
                  <c:v>76.7</c:v>
                </c:pt>
                <c:pt idx="4">
                  <c:v>76.099999999999994</c:v>
                </c:pt>
                <c:pt idx="5">
                  <c:v>72.8</c:v>
                </c:pt>
                <c:pt idx="6">
                  <c:v>79.900000000000006</c:v>
                </c:pt>
              </c:numCache>
            </c:numRef>
          </c:val>
        </c:ser>
        <c:ser>
          <c:idx val="1"/>
          <c:order val="1"/>
          <c:tx>
            <c:strRef>
              <c:f>Sheet1!$C$1</c:f>
              <c:strCache>
                <c:ptCount val="1"/>
                <c:pt idx="0">
                  <c:v>Female</c:v>
                </c:pt>
              </c:strCache>
            </c:strRef>
          </c:tx>
          <c:spPr>
            <a:solidFill>
              <a:schemeClr val="accent2">
                <a:lumMod val="7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Sheet1!$A$2:$A$8</c:f>
              <c:numCache>
                <c:formatCode>General</c:formatCode>
                <c:ptCount val="7"/>
                <c:pt idx="0">
                  <c:v>1960</c:v>
                </c:pt>
                <c:pt idx="1">
                  <c:v>1970</c:v>
                </c:pt>
                <c:pt idx="2">
                  <c:v>1984</c:v>
                </c:pt>
                <c:pt idx="3">
                  <c:v>2000</c:v>
                </c:pt>
                <c:pt idx="4">
                  <c:v>2006</c:v>
                </c:pt>
                <c:pt idx="5">
                  <c:v>2010</c:v>
                </c:pt>
                <c:pt idx="6">
                  <c:v>2013</c:v>
                </c:pt>
              </c:numCache>
            </c:numRef>
          </c:cat>
          <c:val>
            <c:numRef>
              <c:f>Sheet1!$C$2:$C$8</c:f>
              <c:numCache>
                <c:formatCode>General</c:formatCode>
                <c:ptCount val="7"/>
                <c:pt idx="0">
                  <c:v>54.5</c:v>
                </c:pt>
                <c:pt idx="1">
                  <c:v>63.6</c:v>
                </c:pt>
                <c:pt idx="2">
                  <c:v>81.599999999999994</c:v>
                </c:pt>
                <c:pt idx="3">
                  <c:v>72.7</c:v>
                </c:pt>
                <c:pt idx="4">
                  <c:v>73.3</c:v>
                </c:pt>
                <c:pt idx="5">
                  <c:v>69.599999999999994</c:v>
                </c:pt>
                <c:pt idx="6">
                  <c:v>74.900000000000006</c:v>
                </c:pt>
              </c:numCache>
            </c:numRef>
          </c:val>
        </c:ser>
        <c:dLbls>
          <c:dLblPos val="inEnd"/>
          <c:showLegendKey val="0"/>
          <c:showVal val="1"/>
          <c:showCatName val="0"/>
          <c:showSerName val="0"/>
          <c:showPercent val="0"/>
          <c:showBubbleSize val="0"/>
        </c:dLbls>
        <c:gapWidth val="65"/>
        <c:axId val="544726160"/>
        <c:axId val="544721808"/>
      </c:barChart>
      <c:catAx>
        <c:axId val="5447261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44721808"/>
        <c:crosses val="autoZero"/>
        <c:auto val="1"/>
        <c:lblAlgn val="ctr"/>
        <c:lblOffset val="100"/>
        <c:noMultiLvlLbl val="0"/>
      </c:catAx>
      <c:valAx>
        <c:axId val="5447218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4472616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sz="2200" b="1" i="0" u="none" strike="noStrike" baseline="0" dirty="0" smtClean="0">
                <a:effectLst/>
              </a:rPr>
              <a:t>Employment Rates, By Sex, 1960-2012/13</a:t>
            </a:r>
            <a:endParaRPr lang="en-GB"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Male </c:v>
                </c:pt>
              </c:strCache>
            </c:strRef>
          </c:tx>
          <c:spPr>
            <a:solidFill>
              <a:schemeClr val="accent4">
                <a:lumMod val="60000"/>
                <a:lumOff val="40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Sheet1!$A$2:$A$10</c:f>
              <c:strCache>
                <c:ptCount val="9"/>
                <c:pt idx="0">
                  <c:v>1960</c:v>
                </c:pt>
                <c:pt idx="1">
                  <c:v>1970</c:v>
                </c:pt>
                <c:pt idx="2">
                  <c:v>1984</c:v>
                </c:pt>
                <c:pt idx="3">
                  <c:v>1991/92</c:v>
                </c:pt>
                <c:pt idx="4">
                  <c:v>1998/99</c:v>
                </c:pt>
                <c:pt idx="5">
                  <c:v>2000</c:v>
                </c:pt>
                <c:pt idx="6">
                  <c:v>2005/06</c:v>
                </c:pt>
                <c:pt idx="7">
                  <c:v>2010</c:v>
                </c:pt>
                <c:pt idx="8">
                  <c:v>2012/13</c:v>
                </c:pt>
              </c:strCache>
            </c:strRef>
          </c:cat>
          <c:val>
            <c:numRef>
              <c:f>Sheet1!$B$2:$B$10</c:f>
              <c:numCache>
                <c:formatCode>General</c:formatCode>
                <c:ptCount val="9"/>
                <c:pt idx="0">
                  <c:v>93.5</c:v>
                </c:pt>
                <c:pt idx="1">
                  <c:v>92.3</c:v>
                </c:pt>
                <c:pt idx="2">
                  <c:v>96.8</c:v>
                </c:pt>
                <c:pt idx="3">
                  <c:v>80.8</c:v>
                </c:pt>
                <c:pt idx="4">
                  <c:v>84</c:v>
                </c:pt>
                <c:pt idx="5">
                  <c:v>89.9</c:v>
                </c:pt>
                <c:pt idx="6">
                  <c:v>94.6</c:v>
                </c:pt>
                <c:pt idx="7">
                  <c:v>95.2</c:v>
                </c:pt>
                <c:pt idx="8">
                  <c:v>95.2</c:v>
                </c:pt>
              </c:numCache>
            </c:numRef>
          </c:val>
        </c:ser>
        <c:ser>
          <c:idx val="1"/>
          <c:order val="1"/>
          <c:tx>
            <c:strRef>
              <c:f>Sheet1!$C$1</c:f>
              <c:strCache>
                <c:ptCount val="1"/>
                <c:pt idx="0">
                  <c:v>Female </c:v>
                </c:pt>
              </c:strCache>
            </c:strRef>
          </c:tx>
          <c:spPr>
            <a:solidFill>
              <a:schemeClr val="accent2">
                <a:lumMod val="7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Sheet1!$A$2:$A$10</c:f>
              <c:strCache>
                <c:ptCount val="9"/>
                <c:pt idx="0">
                  <c:v>1960</c:v>
                </c:pt>
                <c:pt idx="1">
                  <c:v>1970</c:v>
                </c:pt>
                <c:pt idx="2">
                  <c:v>1984</c:v>
                </c:pt>
                <c:pt idx="3">
                  <c:v>1991/92</c:v>
                </c:pt>
                <c:pt idx="4">
                  <c:v>1998/99</c:v>
                </c:pt>
                <c:pt idx="5">
                  <c:v>2000</c:v>
                </c:pt>
                <c:pt idx="6">
                  <c:v>2005/06</c:v>
                </c:pt>
                <c:pt idx="7">
                  <c:v>2010</c:v>
                </c:pt>
                <c:pt idx="8">
                  <c:v>2012/13</c:v>
                </c:pt>
              </c:strCache>
            </c:strRef>
          </c:cat>
          <c:val>
            <c:numRef>
              <c:f>Sheet1!$C$2:$C$10</c:f>
              <c:numCache>
                <c:formatCode>General</c:formatCode>
                <c:ptCount val="9"/>
                <c:pt idx="0">
                  <c:v>94.8</c:v>
                </c:pt>
                <c:pt idx="1">
                  <c:v>96.1</c:v>
                </c:pt>
                <c:pt idx="2">
                  <c:v>97.5</c:v>
                </c:pt>
                <c:pt idx="3">
                  <c:v>80.599999999999994</c:v>
                </c:pt>
                <c:pt idx="4">
                  <c:v>80.7</c:v>
                </c:pt>
                <c:pt idx="5">
                  <c:v>89.3</c:v>
                </c:pt>
                <c:pt idx="6">
                  <c:v>93.8</c:v>
                </c:pt>
                <c:pt idx="7">
                  <c:v>94.2</c:v>
                </c:pt>
                <c:pt idx="8">
                  <c:v>94.5</c:v>
                </c:pt>
              </c:numCache>
            </c:numRef>
          </c:val>
        </c:ser>
        <c:dLbls>
          <c:dLblPos val="inEnd"/>
          <c:showLegendKey val="0"/>
          <c:showVal val="1"/>
          <c:showCatName val="0"/>
          <c:showSerName val="0"/>
          <c:showPercent val="0"/>
          <c:showBubbleSize val="0"/>
        </c:dLbls>
        <c:gapWidth val="65"/>
        <c:axId val="544729968"/>
        <c:axId val="544721264"/>
      </c:barChart>
      <c:catAx>
        <c:axId val="544729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44721264"/>
        <c:crosses val="autoZero"/>
        <c:auto val="1"/>
        <c:lblAlgn val="ctr"/>
        <c:lblOffset val="100"/>
        <c:noMultiLvlLbl val="0"/>
      </c:catAx>
      <c:valAx>
        <c:axId val="5447212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4472996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sz="2200" b="1" i="0" u="none" strike="noStrike" baseline="0" dirty="0" smtClean="0">
                <a:effectLst/>
              </a:rPr>
              <a:t>“Employment status of currently employed population 15 years and older by sex, type of locality and region”</a:t>
            </a:r>
            <a:endParaRPr lang="en-GB"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Total </c:v>
                </c:pt>
              </c:strCache>
            </c:strRef>
          </c:tx>
          <c:spPr>
            <a:solidFill>
              <a:schemeClr val="accent1">
                <a:alpha val="85000"/>
              </a:schemeClr>
            </a:solidFill>
            <a:ln w="9525" cap="flat" cmpd="sng" algn="ctr">
              <a:solidFill>
                <a:schemeClr val="lt1">
                  <a:alpha val="50000"/>
                </a:schemeClr>
              </a:solidFill>
              <a:round/>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dLbl>
            <c:dLbl>
              <c:idx val="4"/>
              <c:layout>
                <c:manualLayout>
                  <c:x val="-8.4180190829912546E-17"/>
                  <c:y val="1.348598547916775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Sheet1!$A$2:$A$8</c:f>
              <c:strCache>
                <c:ptCount val="7"/>
                <c:pt idx="0">
                  <c:v>Paid employee</c:v>
                </c:pt>
                <c:pt idx="1">
                  <c:v>Own account worker</c:v>
                </c:pt>
                <c:pt idx="2">
                  <c:v>Contributing family worker</c:v>
                </c:pt>
                <c:pt idx="3">
                  <c:v>Domestic employee</c:v>
                </c:pt>
                <c:pt idx="4">
                  <c:v>Casual worker</c:v>
                </c:pt>
                <c:pt idx="5">
                  <c:v>Apprentice</c:v>
                </c:pt>
                <c:pt idx="6">
                  <c:v>Other</c:v>
                </c:pt>
              </c:strCache>
            </c:strRef>
          </c:cat>
          <c:val>
            <c:numRef>
              <c:f>Sheet1!$B$2:$B$8</c:f>
              <c:numCache>
                <c:formatCode>General</c:formatCode>
                <c:ptCount val="7"/>
                <c:pt idx="0">
                  <c:v>20</c:v>
                </c:pt>
                <c:pt idx="1">
                  <c:v>65</c:v>
                </c:pt>
                <c:pt idx="2">
                  <c:v>9.1</c:v>
                </c:pt>
                <c:pt idx="3">
                  <c:v>0.5</c:v>
                </c:pt>
                <c:pt idx="4">
                  <c:v>3.7</c:v>
                </c:pt>
                <c:pt idx="5">
                  <c:v>0.6</c:v>
                </c:pt>
                <c:pt idx="6">
                  <c:v>1.2</c:v>
                </c:pt>
              </c:numCache>
            </c:numRef>
          </c:val>
        </c:ser>
        <c:ser>
          <c:idx val="1"/>
          <c:order val="1"/>
          <c:tx>
            <c:strRef>
              <c:f>Sheet1!$C$1</c:f>
              <c:strCache>
                <c:ptCount val="1"/>
                <c:pt idx="0">
                  <c:v>Male </c:v>
                </c:pt>
              </c:strCache>
            </c:strRef>
          </c:tx>
          <c:spPr>
            <a:solidFill>
              <a:schemeClr val="accent2">
                <a:alpha val="85000"/>
              </a:schemeClr>
            </a:solidFill>
            <a:ln w="9525" cap="flat" cmpd="sng" algn="ctr">
              <a:solidFill>
                <a:schemeClr val="lt1">
                  <a:alpha val="50000"/>
                </a:schemeClr>
              </a:solidFill>
              <a:round/>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dLbl>
            <c:dLbl>
              <c:idx val="4"/>
              <c:layout>
                <c:manualLayout>
                  <c:x val="0"/>
                  <c:y val="9.9287221058253598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Sheet1!$A$2:$A$8</c:f>
              <c:strCache>
                <c:ptCount val="7"/>
                <c:pt idx="0">
                  <c:v>Paid employee</c:v>
                </c:pt>
                <c:pt idx="1">
                  <c:v>Own account worker</c:v>
                </c:pt>
                <c:pt idx="2">
                  <c:v>Contributing family worker</c:v>
                </c:pt>
                <c:pt idx="3">
                  <c:v>Domestic employee</c:v>
                </c:pt>
                <c:pt idx="4">
                  <c:v>Casual worker</c:v>
                </c:pt>
                <c:pt idx="5">
                  <c:v>Apprentice</c:v>
                </c:pt>
                <c:pt idx="6">
                  <c:v>Other</c:v>
                </c:pt>
              </c:strCache>
            </c:strRef>
          </c:cat>
          <c:val>
            <c:numRef>
              <c:f>Sheet1!$C$2:$C$8</c:f>
              <c:numCache>
                <c:formatCode>General</c:formatCode>
                <c:ptCount val="7"/>
                <c:pt idx="0">
                  <c:v>27</c:v>
                </c:pt>
                <c:pt idx="1">
                  <c:v>60</c:v>
                </c:pt>
                <c:pt idx="2">
                  <c:v>5.0999999999999996</c:v>
                </c:pt>
                <c:pt idx="3">
                  <c:v>0.3</c:v>
                </c:pt>
                <c:pt idx="4">
                  <c:v>4.8</c:v>
                </c:pt>
                <c:pt idx="5">
                  <c:v>0.8</c:v>
                </c:pt>
                <c:pt idx="6">
                  <c:v>1.2</c:v>
                </c:pt>
              </c:numCache>
            </c:numRef>
          </c:val>
        </c:ser>
        <c:ser>
          <c:idx val="2"/>
          <c:order val="2"/>
          <c:tx>
            <c:strRef>
              <c:f>Sheet1!$D$1</c:f>
              <c:strCache>
                <c:ptCount val="1"/>
                <c:pt idx="0">
                  <c:v>Female </c:v>
                </c:pt>
              </c:strCache>
            </c:strRef>
          </c:tx>
          <c:spPr>
            <a:solidFill>
              <a:schemeClr val="accent4">
                <a:lumMod val="60000"/>
                <a:lumOff val="40000"/>
              </a:schemeClr>
            </a:solidFill>
            <a:ln w="9525" cap="flat" cmpd="sng" algn="ctr">
              <a:solidFill>
                <a:schemeClr val="lt1">
                  <a:alpha val="50000"/>
                </a:schemeClr>
              </a:solidFill>
              <a:round/>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dLbl>
            <c:dLbl>
              <c:idx val="4"/>
              <c:layout>
                <c:manualLayout>
                  <c:x val="0"/>
                  <c:y val="5.2226246825472214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Sheet1!$A$2:$A$8</c:f>
              <c:strCache>
                <c:ptCount val="7"/>
                <c:pt idx="0">
                  <c:v>Paid employee</c:v>
                </c:pt>
                <c:pt idx="1">
                  <c:v>Own account worker</c:v>
                </c:pt>
                <c:pt idx="2">
                  <c:v>Contributing family worker</c:v>
                </c:pt>
                <c:pt idx="3">
                  <c:v>Domestic employee</c:v>
                </c:pt>
                <c:pt idx="4">
                  <c:v>Casual worker</c:v>
                </c:pt>
                <c:pt idx="5">
                  <c:v>Apprentice</c:v>
                </c:pt>
                <c:pt idx="6">
                  <c:v>Other</c:v>
                </c:pt>
              </c:strCache>
            </c:strRef>
          </c:cat>
          <c:val>
            <c:numRef>
              <c:f>Sheet1!$D$2:$D$8</c:f>
              <c:numCache>
                <c:formatCode>General</c:formatCode>
                <c:ptCount val="7"/>
                <c:pt idx="0">
                  <c:v>14</c:v>
                </c:pt>
                <c:pt idx="1">
                  <c:v>68</c:v>
                </c:pt>
                <c:pt idx="2">
                  <c:v>12.5</c:v>
                </c:pt>
                <c:pt idx="3">
                  <c:v>0.6</c:v>
                </c:pt>
                <c:pt idx="4">
                  <c:v>2.8</c:v>
                </c:pt>
                <c:pt idx="5">
                  <c:v>0.5</c:v>
                </c:pt>
                <c:pt idx="6">
                  <c:v>1.1000000000000001</c:v>
                </c:pt>
              </c:numCache>
            </c:numRef>
          </c:val>
        </c:ser>
        <c:dLbls>
          <c:dLblPos val="inEnd"/>
          <c:showLegendKey val="0"/>
          <c:showVal val="1"/>
          <c:showCatName val="0"/>
          <c:showSerName val="0"/>
          <c:showPercent val="0"/>
          <c:showBubbleSize val="0"/>
        </c:dLbls>
        <c:gapWidth val="65"/>
        <c:axId val="544725072"/>
        <c:axId val="544726704"/>
      </c:barChart>
      <c:catAx>
        <c:axId val="5447250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44726704"/>
        <c:crosses val="autoZero"/>
        <c:auto val="1"/>
        <c:lblAlgn val="ctr"/>
        <c:lblOffset val="100"/>
        <c:noMultiLvlLbl val="0"/>
      </c:catAx>
      <c:valAx>
        <c:axId val="5447267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4472507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2016/17</c:v>
                </c:pt>
              </c:strCache>
            </c:strRef>
          </c:tx>
          <c:spPr>
            <a:solidFill>
              <a:schemeClr val="accent1">
                <a:alpha val="85000"/>
              </a:schemeClr>
            </a:solidFill>
            <a:ln w="9525" cap="flat" cmpd="sng" algn="ctr">
              <a:solidFill>
                <a:schemeClr val="lt1">
                  <a:alpha val="50000"/>
                </a:schemeClr>
              </a:solidFill>
              <a:round/>
            </a:ln>
            <a:effectLst/>
          </c:spPr>
          <c:invertIfNegative val="0"/>
          <c:dLbls>
            <c:dLbl>
              <c:idx val="5"/>
              <c:layout>
                <c:manualLayout>
                  <c:x val="-3.4026557912710226E-2"/>
                  <c:y val="-3.9599795981399664E-1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Sheet1!$A$2:$A$8</c:f>
              <c:strCache>
                <c:ptCount val="7"/>
                <c:pt idx="0">
                  <c:v>Public Employee</c:v>
                </c:pt>
                <c:pt idx="1">
                  <c:v>Private Employee</c:v>
                </c:pt>
                <c:pt idx="2">
                  <c:v>Self-employed (non-agric)</c:v>
                </c:pt>
                <c:pt idx="3">
                  <c:v>Self-employed (agric)</c:v>
                </c:pt>
                <c:pt idx="4">
                  <c:v>Unemployed</c:v>
                </c:pt>
                <c:pt idx="5">
                  <c:v>Retired</c:v>
                </c:pt>
                <c:pt idx="6">
                  <c:v>Other not active</c:v>
                </c:pt>
              </c:strCache>
            </c:strRef>
          </c:cat>
          <c:val>
            <c:numRef>
              <c:f>Sheet1!$B$2:$B$8</c:f>
              <c:numCache>
                <c:formatCode>General</c:formatCode>
                <c:ptCount val="7"/>
                <c:pt idx="0">
                  <c:v>4.8</c:v>
                </c:pt>
                <c:pt idx="1">
                  <c:v>11.4</c:v>
                </c:pt>
                <c:pt idx="2">
                  <c:v>8.9</c:v>
                </c:pt>
                <c:pt idx="3">
                  <c:v>42.7</c:v>
                </c:pt>
                <c:pt idx="4">
                  <c:v>29.4</c:v>
                </c:pt>
                <c:pt idx="5">
                  <c:v>1.6</c:v>
                </c:pt>
                <c:pt idx="6">
                  <c:v>26.8</c:v>
                </c:pt>
              </c:numCache>
            </c:numRef>
          </c:val>
          <c:extLst xmlns:c16r2="http://schemas.microsoft.com/office/drawing/2015/06/chart">
            <c:ext xmlns:c16="http://schemas.microsoft.com/office/drawing/2014/chart" uri="{C3380CC4-5D6E-409C-BE32-E72D297353CC}">
              <c16:uniqueId val="{00000000-BD34-407B-A4A9-0B7CAD5A5DF6}"/>
            </c:ext>
          </c:extLst>
        </c:ser>
        <c:dLbls>
          <c:dLblPos val="inEnd"/>
          <c:showLegendKey val="0"/>
          <c:showVal val="1"/>
          <c:showCatName val="0"/>
          <c:showSerName val="0"/>
          <c:showPercent val="0"/>
          <c:showBubbleSize val="0"/>
        </c:dLbls>
        <c:gapWidth val="65"/>
        <c:axId val="544729424"/>
        <c:axId val="544727248"/>
      </c:barChart>
      <c:catAx>
        <c:axId val="54472942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44727248"/>
        <c:crosses val="autoZero"/>
        <c:auto val="1"/>
        <c:lblAlgn val="ctr"/>
        <c:lblOffset val="100"/>
        <c:noMultiLvlLbl val="0"/>
      </c:catAx>
      <c:valAx>
        <c:axId val="54472724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54472942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0.84807</cdr:x>
      <cdr:y>0.10792</cdr:y>
    </cdr:from>
    <cdr:to>
      <cdr:x>0.99284</cdr:x>
      <cdr:y>0.1823</cdr:y>
    </cdr:to>
    <cdr:sp macro="" textlink="">
      <cdr:nvSpPr>
        <cdr:cNvPr id="2" name="TextBox 7"/>
        <cdr:cNvSpPr txBox="1"/>
      </cdr:nvSpPr>
      <cdr:spPr>
        <a:xfrm xmlns:a="http://schemas.openxmlformats.org/drawingml/2006/main">
          <a:off x="9119942" y="535859"/>
          <a:ext cx="1556836"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800" b="1" dirty="0" smtClean="0">
              <a:solidFill>
                <a:schemeClr val="bg1"/>
              </a:solidFill>
              <a:latin typeface="Arial" panose="020B0604020202020204" pitchFamily="34" charset="0"/>
              <a:cs typeface="Arial" panose="020B0604020202020204" pitchFamily="34" charset="0"/>
            </a:rPr>
            <a:t>Average: 6.2</a:t>
          </a:r>
          <a:endParaRPr lang="en-GB" sz="1800" b="1" dirty="0">
            <a:solidFill>
              <a:schemeClr val="bg1"/>
            </a:solidFill>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6CF68-3A83-4592-9172-B39E369FD2F8}" type="datetimeFigureOut">
              <a:rPr lang="en-GB" smtClean="0"/>
              <a:t>29/11/2018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D2B6D8-0791-4DB4-B533-DC11B820EA75}" type="slidenum">
              <a:rPr lang="en-GB" smtClean="0"/>
              <a:t>‹#›</a:t>
            </a:fld>
            <a:endParaRPr lang="en-GB"/>
          </a:p>
        </p:txBody>
      </p:sp>
    </p:spTree>
    <p:extLst>
      <p:ext uri="{BB962C8B-B14F-4D97-AF65-F5344CB8AC3E}">
        <p14:creationId xmlns:p14="http://schemas.microsoft.com/office/powerpoint/2010/main" val="216354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9D2B6D8-0791-4DB4-B533-DC11B820EA75}" type="slidenum">
              <a:rPr lang="en-GB" smtClean="0"/>
              <a:t>1</a:t>
            </a:fld>
            <a:endParaRPr lang="en-GB"/>
          </a:p>
        </p:txBody>
      </p:sp>
    </p:spTree>
    <p:extLst>
      <p:ext uri="{BB962C8B-B14F-4D97-AF65-F5344CB8AC3E}">
        <p14:creationId xmlns:p14="http://schemas.microsoft.com/office/powerpoint/2010/main" val="73462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IBES establishments include: </a:t>
            </a:r>
          </a:p>
          <a:p>
            <a:pPr marL="171450" indent="-171450">
              <a:buFontTx/>
              <a:buChar char="-"/>
            </a:pPr>
            <a:r>
              <a:rPr lang="en-GB" sz="1200" b="0" i="0" u="none" strike="noStrike" kern="1200" baseline="0" dirty="0" smtClean="0">
                <a:solidFill>
                  <a:schemeClr val="tx1"/>
                </a:solidFill>
                <a:latin typeface="+mn-lt"/>
                <a:ea typeface="+mn-ea"/>
                <a:cs typeface="+mn-cs"/>
              </a:rPr>
              <a:t>All units of production whose </a:t>
            </a:r>
            <a:r>
              <a:rPr lang="en-GB" sz="1200" b="1" i="1" u="none" strike="noStrike" kern="1200" baseline="0" dirty="0" smtClean="0">
                <a:solidFill>
                  <a:schemeClr val="tx1"/>
                </a:solidFill>
                <a:latin typeface="+mn-lt"/>
                <a:ea typeface="+mn-ea"/>
                <a:cs typeface="+mn-cs"/>
              </a:rPr>
              <a:t>physical location are fixed and can be described and traced</a:t>
            </a:r>
            <a:endParaRPr lang="en-GB" sz="1200" b="0" i="0" u="none" strike="noStrike" kern="1200" baseline="0" dirty="0" smtClean="0">
              <a:solidFill>
                <a:schemeClr val="tx1"/>
              </a:solidFill>
              <a:latin typeface="+mn-lt"/>
              <a:ea typeface="+mn-ea"/>
              <a:cs typeface="+mn-cs"/>
            </a:endParaRPr>
          </a:p>
          <a:p>
            <a:pPr marL="171450" indent="-171450">
              <a:buFontTx/>
              <a:buChar char="-"/>
            </a:pPr>
            <a:r>
              <a:rPr lang="en-GB" sz="1200" b="0" i="0" u="none" strike="noStrike" kern="1200" baseline="0" dirty="0" smtClean="0">
                <a:solidFill>
                  <a:schemeClr val="tx1"/>
                </a:solidFill>
                <a:latin typeface="+mn-lt"/>
                <a:ea typeface="+mn-ea"/>
                <a:cs typeface="+mn-cs"/>
              </a:rPr>
              <a:t>All stores/containers not used primarily as residence for households; </a:t>
            </a:r>
          </a:p>
          <a:p>
            <a:pPr marL="171450" indent="-171450">
              <a:buFontTx/>
              <a:buChar char="-"/>
            </a:pPr>
            <a:r>
              <a:rPr lang="en-GB" sz="1200" b="1" i="0" u="none" strike="noStrike" kern="1200" baseline="0" dirty="0" smtClean="0">
                <a:solidFill>
                  <a:schemeClr val="tx1"/>
                </a:solidFill>
                <a:latin typeface="+mn-lt"/>
                <a:ea typeface="+mn-ea"/>
                <a:cs typeface="+mn-cs"/>
              </a:rPr>
              <a:t>All institutions (housed in a structure) engaged in agriculture and agriculture-related activities, usually called institutional agriculture;</a:t>
            </a:r>
          </a:p>
          <a:p>
            <a:pPr marL="171450" indent="-171450">
              <a:buFontTx/>
              <a:buChar char="-"/>
            </a:pPr>
            <a:r>
              <a:rPr lang="en-GB" sz="1200" b="1" i="0" u="none" strike="noStrike" kern="1200" baseline="0" dirty="0" smtClean="0">
                <a:solidFill>
                  <a:schemeClr val="tx1"/>
                </a:solidFill>
                <a:latin typeface="+mn-lt"/>
                <a:ea typeface="+mn-ea"/>
                <a:cs typeface="+mn-cs"/>
              </a:rPr>
              <a:t>All shops/stores/units of production which are visible outside the residential premise/attached to the residential premise, but have access to entry or exit by customers/public;</a:t>
            </a:r>
          </a:p>
          <a:p>
            <a:pPr marL="171450" indent="-171450">
              <a:buFontTx/>
              <a:buChar char="-"/>
            </a:pPr>
            <a:r>
              <a:rPr lang="en-GB" sz="1200" b="1" i="0" u="none" strike="noStrike" kern="1200" baseline="0" dirty="0" smtClean="0">
                <a:solidFill>
                  <a:schemeClr val="tx1"/>
                </a:solidFill>
                <a:latin typeface="+mn-lt"/>
                <a:ea typeface="+mn-ea"/>
                <a:cs typeface="+mn-cs"/>
              </a:rPr>
              <a:t>All shops in a complete structure (popularly called store) in the market place;</a:t>
            </a:r>
            <a:r>
              <a:rPr lang="en-GB" sz="1200" b="0" i="0" u="none" strike="noStrike" kern="1200" baseline="0" dirty="0" smtClean="0">
                <a:solidFill>
                  <a:schemeClr val="tx1"/>
                </a:solidFill>
                <a:latin typeface="+mn-lt"/>
                <a:ea typeface="+mn-ea"/>
                <a:cs typeface="+mn-cs"/>
              </a:rPr>
              <a:t> </a:t>
            </a:r>
          </a:p>
          <a:p>
            <a:pPr marL="171450" indent="-171450">
              <a:buFontTx/>
              <a:buChar char="-"/>
            </a:pPr>
            <a:r>
              <a:rPr lang="en-GB" sz="1200" b="0" i="0" u="none" strike="noStrike" kern="1200" baseline="0" dirty="0" smtClean="0">
                <a:solidFill>
                  <a:schemeClr val="tx1"/>
                </a:solidFill>
                <a:latin typeface="+mn-lt"/>
                <a:ea typeface="+mn-ea"/>
                <a:cs typeface="+mn-cs"/>
              </a:rPr>
              <a:t>All stalls in the market place with occupants who operate permanently in these units. These stalls could either be hired/rented or purchased (they are usually owned by the MMDAs). </a:t>
            </a:r>
          </a:p>
        </p:txBody>
      </p:sp>
      <p:sp>
        <p:nvSpPr>
          <p:cNvPr id="4" name="Slide Number Placeholder 3"/>
          <p:cNvSpPr>
            <a:spLocks noGrp="1"/>
          </p:cNvSpPr>
          <p:nvPr>
            <p:ph type="sldNum" sz="quarter" idx="10"/>
          </p:nvPr>
        </p:nvSpPr>
        <p:spPr/>
        <p:txBody>
          <a:bodyPr/>
          <a:lstStyle/>
          <a:p>
            <a:fld id="{99D2B6D8-0791-4DB4-B533-DC11B820EA75}" type="slidenum">
              <a:rPr lang="en-GB" smtClean="0"/>
              <a:t>21</a:t>
            </a:fld>
            <a:endParaRPr lang="en-GB"/>
          </a:p>
        </p:txBody>
      </p:sp>
    </p:spTree>
    <p:extLst>
      <p:ext uri="{BB962C8B-B14F-4D97-AF65-F5344CB8AC3E}">
        <p14:creationId xmlns:p14="http://schemas.microsoft.com/office/powerpoint/2010/main" val="45898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IBES establishments include: </a:t>
            </a:r>
          </a:p>
          <a:p>
            <a:pPr marL="171450" indent="-171450">
              <a:buFontTx/>
              <a:buChar char="-"/>
            </a:pPr>
            <a:r>
              <a:rPr lang="en-GB" sz="1200" b="0" i="0" u="none" strike="noStrike" kern="1200" baseline="0" dirty="0" smtClean="0">
                <a:solidFill>
                  <a:schemeClr val="tx1"/>
                </a:solidFill>
                <a:latin typeface="+mn-lt"/>
                <a:ea typeface="+mn-ea"/>
                <a:cs typeface="+mn-cs"/>
              </a:rPr>
              <a:t>All units of production whose </a:t>
            </a:r>
            <a:r>
              <a:rPr lang="en-GB" sz="1200" b="1" i="1" u="none" strike="noStrike" kern="1200" baseline="0" dirty="0" smtClean="0">
                <a:solidFill>
                  <a:schemeClr val="tx1"/>
                </a:solidFill>
                <a:latin typeface="+mn-lt"/>
                <a:ea typeface="+mn-ea"/>
                <a:cs typeface="+mn-cs"/>
              </a:rPr>
              <a:t>physical location are fixed and can be described and traced</a:t>
            </a:r>
            <a:endParaRPr lang="en-GB" sz="1200" b="0" i="0" u="none" strike="noStrike" kern="1200" baseline="0" dirty="0" smtClean="0">
              <a:solidFill>
                <a:schemeClr val="tx1"/>
              </a:solidFill>
              <a:latin typeface="+mn-lt"/>
              <a:ea typeface="+mn-ea"/>
              <a:cs typeface="+mn-cs"/>
            </a:endParaRPr>
          </a:p>
          <a:p>
            <a:pPr marL="171450" indent="-171450">
              <a:buFontTx/>
              <a:buChar char="-"/>
            </a:pPr>
            <a:r>
              <a:rPr lang="en-GB" sz="1200" b="0" i="0" u="none" strike="noStrike" kern="1200" baseline="0" dirty="0" smtClean="0">
                <a:solidFill>
                  <a:schemeClr val="tx1"/>
                </a:solidFill>
                <a:latin typeface="+mn-lt"/>
                <a:ea typeface="+mn-ea"/>
                <a:cs typeface="+mn-cs"/>
              </a:rPr>
              <a:t>All stores/containers not used primarily as residence for households; </a:t>
            </a:r>
          </a:p>
          <a:p>
            <a:pPr marL="171450" indent="-171450">
              <a:buFontTx/>
              <a:buChar char="-"/>
            </a:pPr>
            <a:r>
              <a:rPr lang="en-GB" sz="1200" b="1" i="0" u="none" strike="noStrike" kern="1200" baseline="0" dirty="0" smtClean="0">
                <a:solidFill>
                  <a:schemeClr val="tx1"/>
                </a:solidFill>
                <a:latin typeface="+mn-lt"/>
                <a:ea typeface="+mn-ea"/>
                <a:cs typeface="+mn-cs"/>
              </a:rPr>
              <a:t>All institutions (housed in a structure) engaged in agriculture and agriculture-related activities, usually called institutional agriculture;</a:t>
            </a:r>
          </a:p>
          <a:p>
            <a:pPr marL="171450" indent="-171450">
              <a:buFontTx/>
              <a:buChar char="-"/>
            </a:pPr>
            <a:r>
              <a:rPr lang="en-GB" sz="1200" b="1" i="0" u="none" strike="noStrike" kern="1200" baseline="0" dirty="0" smtClean="0">
                <a:solidFill>
                  <a:schemeClr val="tx1"/>
                </a:solidFill>
                <a:latin typeface="+mn-lt"/>
                <a:ea typeface="+mn-ea"/>
                <a:cs typeface="+mn-cs"/>
              </a:rPr>
              <a:t>All shops/stores/units of production which are visible outside the residential premise/attached to the residential premise, but have access to entry or exit by customers/public;</a:t>
            </a:r>
          </a:p>
          <a:p>
            <a:pPr marL="171450" indent="-171450">
              <a:buFontTx/>
              <a:buChar char="-"/>
            </a:pPr>
            <a:r>
              <a:rPr lang="en-GB" sz="1200" b="1" i="0" u="none" strike="noStrike" kern="1200" baseline="0" dirty="0" smtClean="0">
                <a:solidFill>
                  <a:schemeClr val="tx1"/>
                </a:solidFill>
                <a:latin typeface="+mn-lt"/>
                <a:ea typeface="+mn-ea"/>
                <a:cs typeface="+mn-cs"/>
              </a:rPr>
              <a:t>All shops in a complete structure (popularly called store) in the market place;</a:t>
            </a:r>
            <a:r>
              <a:rPr lang="en-GB" sz="1200" b="0" i="0" u="none" strike="noStrike" kern="1200" baseline="0" dirty="0" smtClean="0">
                <a:solidFill>
                  <a:schemeClr val="tx1"/>
                </a:solidFill>
                <a:latin typeface="+mn-lt"/>
                <a:ea typeface="+mn-ea"/>
                <a:cs typeface="+mn-cs"/>
              </a:rPr>
              <a:t> </a:t>
            </a:r>
          </a:p>
          <a:p>
            <a:pPr marL="171450" indent="-171450">
              <a:buFontTx/>
              <a:buChar char="-"/>
            </a:pPr>
            <a:r>
              <a:rPr lang="en-GB" sz="1200" b="0" i="0" u="none" strike="noStrike" kern="1200" baseline="0" dirty="0" smtClean="0">
                <a:solidFill>
                  <a:schemeClr val="tx1"/>
                </a:solidFill>
                <a:latin typeface="+mn-lt"/>
                <a:ea typeface="+mn-ea"/>
                <a:cs typeface="+mn-cs"/>
              </a:rPr>
              <a:t>All stalls in the market place with occupants who operate permanently in these units. These stalls could either be hired/rented or purchased (they are usually owned by the MMDAs). </a:t>
            </a:r>
          </a:p>
        </p:txBody>
      </p:sp>
      <p:sp>
        <p:nvSpPr>
          <p:cNvPr id="4" name="Slide Number Placeholder 3"/>
          <p:cNvSpPr>
            <a:spLocks noGrp="1"/>
          </p:cNvSpPr>
          <p:nvPr>
            <p:ph type="sldNum" sz="quarter" idx="10"/>
          </p:nvPr>
        </p:nvSpPr>
        <p:spPr/>
        <p:txBody>
          <a:bodyPr/>
          <a:lstStyle/>
          <a:p>
            <a:fld id="{99D2B6D8-0791-4DB4-B533-DC11B820EA75}" type="slidenum">
              <a:rPr lang="en-GB" smtClean="0"/>
              <a:t>22</a:t>
            </a:fld>
            <a:endParaRPr lang="en-GB"/>
          </a:p>
        </p:txBody>
      </p:sp>
    </p:spTree>
    <p:extLst>
      <p:ext uri="{BB962C8B-B14F-4D97-AF65-F5344CB8AC3E}">
        <p14:creationId xmlns:p14="http://schemas.microsoft.com/office/powerpoint/2010/main" val="2733134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23</a:t>
            </a:fld>
            <a:endParaRPr lang="en-GB"/>
          </a:p>
        </p:txBody>
      </p:sp>
    </p:spTree>
    <p:extLst>
      <p:ext uri="{BB962C8B-B14F-4D97-AF65-F5344CB8AC3E}">
        <p14:creationId xmlns:p14="http://schemas.microsoft.com/office/powerpoint/2010/main" val="3662747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30</a:t>
            </a:fld>
            <a:endParaRPr lang="en-GB"/>
          </a:p>
        </p:txBody>
      </p:sp>
    </p:spTree>
    <p:extLst>
      <p:ext uri="{BB962C8B-B14F-4D97-AF65-F5344CB8AC3E}">
        <p14:creationId xmlns:p14="http://schemas.microsoft.com/office/powerpoint/2010/main" val="2277776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WTI Crude Oil (</a:t>
            </a:r>
            <a:r>
              <a:rPr lang="en-GB" dirty="0" err="1" smtClean="0"/>
              <a:t>Nymex</a:t>
            </a:r>
            <a:r>
              <a:rPr lang="en-GB" dirty="0" smtClean="0"/>
              <a:t>): US$</a:t>
            </a:r>
            <a:r>
              <a:rPr lang="en-GB" sz="1200" b="0" i="0" u="none" strike="noStrike" kern="1200" baseline="0" dirty="0" smtClean="0">
                <a:solidFill>
                  <a:schemeClr val="tx1"/>
                </a:solidFill>
                <a:latin typeface="+mn-lt"/>
                <a:ea typeface="+mn-ea"/>
                <a:cs typeface="+mn-cs"/>
              </a:rPr>
              <a:t>51.69</a:t>
            </a:r>
          </a:p>
          <a:p>
            <a:r>
              <a:rPr lang="en-GB" sz="1200" b="0" i="0" u="none" strike="noStrike" kern="1200" baseline="0" dirty="0" smtClean="0">
                <a:solidFill>
                  <a:schemeClr val="tx1"/>
                </a:solidFill>
                <a:latin typeface="+mn-lt"/>
                <a:ea typeface="+mn-ea"/>
                <a:cs typeface="+mn-cs"/>
              </a:rPr>
              <a:t>Brent Crude (ICE): US$60.61</a:t>
            </a:r>
            <a:endParaRPr lang="en-GB" b="0" dirty="0"/>
          </a:p>
        </p:txBody>
      </p:sp>
      <p:sp>
        <p:nvSpPr>
          <p:cNvPr id="4" name="Slide Number Placeholder 3"/>
          <p:cNvSpPr>
            <a:spLocks noGrp="1"/>
          </p:cNvSpPr>
          <p:nvPr>
            <p:ph type="sldNum" sz="quarter" idx="10"/>
          </p:nvPr>
        </p:nvSpPr>
        <p:spPr/>
        <p:txBody>
          <a:bodyPr/>
          <a:lstStyle/>
          <a:p>
            <a:fld id="{99D2B6D8-0791-4DB4-B533-DC11B820EA75}" type="slidenum">
              <a:rPr lang="en-GB" smtClean="0"/>
              <a:t>31</a:t>
            </a:fld>
            <a:endParaRPr lang="en-GB"/>
          </a:p>
        </p:txBody>
      </p:sp>
    </p:spTree>
    <p:extLst>
      <p:ext uri="{BB962C8B-B14F-4D97-AF65-F5344CB8AC3E}">
        <p14:creationId xmlns:p14="http://schemas.microsoft.com/office/powerpoint/2010/main" val="966183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32</a:t>
            </a:fld>
            <a:endParaRPr lang="en-GB"/>
          </a:p>
        </p:txBody>
      </p:sp>
    </p:spTree>
    <p:extLst>
      <p:ext uri="{BB962C8B-B14F-4D97-AF65-F5344CB8AC3E}">
        <p14:creationId xmlns:p14="http://schemas.microsoft.com/office/powerpoint/2010/main" val="1917789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WTI Crude Oil (</a:t>
            </a:r>
            <a:r>
              <a:rPr lang="en-GB" dirty="0" err="1" smtClean="0"/>
              <a:t>Nymex</a:t>
            </a:r>
            <a:r>
              <a:rPr lang="en-GB" dirty="0" smtClean="0"/>
              <a:t>): US$</a:t>
            </a:r>
            <a:r>
              <a:rPr lang="en-GB" sz="1200" b="0" i="0" u="none" strike="noStrike" kern="1200" baseline="0" dirty="0" smtClean="0">
                <a:solidFill>
                  <a:schemeClr val="tx1"/>
                </a:solidFill>
                <a:latin typeface="+mn-lt"/>
                <a:ea typeface="+mn-ea"/>
                <a:cs typeface="+mn-cs"/>
              </a:rPr>
              <a:t>51.69</a:t>
            </a:r>
          </a:p>
          <a:p>
            <a:r>
              <a:rPr lang="en-GB" sz="1200" b="0" i="0" u="none" strike="noStrike" kern="1200" baseline="0" dirty="0" smtClean="0">
                <a:solidFill>
                  <a:schemeClr val="tx1"/>
                </a:solidFill>
                <a:latin typeface="+mn-lt"/>
                <a:ea typeface="+mn-ea"/>
                <a:cs typeface="+mn-cs"/>
              </a:rPr>
              <a:t>Brent Crude (ICE): US$60.61</a:t>
            </a:r>
            <a:endParaRPr lang="en-GB" b="0" dirty="0"/>
          </a:p>
        </p:txBody>
      </p:sp>
      <p:sp>
        <p:nvSpPr>
          <p:cNvPr id="4" name="Slide Number Placeholder 3"/>
          <p:cNvSpPr>
            <a:spLocks noGrp="1"/>
          </p:cNvSpPr>
          <p:nvPr>
            <p:ph type="sldNum" sz="quarter" idx="10"/>
          </p:nvPr>
        </p:nvSpPr>
        <p:spPr/>
        <p:txBody>
          <a:bodyPr/>
          <a:lstStyle/>
          <a:p>
            <a:fld id="{99D2B6D8-0791-4DB4-B533-DC11B820EA75}" type="slidenum">
              <a:rPr lang="en-GB" smtClean="0">
                <a:solidFill>
                  <a:prstClr val="black"/>
                </a:solidFill>
              </a:rPr>
              <a:pPr/>
              <a:t>33</a:t>
            </a:fld>
            <a:endParaRPr lang="en-GB">
              <a:solidFill>
                <a:prstClr val="black"/>
              </a:solidFill>
            </a:endParaRPr>
          </a:p>
        </p:txBody>
      </p:sp>
    </p:spTree>
    <p:extLst>
      <p:ext uri="{BB962C8B-B14F-4D97-AF65-F5344CB8AC3E}">
        <p14:creationId xmlns:p14="http://schemas.microsoft.com/office/powerpoint/2010/main" val="2075351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37</a:t>
            </a:fld>
            <a:endParaRPr lang="en-GB"/>
          </a:p>
        </p:txBody>
      </p:sp>
    </p:spTree>
    <p:extLst>
      <p:ext uri="{BB962C8B-B14F-4D97-AF65-F5344CB8AC3E}">
        <p14:creationId xmlns:p14="http://schemas.microsoft.com/office/powerpoint/2010/main" val="1536900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38</a:t>
            </a:fld>
            <a:endParaRPr lang="en-GB"/>
          </a:p>
        </p:txBody>
      </p:sp>
    </p:spTree>
    <p:extLst>
      <p:ext uri="{BB962C8B-B14F-4D97-AF65-F5344CB8AC3E}">
        <p14:creationId xmlns:p14="http://schemas.microsoft.com/office/powerpoint/2010/main" val="33758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39</a:t>
            </a:fld>
            <a:endParaRPr lang="en-GB"/>
          </a:p>
        </p:txBody>
      </p:sp>
    </p:spTree>
    <p:extLst>
      <p:ext uri="{BB962C8B-B14F-4D97-AF65-F5344CB8AC3E}">
        <p14:creationId xmlns:p14="http://schemas.microsoft.com/office/powerpoint/2010/main" val="2801817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9D2B6D8-0791-4DB4-B533-DC11B820EA75}" type="slidenum">
              <a:rPr lang="en-GB" smtClean="0"/>
              <a:t>2</a:t>
            </a:fld>
            <a:endParaRPr lang="en-GB"/>
          </a:p>
        </p:txBody>
      </p:sp>
    </p:spTree>
    <p:extLst>
      <p:ext uri="{BB962C8B-B14F-4D97-AF65-F5344CB8AC3E}">
        <p14:creationId xmlns:p14="http://schemas.microsoft.com/office/powerpoint/2010/main" val="3474581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40</a:t>
            </a:fld>
            <a:endParaRPr lang="en-GB"/>
          </a:p>
        </p:txBody>
      </p:sp>
    </p:spTree>
    <p:extLst>
      <p:ext uri="{BB962C8B-B14F-4D97-AF65-F5344CB8AC3E}">
        <p14:creationId xmlns:p14="http://schemas.microsoft.com/office/powerpoint/2010/main" val="3892747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41</a:t>
            </a:fld>
            <a:endParaRPr lang="en-GB"/>
          </a:p>
        </p:txBody>
      </p:sp>
    </p:spTree>
    <p:extLst>
      <p:ext uri="{BB962C8B-B14F-4D97-AF65-F5344CB8AC3E}">
        <p14:creationId xmlns:p14="http://schemas.microsoft.com/office/powerpoint/2010/main" val="4696075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42</a:t>
            </a:fld>
            <a:endParaRPr lang="en-GB"/>
          </a:p>
        </p:txBody>
      </p:sp>
    </p:spTree>
    <p:extLst>
      <p:ext uri="{BB962C8B-B14F-4D97-AF65-F5344CB8AC3E}">
        <p14:creationId xmlns:p14="http://schemas.microsoft.com/office/powerpoint/2010/main" val="2647054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43</a:t>
            </a:fld>
            <a:endParaRPr lang="en-GB"/>
          </a:p>
        </p:txBody>
      </p:sp>
    </p:spTree>
    <p:extLst>
      <p:ext uri="{BB962C8B-B14F-4D97-AF65-F5344CB8AC3E}">
        <p14:creationId xmlns:p14="http://schemas.microsoft.com/office/powerpoint/2010/main" val="19116954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44</a:t>
            </a:fld>
            <a:endParaRPr lang="en-GB"/>
          </a:p>
        </p:txBody>
      </p:sp>
    </p:spTree>
    <p:extLst>
      <p:ext uri="{BB962C8B-B14F-4D97-AF65-F5344CB8AC3E}">
        <p14:creationId xmlns:p14="http://schemas.microsoft.com/office/powerpoint/2010/main" val="29516260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45</a:t>
            </a:fld>
            <a:endParaRPr lang="en-GB"/>
          </a:p>
        </p:txBody>
      </p:sp>
    </p:spTree>
    <p:extLst>
      <p:ext uri="{BB962C8B-B14F-4D97-AF65-F5344CB8AC3E}">
        <p14:creationId xmlns:p14="http://schemas.microsoft.com/office/powerpoint/2010/main" val="3960272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46</a:t>
            </a:fld>
            <a:endParaRPr lang="en-GB"/>
          </a:p>
        </p:txBody>
      </p:sp>
    </p:spTree>
    <p:extLst>
      <p:ext uri="{BB962C8B-B14F-4D97-AF65-F5344CB8AC3E}">
        <p14:creationId xmlns:p14="http://schemas.microsoft.com/office/powerpoint/2010/main" val="22050663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47</a:t>
            </a:fld>
            <a:endParaRPr lang="en-GB"/>
          </a:p>
        </p:txBody>
      </p:sp>
    </p:spTree>
    <p:extLst>
      <p:ext uri="{BB962C8B-B14F-4D97-AF65-F5344CB8AC3E}">
        <p14:creationId xmlns:p14="http://schemas.microsoft.com/office/powerpoint/2010/main" val="13933777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All in all, 82% of male employees are permanent workers while the corresponding figure for women is 16%.</a:t>
            </a:r>
          </a:p>
        </p:txBody>
      </p:sp>
      <p:sp>
        <p:nvSpPr>
          <p:cNvPr id="4" name="Slide Number Placeholder 3"/>
          <p:cNvSpPr>
            <a:spLocks noGrp="1"/>
          </p:cNvSpPr>
          <p:nvPr>
            <p:ph type="sldNum" sz="quarter" idx="10"/>
          </p:nvPr>
        </p:nvSpPr>
        <p:spPr/>
        <p:txBody>
          <a:bodyPr/>
          <a:lstStyle/>
          <a:p>
            <a:fld id="{99D2B6D8-0791-4DB4-B533-DC11B820EA75}" type="slidenum">
              <a:rPr lang="en-GB" smtClean="0"/>
              <a:t>48</a:t>
            </a:fld>
            <a:endParaRPr lang="en-GB"/>
          </a:p>
        </p:txBody>
      </p:sp>
    </p:spTree>
    <p:extLst>
      <p:ext uri="{BB962C8B-B14F-4D97-AF65-F5344CB8AC3E}">
        <p14:creationId xmlns:p14="http://schemas.microsoft.com/office/powerpoint/2010/main" val="889027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49</a:t>
            </a:fld>
            <a:endParaRPr lang="en-GB"/>
          </a:p>
        </p:txBody>
      </p:sp>
    </p:spTree>
    <p:extLst>
      <p:ext uri="{BB962C8B-B14F-4D97-AF65-F5344CB8AC3E}">
        <p14:creationId xmlns:p14="http://schemas.microsoft.com/office/powerpoint/2010/main" val="691784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WTI Crude Oil (</a:t>
            </a:r>
            <a:r>
              <a:rPr lang="en-GB" dirty="0" err="1" smtClean="0"/>
              <a:t>Nymex</a:t>
            </a:r>
            <a:r>
              <a:rPr lang="en-GB" dirty="0" smtClean="0"/>
              <a:t>): US$</a:t>
            </a:r>
            <a:r>
              <a:rPr lang="en-GB" sz="1200" b="0" i="0" u="none" strike="noStrike" kern="1200" baseline="0" dirty="0" smtClean="0">
                <a:solidFill>
                  <a:schemeClr val="tx1"/>
                </a:solidFill>
                <a:latin typeface="+mn-lt"/>
                <a:ea typeface="+mn-ea"/>
                <a:cs typeface="+mn-cs"/>
              </a:rPr>
              <a:t>51.69</a:t>
            </a:r>
          </a:p>
          <a:p>
            <a:r>
              <a:rPr lang="en-GB" sz="1200" b="0" i="0" u="none" strike="noStrike" kern="1200" baseline="0" dirty="0" smtClean="0">
                <a:solidFill>
                  <a:schemeClr val="tx1"/>
                </a:solidFill>
                <a:latin typeface="+mn-lt"/>
                <a:ea typeface="+mn-ea"/>
                <a:cs typeface="+mn-cs"/>
              </a:rPr>
              <a:t>Brent Crude (ICE): US$60.61</a:t>
            </a:r>
            <a:endParaRPr lang="en-GB" b="0" dirty="0"/>
          </a:p>
        </p:txBody>
      </p:sp>
      <p:sp>
        <p:nvSpPr>
          <p:cNvPr id="4" name="Slide Number Placeholder 3"/>
          <p:cNvSpPr>
            <a:spLocks noGrp="1"/>
          </p:cNvSpPr>
          <p:nvPr>
            <p:ph type="sldNum" sz="quarter" idx="10"/>
          </p:nvPr>
        </p:nvSpPr>
        <p:spPr/>
        <p:txBody>
          <a:bodyPr/>
          <a:lstStyle/>
          <a:p>
            <a:fld id="{99D2B6D8-0791-4DB4-B533-DC11B820EA75}" type="slidenum">
              <a:rPr lang="en-GB" smtClean="0"/>
              <a:t>7</a:t>
            </a:fld>
            <a:endParaRPr lang="en-GB"/>
          </a:p>
        </p:txBody>
      </p:sp>
    </p:spTree>
    <p:extLst>
      <p:ext uri="{BB962C8B-B14F-4D97-AF65-F5344CB8AC3E}">
        <p14:creationId xmlns:p14="http://schemas.microsoft.com/office/powerpoint/2010/main" val="30006628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50</a:t>
            </a:fld>
            <a:endParaRPr lang="en-GB"/>
          </a:p>
        </p:txBody>
      </p:sp>
    </p:spTree>
    <p:extLst>
      <p:ext uri="{BB962C8B-B14F-4D97-AF65-F5344CB8AC3E}">
        <p14:creationId xmlns:p14="http://schemas.microsoft.com/office/powerpoint/2010/main" val="1187148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51</a:t>
            </a:fld>
            <a:endParaRPr lang="en-GB"/>
          </a:p>
        </p:txBody>
      </p:sp>
    </p:spTree>
    <p:extLst>
      <p:ext uri="{BB962C8B-B14F-4D97-AF65-F5344CB8AC3E}">
        <p14:creationId xmlns:p14="http://schemas.microsoft.com/office/powerpoint/2010/main" val="39339709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52</a:t>
            </a:fld>
            <a:endParaRPr lang="en-GB"/>
          </a:p>
        </p:txBody>
      </p:sp>
    </p:spTree>
    <p:extLst>
      <p:ext uri="{BB962C8B-B14F-4D97-AF65-F5344CB8AC3E}">
        <p14:creationId xmlns:p14="http://schemas.microsoft.com/office/powerpoint/2010/main" val="37422146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53</a:t>
            </a:fld>
            <a:endParaRPr lang="en-GB"/>
          </a:p>
        </p:txBody>
      </p:sp>
    </p:spTree>
    <p:extLst>
      <p:ext uri="{BB962C8B-B14F-4D97-AF65-F5344CB8AC3E}">
        <p14:creationId xmlns:p14="http://schemas.microsoft.com/office/powerpoint/2010/main" val="34209275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54</a:t>
            </a:fld>
            <a:endParaRPr lang="en-GB"/>
          </a:p>
        </p:txBody>
      </p:sp>
    </p:spTree>
    <p:extLst>
      <p:ext uri="{BB962C8B-B14F-4D97-AF65-F5344CB8AC3E}">
        <p14:creationId xmlns:p14="http://schemas.microsoft.com/office/powerpoint/2010/main" val="38787571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55</a:t>
            </a:fld>
            <a:endParaRPr lang="en-GB"/>
          </a:p>
        </p:txBody>
      </p:sp>
    </p:spTree>
    <p:extLst>
      <p:ext uri="{BB962C8B-B14F-4D97-AF65-F5344CB8AC3E}">
        <p14:creationId xmlns:p14="http://schemas.microsoft.com/office/powerpoint/2010/main" val="14608664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56</a:t>
            </a:fld>
            <a:endParaRPr lang="en-GB"/>
          </a:p>
        </p:txBody>
      </p:sp>
    </p:spTree>
    <p:extLst>
      <p:ext uri="{BB962C8B-B14F-4D97-AF65-F5344CB8AC3E}">
        <p14:creationId xmlns:p14="http://schemas.microsoft.com/office/powerpoint/2010/main" val="31219928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smtClean="0">
                <a:solidFill>
                  <a:schemeClr val="tx1"/>
                </a:solidFill>
                <a:effectLst/>
                <a:latin typeface="+mn-lt"/>
                <a:ea typeface="+mn-ea"/>
                <a:cs typeface="+mn-cs"/>
              </a:rPr>
              <a:t>The percentage of respondents who report having an account (by themselves or together with someone else) at a bank or another type of financial institution, male (% age 15+).</a:t>
            </a:r>
            <a:r>
              <a:rPr lang="en-GB" dirty="0" smtClean="0"/>
              <a:t> </a:t>
            </a: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57</a:t>
            </a:fld>
            <a:endParaRPr lang="en-GB"/>
          </a:p>
        </p:txBody>
      </p:sp>
    </p:spTree>
    <p:extLst>
      <p:ext uri="{BB962C8B-B14F-4D97-AF65-F5344CB8AC3E}">
        <p14:creationId xmlns:p14="http://schemas.microsoft.com/office/powerpoint/2010/main" val="12792641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smtClean="0">
                <a:solidFill>
                  <a:schemeClr val="tx1"/>
                </a:solidFill>
                <a:effectLst/>
                <a:latin typeface="+mn-lt"/>
                <a:ea typeface="+mn-ea"/>
                <a:cs typeface="+mn-cs"/>
              </a:rPr>
              <a:t>The percentage of respondents who report personally using a mobile money service in the past 12 months, male (% age 15+).</a:t>
            </a:r>
            <a:r>
              <a:rPr lang="en-GB" dirty="0" smtClean="0"/>
              <a:t> </a:t>
            </a:r>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58</a:t>
            </a:fld>
            <a:endParaRPr lang="en-GB"/>
          </a:p>
        </p:txBody>
      </p:sp>
    </p:spTree>
    <p:extLst>
      <p:ext uri="{BB962C8B-B14F-4D97-AF65-F5344CB8AC3E}">
        <p14:creationId xmlns:p14="http://schemas.microsoft.com/office/powerpoint/2010/main" val="22901611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smtClean="0">
                <a:solidFill>
                  <a:schemeClr val="tx1"/>
                </a:solidFill>
                <a:effectLst/>
                <a:latin typeface="+mn-lt"/>
                <a:ea typeface="+mn-ea"/>
                <a:cs typeface="+mn-cs"/>
              </a:rPr>
              <a:t>The percentage of respondents who report saving or setting aside any money at a bank or another type of financial institution in the past 12 months, male (% age 15+).</a:t>
            </a:r>
            <a:r>
              <a:rPr lang="en-GB" dirty="0" smtClean="0"/>
              <a:t> </a:t>
            </a: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59</a:t>
            </a:fld>
            <a:endParaRPr lang="en-GB"/>
          </a:p>
        </p:txBody>
      </p:sp>
    </p:spTree>
    <p:extLst>
      <p:ext uri="{BB962C8B-B14F-4D97-AF65-F5344CB8AC3E}">
        <p14:creationId xmlns:p14="http://schemas.microsoft.com/office/powerpoint/2010/main" val="2868482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the height of the crisis, consumers were guaranteed 12 or 13 hours of power supply within a 36-hour period” (2017: 2).</a:t>
            </a:r>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8</a:t>
            </a:fld>
            <a:endParaRPr lang="en-GB"/>
          </a:p>
        </p:txBody>
      </p:sp>
    </p:spTree>
    <p:extLst>
      <p:ext uri="{BB962C8B-B14F-4D97-AF65-F5344CB8AC3E}">
        <p14:creationId xmlns:p14="http://schemas.microsoft.com/office/powerpoint/2010/main" val="30881343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smtClean="0">
                <a:solidFill>
                  <a:schemeClr val="tx1"/>
                </a:solidFill>
                <a:effectLst/>
                <a:latin typeface="+mn-lt"/>
                <a:ea typeface="+mn-ea"/>
                <a:cs typeface="+mn-cs"/>
              </a:rPr>
              <a:t>The percentage of respondents who report borrowing any money from a bank or another type of financial institution in the past 12 months, male (% age 15+).</a:t>
            </a:r>
            <a:r>
              <a:rPr lang="en-GB" dirty="0" smtClean="0"/>
              <a:t> </a:t>
            </a: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60</a:t>
            </a:fld>
            <a:endParaRPr lang="en-GB"/>
          </a:p>
        </p:txBody>
      </p:sp>
    </p:spTree>
    <p:extLst>
      <p:ext uri="{BB962C8B-B14F-4D97-AF65-F5344CB8AC3E}">
        <p14:creationId xmlns:p14="http://schemas.microsoft.com/office/powerpoint/2010/main" val="89757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poor corporate governance practices, insider dealings, misreporting, suspicious and non-existent capital</a:t>
            </a:r>
          </a:p>
        </p:txBody>
      </p:sp>
      <p:sp>
        <p:nvSpPr>
          <p:cNvPr id="4" name="Slide Number Placeholder 3"/>
          <p:cNvSpPr>
            <a:spLocks noGrp="1"/>
          </p:cNvSpPr>
          <p:nvPr>
            <p:ph type="sldNum" sz="quarter" idx="10"/>
          </p:nvPr>
        </p:nvSpPr>
        <p:spPr/>
        <p:txBody>
          <a:bodyPr/>
          <a:lstStyle/>
          <a:p>
            <a:fld id="{99D2B6D8-0791-4DB4-B533-DC11B820EA75}" type="slidenum">
              <a:rPr lang="en-GB" smtClean="0"/>
              <a:t>61</a:t>
            </a:fld>
            <a:endParaRPr lang="en-GB"/>
          </a:p>
        </p:txBody>
      </p:sp>
    </p:spTree>
    <p:extLst>
      <p:ext uri="{BB962C8B-B14F-4D97-AF65-F5344CB8AC3E}">
        <p14:creationId xmlns:p14="http://schemas.microsoft.com/office/powerpoint/2010/main" val="32538990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62</a:t>
            </a:fld>
            <a:endParaRPr lang="en-GB"/>
          </a:p>
        </p:txBody>
      </p:sp>
    </p:spTree>
    <p:extLst>
      <p:ext uri="{BB962C8B-B14F-4D97-AF65-F5344CB8AC3E}">
        <p14:creationId xmlns:p14="http://schemas.microsoft.com/office/powerpoint/2010/main" val="41442576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63</a:t>
            </a:fld>
            <a:endParaRPr lang="en-GB"/>
          </a:p>
        </p:txBody>
      </p:sp>
    </p:spTree>
    <p:extLst>
      <p:ext uri="{BB962C8B-B14F-4D97-AF65-F5344CB8AC3E}">
        <p14:creationId xmlns:p14="http://schemas.microsoft.com/office/powerpoint/2010/main" val="22991086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64</a:t>
            </a:fld>
            <a:endParaRPr lang="en-GB"/>
          </a:p>
        </p:txBody>
      </p:sp>
    </p:spTree>
    <p:extLst>
      <p:ext uri="{BB962C8B-B14F-4D97-AF65-F5344CB8AC3E}">
        <p14:creationId xmlns:p14="http://schemas.microsoft.com/office/powerpoint/2010/main" val="15075223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65</a:t>
            </a:fld>
            <a:endParaRPr lang="en-GB"/>
          </a:p>
        </p:txBody>
      </p:sp>
    </p:spTree>
    <p:extLst>
      <p:ext uri="{BB962C8B-B14F-4D97-AF65-F5344CB8AC3E}">
        <p14:creationId xmlns:p14="http://schemas.microsoft.com/office/powerpoint/2010/main" val="15768380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66</a:t>
            </a:fld>
            <a:endParaRPr lang="en-GB"/>
          </a:p>
        </p:txBody>
      </p:sp>
    </p:spTree>
    <p:extLst>
      <p:ext uri="{BB962C8B-B14F-4D97-AF65-F5344CB8AC3E}">
        <p14:creationId xmlns:p14="http://schemas.microsoft.com/office/powerpoint/2010/main" val="22330470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67</a:t>
            </a:fld>
            <a:endParaRPr lang="en-GB"/>
          </a:p>
        </p:txBody>
      </p:sp>
    </p:spTree>
    <p:extLst>
      <p:ext uri="{BB962C8B-B14F-4D97-AF65-F5344CB8AC3E}">
        <p14:creationId xmlns:p14="http://schemas.microsoft.com/office/powerpoint/2010/main" val="12456344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68</a:t>
            </a:fld>
            <a:endParaRPr lang="en-GB"/>
          </a:p>
        </p:txBody>
      </p:sp>
    </p:spTree>
    <p:extLst>
      <p:ext uri="{BB962C8B-B14F-4D97-AF65-F5344CB8AC3E}">
        <p14:creationId xmlns:p14="http://schemas.microsoft.com/office/powerpoint/2010/main" val="2478833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only exception to this pattern is 1984, where it shrunk by 325,822 persons (-5.5%).</a:t>
            </a:r>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11</a:t>
            </a:fld>
            <a:endParaRPr lang="en-GB"/>
          </a:p>
        </p:txBody>
      </p:sp>
    </p:spTree>
    <p:extLst>
      <p:ext uri="{BB962C8B-B14F-4D97-AF65-F5344CB8AC3E}">
        <p14:creationId xmlns:p14="http://schemas.microsoft.com/office/powerpoint/2010/main" val="3941036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only exception to this pattern is 1984, where it shrunk by 325,822 persons (-5.5%).</a:t>
            </a:r>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12</a:t>
            </a:fld>
            <a:endParaRPr lang="en-GB"/>
          </a:p>
        </p:txBody>
      </p:sp>
    </p:spTree>
    <p:extLst>
      <p:ext uri="{BB962C8B-B14F-4D97-AF65-F5344CB8AC3E}">
        <p14:creationId xmlns:p14="http://schemas.microsoft.com/office/powerpoint/2010/main" val="2710608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Ghana and many parts of Africa, figures on employment are typically high even during periods of economic decline. This is generally due to the definition and methods of data collection and analyses of the employment phenomenon. For instance in the third round of the GLSS, persons aged 15 years and older were classified as employed if “they had done any work during the past 12 months for which they received a wage or other payment” (GSS 1995: 32). In subsequent rounds of the GLSS, namely, rounds four and five, a 7 day reference was used instead of the 12 month period used in the third round of the GLSS.</a:t>
            </a:r>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14</a:t>
            </a:fld>
            <a:endParaRPr lang="en-GB"/>
          </a:p>
        </p:txBody>
      </p:sp>
    </p:spTree>
    <p:extLst>
      <p:ext uri="{BB962C8B-B14F-4D97-AF65-F5344CB8AC3E}">
        <p14:creationId xmlns:p14="http://schemas.microsoft.com/office/powerpoint/2010/main" val="2996143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2015 Labour Force Report</a:t>
            </a:r>
          </a:p>
          <a:p>
            <a:r>
              <a:rPr lang="en-GB" dirty="0" smtClean="0"/>
              <a:t>“(h) Informal activity: Comprises of persons who, in the reference period, were employed in at least one informal sector enterprise, regardless of status in employment and whether it was their main or second job. Two components of informality would be measured namely: </a:t>
            </a:r>
          </a:p>
          <a:p>
            <a:r>
              <a:rPr lang="en-GB" dirty="0" smtClean="0"/>
              <a:t>• Employment in informal sector enterprises (Informal sector employment). </a:t>
            </a:r>
          </a:p>
          <a:p>
            <a:r>
              <a:rPr lang="en-GB" dirty="0" smtClean="0"/>
              <a:t>• Employment in informal jobs (Informal employment).”</a:t>
            </a:r>
          </a:p>
          <a:p>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15</a:t>
            </a:fld>
            <a:endParaRPr lang="en-GB"/>
          </a:p>
        </p:txBody>
      </p:sp>
    </p:spTree>
    <p:extLst>
      <p:ext uri="{BB962C8B-B14F-4D97-AF65-F5344CB8AC3E}">
        <p14:creationId xmlns:p14="http://schemas.microsoft.com/office/powerpoint/2010/main" val="1680671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20</a:t>
            </a:fld>
            <a:endParaRPr lang="en-GB"/>
          </a:p>
        </p:txBody>
      </p:sp>
    </p:spTree>
    <p:extLst>
      <p:ext uri="{BB962C8B-B14F-4D97-AF65-F5344CB8AC3E}">
        <p14:creationId xmlns:p14="http://schemas.microsoft.com/office/powerpoint/2010/main" val="3240586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A7189D6-201B-4DD9-AFE6-E60E1BC654C7}" type="datetime1">
              <a:rPr lang="en-GB" smtClean="0"/>
              <a:t>29/11/2018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179495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C561C1-9DF1-49B4-9230-BD2FC5111471}" type="datetime1">
              <a:rPr lang="en-GB" smtClean="0"/>
              <a:t>29/11/2018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43339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23F77E-D1CF-4B79-883B-0B3E03F5B42D}" type="datetime1">
              <a:rPr lang="en-GB" smtClean="0"/>
              <a:t>29/11/2018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93572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D24010-5325-4845-8806-72CC6B9551BC}" type="datetime1">
              <a:rPr lang="en-GB" smtClean="0"/>
              <a:t>29/11/2018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179166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DE9E8-B9EA-412C-9A3F-38F4B9EC7A68}" type="datetime1">
              <a:rPr lang="en-GB" smtClean="0"/>
              <a:t>29/11/2018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49049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E7F3DA-7B41-44FE-98B6-98981AEEF31A}" type="datetime1">
              <a:rPr lang="en-GB" smtClean="0"/>
              <a:t>29/11/2018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208081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EC0509-4A60-4DEE-A739-4CF38B7CB7A7}" type="datetime1">
              <a:rPr lang="en-GB" smtClean="0"/>
              <a:t>29/11/2018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54531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E2F408-ACAA-47F1-9E8F-40A9065521E6}" type="datetime1">
              <a:rPr lang="en-GB" smtClean="0"/>
              <a:t>29/11/2018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45706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4F59A-80C2-450A-A985-E51FDF36AB78}" type="datetime1">
              <a:rPr lang="en-GB" smtClean="0"/>
              <a:t>29/11/2018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220555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8D2EC30E-2239-462C-A45A-2DAB2BD7A724}" type="datetime1">
              <a:rPr lang="en-GB" smtClean="0"/>
              <a:t>29/11/2018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EF84BB5-A80A-4523-B3E1-911245850436}" type="slidenum">
              <a:rPr lang="en-GB" smtClean="0"/>
              <a:t>‹#›</a:t>
            </a:fld>
            <a:endParaRPr lang="en-GB"/>
          </a:p>
        </p:txBody>
      </p:sp>
    </p:spTree>
    <p:extLst>
      <p:ext uri="{BB962C8B-B14F-4D97-AF65-F5344CB8AC3E}">
        <p14:creationId xmlns:p14="http://schemas.microsoft.com/office/powerpoint/2010/main" val="7677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8D58D438-C789-4D2B-9721-A3FF5DEB8B28}" type="datetime1">
              <a:rPr lang="en-GB" smtClean="0"/>
              <a:t>29/11/2018</a:t>
            </a:fld>
            <a:endParaRPr lang="en-GB"/>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56115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D4CDF2D-91A5-43B1-9AE3-43D6C4EBB515}" type="datetime1">
              <a:rPr lang="en-GB" smtClean="0"/>
              <a:t>29/11/2018</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EF84BB5-A80A-4523-B3E1-911245850436}" type="slidenum">
              <a:rPr lang="en-GB" smtClean="0"/>
              <a:t>‹#›</a:t>
            </a:fld>
            <a:endParaRPr lang="en-GB"/>
          </a:p>
        </p:txBody>
      </p:sp>
    </p:spTree>
    <p:extLst>
      <p:ext uri="{BB962C8B-B14F-4D97-AF65-F5344CB8AC3E}">
        <p14:creationId xmlns:p14="http://schemas.microsoft.com/office/powerpoint/2010/main" val="1759364753"/>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b="1" dirty="0">
                <a:latin typeface="Arial" panose="020B0604020202020204" pitchFamily="34" charset="0"/>
                <a:cs typeface="Arial" panose="020B0604020202020204" pitchFamily="34" charset="0"/>
              </a:rPr>
              <a:t>Regulation of the informal economy and employment in Ghana: A review of policies, laws and practices with special reference </a:t>
            </a:r>
            <a:r>
              <a:rPr lang="en-GB" sz="4000" b="1" dirty="0" smtClean="0">
                <a:latin typeface="Arial" panose="020B0604020202020204" pitchFamily="34" charset="0"/>
                <a:cs typeface="Arial" panose="020B0604020202020204" pitchFamily="34" charset="0"/>
              </a:rPr>
              <a:t>to contract farming and domestic </a:t>
            </a:r>
            <a:r>
              <a:rPr lang="en-GB" sz="4000" b="1" dirty="0">
                <a:latin typeface="Arial" panose="020B0604020202020204" pitchFamily="34" charset="0"/>
                <a:cs typeface="Arial" panose="020B0604020202020204" pitchFamily="34" charset="0"/>
              </a:rPr>
              <a:t>trading </a:t>
            </a:r>
          </a:p>
        </p:txBody>
      </p:sp>
      <p:sp>
        <p:nvSpPr>
          <p:cNvPr id="3" name="Subtitle 2"/>
          <p:cNvSpPr>
            <a:spLocks noGrp="1"/>
          </p:cNvSpPr>
          <p:nvPr>
            <p:ph type="subTitle" idx="1"/>
          </p:nvPr>
        </p:nvSpPr>
        <p:spPr>
          <a:xfrm>
            <a:off x="667512" y="4682364"/>
            <a:ext cx="9228201" cy="1645920"/>
          </a:xfrm>
        </p:spPr>
        <p:txBody>
          <a:bodyPr>
            <a:normAutofit fontScale="92500" lnSpcReduction="10000"/>
          </a:bodyPr>
          <a:lstStyle/>
          <a:p>
            <a:pPr>
              <a:lnSpc>
                <a:spcPct val="110000"/>
              </a:lnSpc>
            </a:pPr>
            <a:r>
              <a:rPr lang="en-GB" sz="2800" dirty="0" smtClean="0">
                <a:latin typeface="Arial" panose="020B0604020202020204" pitchFamily="34" charset="0"/>
                <a:cs typeface="Arial" panose="020B0604020202020204" pitchFamily="34" charset="0"/>
              </a:rPr>
              <a:t>Promise Eweh</a:t>
            </a:r>
          </a:p>
          <a:p>
            <a:pPr>
              <a:lnSpc>
                <a:spcPct val="110000"/>
              </a:lnSpc>
            </a:pPr>
            <a:r>
              <a:rPr lang="en-GB" sz="2800" dirty="0" smtClean="0">
                <a:latin typeface="Arial" panose="020B0604020202020204" pitchFamily="34" charset="0"/>
                <a:cs typeface="Arial" panose="020B0604020202020204" pitchFamily="34" charset="0"/>
              </a:rPr>
              <a:t>Institute of African Studies</a:t>
            </a:r>
          </a:p>
          <a:p>
            <a:pPr>
              <a:lnSpc>
                <a:spcPct val="110000"/>
              </a:lnSpc>
            </a:pPr>
            <a:r>
              <a:rPr lang="en-GB" sz="2800" dirty="0" smtClean="0">
                <a:latin typeface="Arial" panose="020B0604020202020204" pitchFamily="34" charset="0"/>
                <a:cs typeface="Arial" panose="020B0604020202020204" pitchFamily="34" charset="0"/>
              </a:rPr>
              <a:t>University of Ghana </a:t>
            </a:r>
          </a:p>
        </p:txBody>
      </p:sp>
      <p:sp>
        <p:nvSpPr>
          <p:cNvPr id="4" name="Slide Number Placeholder 3"/>
          <p:cNvSpPr>
            <a:spLocks noGrp="1"/>
          </p:cNvSpPr>
          <p:nvPr>
            <p:ph type="sldNum" sz="quarter" idx="12"/>
          </p:nvPr>
        </p:nvSpPr>
        <p:spPr>
          <a:xfrm>
            <a:off x="10757039" y="6304115"/>
            <a:ext cx="1434961" cy="553885"/>
          </a:xfrm>
        </p:spPr>
        <p:txBody>
          <a:bodyPr/>
          <a:lstStyle/>
          <a:p>
            <a:fld id="{FEF84BB5-A80A-4523-B3E1-911245850436}" type="slidenum">
              <a:rPr lang="en-GB" sz="4000" smtClean="0"/>
              <a:t>1</a:t>
            </a:fld>
            <a:endParaRPr lang="en-GB" sz="4000" dirty="0"/>
          </a:p>
        </p:txBody>
      </p:sp>
    </p:spTree>
    <p:extLst>
      <p:ext uri="{BB962C8B-B14F-4D97-AF65-F5344CB8AC3E}">
        <p14:creationId xmlns:p14="http://schemas.microsoft.com/office/powerpoint/2010/main" val="3189211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7"/>
            <a:ext cx="10772775" cy="1658198"/>
          </a:xfrm>
        </p:spPr>
        <p:txBody>
          <a:bodyPr>
            <a:normAutofit/>
          </a:bodyPr>
          <a:lstStyle/>
          <a:p>
            <a:r>
              <a:rPr lang="en-GB" sz="4800" b="1" dirty="0">
                <a:solidFill>
                  <a:prstClr val="white"/>
                </a:solidFill>
                <a:latin typeface="Arial" panose="020B0604020202020204" pitchFamily="34" charset="0"/>
                <a:cs typeface="Arial" panose="020B0604020202020204" pitchFamily="34" charset="0"/>
              </a:rPr>
              <a:t>Changes in </a:t>
            </a:r>
            <a:r>
              <a:rPr lang="en-GB" sz="4800" b="1" dirty="0" smtClean="0">
                <a:solidFill>
                  <a:prstClr val="white"/>
                </a:solidFill>
                <a:latin typeface="Arial" panose="020B0604020202020204" pitchFamily="34" charset="0"/>
                <a:cs typeface="Arial" panose="020B0604020202020204" pitchFamily="34" charset="0"/>
              </a:rPr>
              <a:t>employment</a:t>
            </a:r>
            <a:endParaRPr lang="en-GB" sz="4800" b="1" dirty="0">
              <a:solidFill>
                <a:prstClr val="white"/>
              </a:solidFill>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91962064"/>
              </p:ext>
            </p:extLst>
          </p:nvPr>
        </p:nvGraphicFramePr>
        <p:xfrm>
          <a:off x="666750" y="1280160"/>
          <a:ext cx="10753725" cy="505663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57224" y="6419088"/>
            <a:ext cx="1309782" cy="369332"/>
          </a:xfrm>
          <a:prstGeom prst="rect">
            <a:avLst/>
          </a:prstGeom>
          <a:noFill/>
        </p:spPr>
        <p:txBody>
          <a:bodyPr wrap="none" rtlCol="0">
            <a:spAutoFit/>
          </a:bodyPr>
          <a:lstStyle/>
          <a:p>
            <a:r>
              <a:rPr lang="en-GB" b="1" dirty="0" smtClean="0">
                <a:solidFill>
                  <a:prstClr val="white"/>
                </a:solidFill>
              </a:rPr>
              <a:t>Source: WDI</a:t>
            </a:r>
            <a:endParaRPr lang="en-GB" b="1" dirty="0">
              <a:solidFill>
                <a:prstClr val="white"/>
              </a:solidFill>
            </a:endParaRPr>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10</a:t>
            </a:fld>
            <a:endParaRPr lang="en-GB" sz="4000" dirty="0"/>
          </a:p>
        </p:txBody>
      </p:sp>
    </p:spTree>
    <p:extLst>
      <p:ext uri="{BB962C8B-B14F-4D97-AF65-F5344CB8AC3E}">
        <p14:creationId xmlns:p14="http://schemas.microsoft.com/office/powerpoint/2010/main" val="1863579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7"/>
            <a:ext cx="10772775" cy="1658198"/>
          </a:xfrm>
        </p:spPr>
        <p:txBody>
          <a:bodyPr/>
          <a:lstStyle/>
          <a:p>
            <a:r>
              <a:rPr lang="en-GB" sz="4800" b="1" dirty="0">
                <a:solidFill>
                  <a:prstClr val="white"/>
                </a:solidFill>
                <a:latin typeface="Arial" panose="020B0604020202020204" pitchFamily="34" charset="0"/>
                <a:cs typeface="Arial" panose="020B0604020202020204" pitchFamily="34" charset="0"/>
              </a:rPr>
              <a:t>L</a:t>
            </a:r>
            <a:r>
              <a:rPr lang="en-GB" sz="4800" b="1" dirty="0" smtClean="0">
                <a:solidFill>
                  <a:prstClr val="white"/>
                </a:solidFill>
                <a:latin typeface="Arial" panose="020B0604020202020204" pitchFamily="34" charset="0"/>
                <a:cs typeface="Arial" panose="020B0604020202020204" pitchFamily="34" charset="0"/>
              </a:rPr>
              <a:t>abour </a:t>
            </a:r>
            <a:r>
              <a:rPr lang="en-GB" sz="4800" b="1" dirty="0">
                <a:solidFill>
                  <a:prstClr val="white"/>
                </a:solidFill>
                <a:latin typeface="Arial" panose="020B0604020202020204" pitchFamily="34" charset="0"/>
                <a:cs typeface="Arial" panose="020B0604020202020204" pitchFamily="34" charset="0"/>
              </a:rPr>
              <a:t>market context</a:t>
            </a:r>
            <a:endParaRPr lang="en-GB" dirty="0"/>
          </a:p>
        </p:txBody>
      </p:sp>
      <p:sp>
        <p:nvSpPr>
          <p:cNvPr id="8" name="TextBox 7"/>
          <p:cNvSpPr txBox="1"/>
          <p:nvPr/>
        </p:nvSpPr>
        <p:spPr>
          <a:xfrm>
            <a:off x="657224" y="6419088"/>
            <a:ext cx="3794437" cy="369332"/>
          </a:xfrm>
          <a:prstGeom prst="rect">
            <a:avLst/>
          </a:prstGeom>
          <a:noFill/>
        </p:spPr>
        <p:txBody>
          <a:bodyPr wrap="none" rtlCol="0">
            <a:spAutoFit/>
          </a:bodyPr>
          <a:lstStyle/>
          <a:p>
            <a:r>
              <a:rPr lang="en-GB" b="1" dirty="0" smtClean="0">
                <a:solidFill>
                  <a:prstClr val="white"/>
                </a:solidFill>
              </a:rPr>
              <a:t>Source: </a:t>
            </a:r>
            <a:r>
              <a:rPr lang="en-GB" b="1" dirty="0">
                <a:solidFill>
                  <a:prstClr val="white"/>
                </a:solidFill>
              </a:rPr>
              <a:t>GSS (2005:208, 255; 2013:253)</a:t>
            </a:r>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11</a:t>
            </a:fld>
            <a:endParaRPr lang="en-GB" sz="40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753461947"/>
              </p:ext>
            </p:extLst>
          </p:nvPr>
        </p:nvGraphicFramePr>
        <p:xfrm>
          <a:off x="676276" y="1179871"/>
          <a:ext cx="10753724" cy="52392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7742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7"/>
            <a:ext cx="10772775" cy="1658198"/>
          </a:xfrm>
        </p:spPr>
        <p:txBody>
          <a:bodyPr/>
          <a:lstStyle/>
          <a:p>
            <a:r>
              <a:rPr lang="en-GB" sz="4800" b="1" dirty="0">
                <a:solidFill>
                  <a:prstClr val="white"/>
                </a:solidFill>
                <a:latin typeface="Arial" panose="020B0604020202020204" pitchFamily="34" charset="0"/>
                <a:cs typeface="Arial" panose="020B0604020202020204" pitchFamily="34" charset="0"/>
              </a:rPr>
              <a:t>L</a:t>
            </a:r>
            <a:r>
              <a:rPr lang="en-GB" sz="4800" b="1" dirty="0" smtClean="0">
                <a:solidFill>
                  <a:prstClr val="white"/>
                </a:solidFill>
                <a:latin typeface="Arial" panose="020B0604020202020204" pitchFamily="34" charset="0"/>
                <a:cs typeface="Arial" panose="020B0604020202020204" pitchFamily="34" charset="0"/>
              </a:rPr>
              <a:t>abour </a:t>
            </a:r>
            <a:r>
              <a:rPr lang="en-GB" sz="4800" b="1" dirty="0">
                <a:solidFill>
                  <a:prstClr val="white"/>
                </a:solidFill>
                <a:latin typeface="Arial" panose="020B0604020202020204" pitchFamily="34" charset="0"/>
                <a:cs typeface="Arial" panose="020B0604020202020204" pitchFamily="34" charset="0"/>
              </a:rPr>
              <a:t>market context</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2367223"/>
              </p:ext>
            </p:extLst>
          </p:nvPr>
        </p:nvGraphicFramePr>
        <p:xfrm>
          <a:off x="657225" y="1188720"/>
          <a:ext cx="10753725" cy="514807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57224" y="6419088"/>
            <a:ext cx="2540888" cy="369332"/>
          </a:xfrm>
          <a:prstGeom prst="rect">
            <a:avLst/>
          </a:prstGeom>
          <a:noFill/>
        </p:spPr>
        <p:txBody>
          <a:bodyPr wrap="none" rtlCol="0">
            <a:spAutoFit/>
          </a:bodyPr>
          <a:lstStyle/>
          <a:p>
            <a:r>
              <a:rPr lang="en-GB" b="1" dirty="0" smtClean="0">
                <a:solidFill>
                  <a:prstClr val="white"/>
                </a:solidFill>
              </a:rPr>
              <a:t>Source: (GSS 2005; 2013).</a:t>
            </a:r>
            <a:endParaRPr lang="en-GB" b="1" dirty="0">
              <a:solidFill>
                <a:prstClr val="white"/>
              </a:solidFill>
            </a:endParaRPr>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12</a:t>
            </a:fld>
            <a:endParaRPr lang="en-GB" sz="4000" dirty="0"/>
          </a:p>
        </p:txBody>
      </p:sp>
    </p:spTree>
    <p:extLst>
      <p:ext uri="{BB962C8B-B14F-4D97-AF65-F5344CB8AC3E}">
        <p14:creationId xmlns:p14="http://schemas.microsoft.com/office/powerpoint/2010/main" val="1960400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6"/>
            <a:ext cx="10857570" cy="2005273"/>
          </a:xfrm>
        </p:spPr>
        <p:txBody>
          <a:bodyPr/>
          <a:lstStyle/>
          <a:p>
            <a:r>
              <a:rPr lang="en-GB" sz="4800" b="1" dirty="0">
                <a:solidFill>
                  <a:prstClr val="white"/>
                </a:solidFill>
                <a:latin typeface="Arial" panose="020B0604020202020204" pitchFamily="34" charset="0"/>
                <a:cs typeface="Arial" panose="020B0604020202020204" pitchFamily="34" charset="0"/>
              </a:rPr>
              <a:t>Labour market context</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77684824"/>
              </p:ext>
            </p:extLst>
          </p:nvPr>
        </p:nvGraphicFramePr>
        <p:xfrm>
          <a:off x="655638" y="1344168"/>
          <a:ext cx="10838370" cy="500176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57224" y="6419088"/>
            <a:ext cx="1905137" cy="369332"/>
          </a:xfrm>
          <a:prstGeom prst="rect">
            <a:avLst/>
          </a:prstGeom>
          <a:noFill/>
        </p:spPr>
        <p:txBody>
          <a:bodyPr wrap="none" rtlCol="0">
            <a:spAutoFit/>
          </a:bodyPr>
          <a:lstStyle/>
          <a:p>
            <a:r>
              <a:rPr lang="en-GB" b="1" dirty="0" smtClean="0">
                <a:solidFill>
                  <a:prstClr val="white"/>
                </a:solidFill>
              </a:rPr>
              <a:t>Source: ISSER 2016</a:t>
            </a:r>
            <a:endParaRPr lang="en-GB" b="1" dirty="0">
              <a:solidFill>
                <a:prstClr val="white"/>
              </a:solidFill>
            </a:endParaRPr>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13</a:t>
            </a:fld>
            <a:endParaRPr lang="en-GB" sz="4000" dirty="0"/>
          </a:p>
        </p:txBody>
      </p:sp>
    </p:spTree>
    <p:extLst>
      <p:ext uri="{BB962C8B-B14F-4D97-AF65-F5344CB8AC3E}">
        <p14:creationId xmlns:p14="http://schemas.microsoft.com/office/powerpoint/2010/main" val="1289903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96413"/>
            <a:ext cx="10772775" cy="1658198"/>
          </a:xfrm>
        </p:spPr>
        <p:txBody>
          <a:bodyPr>
            <a:normAutofit/>
          </a:bodyPr>
          <a:lstStyle/>
          <a:p>
            <a:r>
              <a:rPr lang="en-GB" sz="4800" b="1" dirty="0">
                <a:latin typeface="Arial" panose="020B0604020202020204" pitchFamily="34" charset="0"/>
                <a:cs typeface="Arial" panose="020B0604020202020204" pitchFamily="34" charset="0"/>
              </a:rPr>
              <a:t>Employment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37635104"/>
              </p:ext>
            </p:extLst>
          </p:nvPr>
        </p:nvGraphicFramePr>
        <p:xfrm>
          <a:off x="657224" y="1406015"/>
          <a:ext cx="10772775" cy="527992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14</a:t>
            </a:fld>
            <a:endParaRPr lang="en-GB" sz="4000" dirty="0"/>
          </a:p>
        </p:txBody>
      </p:sp>
    </p:spTree>
    <p:extLst>
      <p:ext uri="{BB962C8B-B14F-4D97-AF65-F5344CB8AC3E}">
        <p14:creationId xmlns:p14="http://schemas.microsoft.com/office/powerpoint/2010/main" val="2635387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2" y="0"/>
            <a:ext cx="10772775" cy="1658198"/>
          </a:xfrm>
        </p:spPr>
        <p:txBody>
          <a:bodyPr>
            <a:normAutofit/>
          </a:bodyPr>
          <a:lstStyle/>
          <a:p>
            <a:pPr algn="ctr"/>
            <a:r>
              <a:rPr lang="en-GB" sz="3200" b="1" dirty="0">
                <a:latin typeface="Arial" panose="020B0604020202020204" pitchFamily="34" charset="0"/>
                <a:cs typeface="Arial" panose="020B0604020202020204" pitchFamily="34" charset="0"/>
              </a:rPr>
              <a:t>INFORMAL EMPLOYMENT IN GHANA (2000, 2010). </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67852607"/>
              </p:ext>
            </p:extLst>
          </p:nvPr>
        </p:nvGraphicFramePr>
        <p:xfrm>
          <a:off x="39328" y="1460759"/>
          <a:ext cx="12035924" cy="4511548"/>
        </p:xfrm>
        <a:graphic>
          <a:graphicData uri="http://schemas.openxmlformats.org/drawingml/2006/table">
            <a:tbl>
              <a:tblPr firstRow="1" bandRow="1">
                <a:tableStyleId>{5C22544A-7EE6-4342-B048-85BDC9FD1C3A}</a:tableStyleId>
              </a:tblPr>
              <a:tblGrid>
                <a:gridCol w="2818448"/>
                <a:gridCol w="1536246"/>
                <a:gridCol w="1536246"/>
                <a:gridCol w="1536246"/>
                <a:gridCol w="1536246"/>
                <a:gridCol w="1536246"/>
                <a:gridCol w="1536246"/>
              </a:tblGrid>
              <a:tr h="370840">
                <a:tc>
                  <a:txBody>
                    <a:bodyPr/>
                    <a:lstStyle/>
                    <a:p>
                      <a:endParaRPr lang="en-GB" dirty="0">
                        <a:latin typeface="Arial" panose="020B0604020202020204" pitchFamily="34" charset="0"/>
                        <a:cs typeface="Arial" panose="020B0604020202020204" pitchFamily="34" charset="0"/>
                      </a:endParaRPr>
                    </a:p>
                  </a:txBody>
                  <a:tcPr/>
                </a:tc>
                <a:tc gridSpan="3">
                  <a:txBody>
                    <a:bodyPr/>
                    <a:lstStyle/>
                    <a:p>
                      <a:pPr algn="ctr"/>
                      <a:r>
                        <a:rPr lang="en-GB" dirty="0" smtClean="0">
                          <a:latin typeface="Arial" panose="020B0604020202020204" pitchFamily="34" charset="0"/>
                          <a:cs typeface="Arial" panose="020B0604020202020204" pitchFamily="34" charset="0"/>
                        </a:rPr>
                        <a:t>2000</a:t>
                      </a:r>
                      <a:endParaRPr lang="en-GB"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gridSpan="3">
                  <a:txBody>
                    <a:bodyPr/>
                    <a:lstStyle/>
                    <a:p>
                      <a:pPr algn="ctr"/>
                      <a:r>
                        <a:rPr lang="en-GB" dirty="0" smtClean="0">
                          <a:latin typeface="Arial" panose="020B0604020202020204" pitchFamily="34" charset="0"/>
                          <a:cs typeface="Arial" panose="020B0604020202020204" pitchFamily="34" charset="0"/>
                        </a:rPr>
                        <a:t>2010</a:t>
                      </a:r>
                      <a:endParaRPr lang="en-GB"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dirty="0"/>
                    </a:p>
                  </a:txBody>
                  <a:tcPr/>
                </a:tc>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Employment sector</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Both Sexes</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Male</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Female</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Both Sexes</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Male </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Female</a:t>
                      </a:r>
                    </a:p>
                  </a:txBody>
                  <a:tcPr marL="68580" marR="68580" marT="0" marB="0"/>
                </a:tc>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Public</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6.4</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8.3</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4.5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8.1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4.5</a:t>
                      </a:r>
                    </a:p>
                  </a:txBody>
                  <a:tcPr marL="68580" marR="68580" marT="0" marB="0"/>
                </a:tc>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Private Formal</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8.5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10.9</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6.8</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9.7</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4.1</a:t>
                      </a:r>
                    </a:p>
                  </a:txBody>
                  <a:tcPr marL="68580" marR="68580" marT="0" marB="0"/>
                </a:tc>
              </a:tr>
              <a:tr h="370840">
                <a:tc>
                  <a:txBody>
                    <a:bodyPr/>
                    <a:lstStyle/>
                    <a:p>
                      <a:pPr>
                        <a:lnSpc>
                          <a:spcPct val="107000"/>
                        </a:lnSpc>
                        <a:spcAft>
                          <a:spcPts val="0"/>
                        </a:spcAft>
                      </a:pPr>
                      <a:r>
                        <a:rPr lang="en-GB" sz="1800" b="1" dirty="0">
                          <a:effectLst/>
                          <a:latin typeface="Arial" panose="020B0604020202020204" pitchFamily="34" charset="0"/>
                          <a:ea typeface="Calibri" panose="020F0502020204030204" pitchFamily="34" charset="0"/>
                          <a:cs typeface="Arial" panose="020B0604020202020204" pitchFamily="34" charset="0"/>
                        </a:rPr>
                        <a:t>Private Informal</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83.9</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79.1</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88.8</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86.2</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81.2</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91.0</a:t>
                      </a:r>
                    </a:p>
                  </a:txBody>
                  <a:tcPr marL="68580" marR="68580" marT="0" marB="0">
                    <a:solidFill>
                      <a:srgbClr val="FFFF00"/>
                    </a:solidFill>
                  </a:tcPr>
                </a:tc>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Semi Public/Parastatal</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0.8</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0.4</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NGO(Local &amp; International)</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0.4</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0.7</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0.3</a:t>
                      </a:r>
                    </a:p>
                  </a:txBody>
                  <a:tcPr marL="68580" marR="68580" marT="0" marB="0"/>
                </a:tc>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International Organizations*</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0.05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0.03</a:t>
                      </a:r>
                    </a:p>
                  </a:txBody>
                  <a:tcPr marL="68580" marR="68580" marT="0" marB="0"/>
                </a:tc>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Other**</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All Sectors</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N</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7,428,374</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3,748,887</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3,679,487</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10,243,447</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5,005,522</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5,237,925</a:t>
                      </a:r>
                    </a:p>
                  </a:txBody>
                  <a:tcPr marL="68580" marR="68580" marT="0" marB="0"/>
                </a:tc>
              </a:tr>
            </a:tbl>
          </a:graphicData>
        </a:graphic>
      </p:graphicFrame>
      <p:sp>
        <p:nvSpPr>
          <p:cNvPr id="9" name="TextBox 8"/>
          <p:cNvSpPr txBox="1"/>
          <p:nvPr/>
        </p:nvSpPr>
        <p:spPr>
          <a:xfrm>
            <a:off x="39328" y="6028086"/>
            <a:ext cx="1523174" cy="646331"/>
          </a:xfrm>
          <a:prstGeom prst="rect">
            <a:avLst/>
          </a:prstGeom>
          <a:noFill/>
        </p:spPr>
        <p:txBody>
          <a:bodyPr wrap="none" rtlCol="0">
            <a:spAutoFit/>
          </a:bodyPr>
          <a:lstStyle/>
          <a:p>
            <a:r>
              <a:rPr lang="en-GB" b="1" dirty="0"/>
              <a:t>GSS 2013: 268</a:t>
            </a:r>
          </a:p>
          <a:p>
            <a:endParaRPr lang="en-GB" b="1" dirty="0"/>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15</a:t>
            </a:fld>
            <a:endParaRPr lang="en-GB" sz="4000" dirty="0"/>
          </a:p>
        </p:txBody>
      </p:sp>
    </p:spTree>
    <p:extLst>
      <p:ext uri="{BB962C8B-B14F-4D97-AF65-F5344CB8AC3E}">
        <p14:creationId xmlns:p14="http://schemas.microsoft.com/office/powerpoint/2010/main" val="4126971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5" y="-7562"/>
            <a:ext cx="10772775" cy="1658198"/>
          </a:xfrm>
        </p:spPr>
        <p:txBody>
          <a:bodyPr>
            <a:normAutofit/>
          </a:bodyPr>
          <a:lstStyle/>
          <a:p>
            <a:r>
              <a:rPr lang="en-GB" sz="4000" b="1" dirty="0" smtClean="0">
                <a:latin typeface="Arial" panose="020B0604020202020204" pitchFamily="34" charset="0"/>
                <a:cs typeface="Arial" panose="020B0604020202020204" pitchFamily="34" charset="0"/>
              </a:rPr>
              <a:t>Employment status</a:t>
            </a:r>
            <a:endParaRPr lang="en-GB" sz="40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52971"/>
            <a:ext cx="2926080" cy="1397039"/>
          </a:xfrm>
        </p:spPr>
        <p:txBody>
          <a:bodyPr/>
          <a:lstStyle/>
          <a:p>
            <a:fld id="{FEF84BB5-A80A-4523-B3E1-911245850436}" type="slidenum">
              <a:rPr lang="en-GB" sz="4000" smtClean="0"/>
              <a:t>16</a:t>
            </a:fld>
            <a:endParaRPr lang="en-GB" sz="400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647340510"/>
              </p:ext>
            </p:extLst>
          </p:nvPr>
        </p:nvGraphicFramePr>
        <p:xfrm>
          <a:off x="676275" y="1288025"/>
          <a:ext cx="11063441" cy="52110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p:cNvSpPr txBox="1"/>
          <p:nvPr/>
        </p:nvSpPr>
        <p:spPr>
          <a:xfrm>
            <a:off x="657225" y="6499123"/>
            <a:ext cx="2548706" cy="646331"/>
          </a:xfrm>
          <a:prstGeom prst="rect">
            <a:avLst/>
          </a:prstGeom>
          <a:noFill/>
        </p:spPr>
        <p:txBody>
          <a:bodyPr wrap="square" rtlCol="0">
            <a:spAutoFit/>
          </a:bodyPr>
          <a:lstStyle/>
          <a:p>
            <a:r>
              <a:rPr lang="en-GB" b="1" dirty="0"/>
              <a:t>GSS 2016: 34</a:t>
            </a:r>
          </a:p>
          <a:p>
            <a:endParaRPr lang="en-GB" b="1" dirty="0"/>
          </a:p>
        </p:txBody>
      </p:sp>
    </p:spTree>
    <p:extLst>
      <p:ext uri="{BB962C8B-B14F-4D97-AF65-F5344CB8AC3E}">
        <p14:creationId xmlns:p14="http://schemas.microsoft.com/office/powerpoint/2010/main" val="758416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1531"/>
            <a:ext cx="10515600" cy="1325563"/>
          </a:xfrm>
        </p:spPr>
        <p:txBody>
          <a:bodyPr>
            <a:noAutofit/>
          </a:bodyPr>
          <a:lstStyle/>
          <a:p>
            <a:pPr algn="ctr">
              <a:defRPr sz="1862" b="0" i="0" u="none" strike="noStrike" kern="1200" spc="0" baseline="0">
                <a:solidFill>
                  <a:prstClr val="black">
                    <a:lumMod val="65000"/>
                    <a:lumOff val="35000"/>
                  </a:prstClr>
                </a:solidFill>
                <a:latin typeface="+mn-lt"/>
                <a:ea typeface="+mn-ea"/>
                <a:cs typeface="+mn-cs"/>
              </a:defRPr>
            </a:pPr>
            <a:r>
              <a:rPr lang="en-GB" sz="2000" b="1" dirty="0" smtClean="0">
                <a:solidFill>
                  <a:schemeClr val="tx1"/>
                </a:solidFill>
                <a:latin typeface="+mn-lt"/>
                <a:ea typeface="+mn-ea"/>
                <a:cs typeface="+mn-cs"/>
              </a:rPr>
              <a:t>“Poverty </a:t>
            </a:r>
            <a:r>
              <a:rPr lang="en-GB" sz="2000" b="1" dirty="0">
                <a:solidFill>
                  <a:schemeClr val="tx1"/>
                </a:solidFill>
                <a:latin typeface="+mn-lt"/>
                <a:ea typeface="+mn-ea"/>
                <a:cs typeface="+mn-cs"/>
              </a:rPr>
              <a:t>Incidence by employment status of </a:t>
            </a:r>
            <a:r>
              <a:rPr lang="en-GB" sz="2000" b="1" dirty="0" smtClean="0">
                <a:solidFill>
                  <a:schemeClr val="tx1"/>
                </a:solidFill>
                <a:latin typeface="+mn-lt"/>
                <a:ea typeface="+mn-ea"/>
                <a:cs typeface="+mn-cs"/>
              </a:rPr>
              <a:t>household, 2016/17 </a:t>
            </a:r>
            <a:r>
              <a:rPr lang="en-GB" sz="2000" b="1" dirty="0">
                <a:solidFill>
                  <a:schemeClr val="tx1"/>
                </a:solidFill>
                <a:latin typeface="+mn-lt"/>
                <a:ea typeface="+mn-ea"/>
                <a:cs typeface="+mn-cs"/>
              </a:rPr>
              <a:t/>
            </a:r>
            <a:br>
              <a:rPr lang="en-GB" sz="2000" b="1" dirty="0">
                <a:solidFill>
                  <a:schemeClr val="tx1"/>
                </a:solidFill>
                <a:latin typeface="+mn-lt"/>
                <a:ea typeface="+mn-ea"/>
                <a:cs typeface="+mn-cs"/>
              </a:rPr>
            </a:br>
            <a:r>
              <a:rPr lang="en-GB" sz="2000" b="1" dirty="0">
                <a:solidFill>
                  <a:schemeClr val="tx1"/>
                </a:solidFill>
                <a:latin typeface="+mn-lt"/>
                <a:ea typeface="+mn-ea"/>
                <a:cs typeface="+mn-cs"/>
              </a:rPr>
              <a:t>(Poverty line=GH¢1,314)”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38101851"/>
              </p:ext>
            </p:extLst>
          </p:nvPr>
        </p:nvGraphicFramePr>
        <p:xfrm>
          <a:off x="274320" y="585216"/>
          <a:ext cx="11722608" cy="587959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488668"/>
            <a:ext cx="8357616" cy="369332"/>
          </a:xfrm>
          <a:prstGeom prst="rect">
            <a:avLst/>
          </a:prstGeom>
          <a:noFill/>
        </p:spPr>
        <p:txBody>
          <a:bodyPr wrap="square" rtlCol="0">
            <a:spAutoFit/>
          </a:bodyPr>
          <a:lstStyle/>
          <a:p>
            <a:r>
              <a:rPr lang="en-GB" b="1" dirty="0"/>
              <a:t>Source: Ghana Statistical Service 2018:33  </a:t>
            </a:r>
          </a:p>
        </p:txBody>
      </p:sp>
    </p:spTree>
    <p:extLst>
      <p:ext uri="{BB962C8B-B14F-4D97-AF65-F5344CB8AC3E}">
        <p14:creationId xmlns:p14="http://schemas.microsoft.com/office/powerpoint/2010/main" val="2569378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0"/>
            <a:ext cx="10772775" cy="1658198"/>
          </a:xfrm>
        </p:spPr>
        <p:txBody>
          <a:bodyPr>
            <a:noAutofit/>
          </a:bodyPr>
          <a:lstStyle/>
          <a:p>
            <a:pPr algn="ctr"/>
            <a:r>
              <a:rPr lang="en-GB" sz="2800" b="1" dirty="0" smtClean="0">
                <a:latin typeface="Arial" panose="020B0604020202020204" pitchFamily="34" charset="0"/>
                <a:cs typeface="Arial" panose="020B0604020202020204" pitchFamily="34" charset="0"/>
              </a:rPr>
              <a:t>“DISTRIBUTION </a:t>
            </a:r>
            <a:r>
              <a:rPr lang="en-GB" sz="2800" b="1" dirty="0">
                <a:latin typeface="Arial" panose="020B0604020202020204" pitchFamily="34" charset="0"/>
                <a:cs typeface="Arial" panose="020B0604020202020204" pitchFamily="34" charset="0"/>
              </a:rPr>
              <a:t>OF WORKING POPULATION (15 YEARS AND OLDER) BY INDUSTRY, LOCALITY AND SEX, 2013 </a:t>
            </a:r>
            <a:r>
              <a:rPr lang="en-GB" sz="2800" b="1" dirty="0" smtClean="0">
                <a:latin typeface="Arial" panose="020B0604020202020204" pitchFamily="34" charset="0"/>
                <a:cs typeface="Arial" panose="020B0604020202020204" pitchFamily="34" charset="0"/>
              </a:rPr>
              <a:t>(%)”</a:t>
            </a:r>
            <a:endParaRPr lang="en-GB" sz="28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1879881"/>
              </p:ext>
            </p:extLst>
          </p:nvPr>
        </p:nvGraphicFramePr>
        <p:xfrm>
          <a:off x="657224" y="1460757"/>
          <a:ext cx="11142099" cy="3529584"/>
        </p:xfrm>
        <a:graphic>
          <a:graphicData uri="http://schemas.openxmlformats.org/drawingml/2006/table">
            <a:tbl>
              <a:tblPr firstRow="1" bandRow="1">
                <a:tableStyleId>{5C22544A-7EE6-4342-B048-85BDC9FD1C3A}</a:tableStyleId>
              </a:tblPr>
              <a:tblGrid>
                <a:gridCol w="3293277"/>
                <a:gridCol w="2616274"/>
                <a:gridCol w="2616274"/>
                <a:gridCol w="2616274"/>
              </a:tblGrid>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Industry</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Male</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Female</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All</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370840">
                <a:tc>
                  <a:txBody>
                    <a:bodyPr/>
                    <a:lstStyle/>
                    <a:p>
                      <a:pPr>
                        <a:lnSpc>
                          <a:spcPct val="107000"/>
                        </a:lnSpc>
                        <a:spcAft>
                          <a:spcPts val="0"/>
                        </a:spcAft>
                      </a:pPr>
                      <a:r>
                        <a:rPr lang="en-GB" sz="2000" b="0" dirty="0" smtClean="0">
                          <a:effectLst/>
                          <a:latin typeface="Arial" panose="020B0604020202020204" pitchFamily="34" charset="0"/>
                          <a:ea typeface="Calibri" panose="020F0502020204030204" pitchFamily="34" charset="0"/>
                          <a:cs typeface="Arial" panose="020B0604020202020204" pitchFamily="34" charset="0"/>
                        </a:rPr>
                        <a:t>Agriculture, Forestry, Fishing</a:t>
                      </a:r>
                      <a:endParaRPr lang="en-GB"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en-GB" sz="2000" b="0" dirty="0" smtClean="0">
                          <a:effectLst/>
                          <a:latin typeface="Arial" panose="020B0604020202020204" pitchFamily="34" charset="0"/>
                          <a:ea typeface="Calibri" panose="020F0502020204030204" pitchFamily="34" charset="0"/>
                          <a:cs typeface="Arial" panose="020B0604020202020204" pitchFamily="34" charset="0"/>
                        </a:rPr>
                        <a:t>48.2</a:t>
                      </a:r>
                      <a:endParaRPr lang="en-GB"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en-GB" sz="2000" b="0" dirty="0" smtClean="0">
                          <a:effectLst/>
                          <a:latin typeface="Arial" panose="020B0604020202020204" pitchFamily="34" charset="0"/>
                          <a:ea typeface="Calibri" panose="020F0502020204030204" pitchFamily="34" charset="0"/>
                          <a:cs typeface="Arial" panose="020B0604020202020204" pitchFamily="34" charset="0"/>
                        </a:rPr>
                        <a:t>41.4</a:t>
                      </a:r>
                      <a:endParaRPr lang="en-GB"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en-GB" sz="2000" b="0" dirty="0" smtClean="0">
                          <a:effectLst/>
                          <a:latin typeface="Arial" panose="020B0604020202020204" pitchFamily="34" charset="0"/>
                          <a:ea typeface="Calibri" panose="020F0502020204030204" pitchFamily="34" charset="0"/>
                          <a:cs typeface="Arial" panose="020B0604020202020204" pitchFamily="34" charset="0"/>
                        </a:rPr>
                        <a:t>44.7</a:t>
                      </a:r>
                      <a:endParaRPr lang="en-GB"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370840">
                <a:tc>
                  <a:txBody>
                    <a:bodyPr/>
                    <a:lstStyle/>
                    <a:p>
                      <a:pPr>
                        <a:lnSpc>
                          <a:spcPct val="107000"/>
                        </a:lnSpc>
                        <a:spcAft>
                          <a:spcPts val="0"/>
                        </a:spcAft>
                      </a:pPr>
                      <a:r>
                        <a:rPr lang="en-GB" sz="2000" b="0" dirty="0" smtClean="0">
                          <a:effectLst/>
                          <a:latin typeface="Arial" panose="020B0604020202020204" pitchFamily="34" charset="0"/>
                          <a:ea typeface="Calibri" panose="020F0502020204030204" pitchFamily="34" charset="0"/>
                          <a:cs typeface="Arial" panose="020B0604020202020204" pitchFamily="34" charset="0"/>
                        </a:rPr>
                        <a:t>Wholesale and Retail trade</a:t>
                      </a:r>
                      <a:endParaRPr lang="en-GB"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en-GB" sz="2000" b="0" dirty="0" smtClean="0">
                          <a:effectLst/>
                          <a:latin typeface="Arial" panose="020B0604020202020204" pitchFamily="34" charset="0"/>
                          <a:ea typeface="Calibri" panose="020F0502020204030204" pitchFamily="34" charset="0"/>
                          <a:cs typeface="Arial" panose="020B0604020202020204" pitchFamily="34" charset="0"/>
                        </a:rPr>
                        <a:t>10.3</a:t>
                      </a:r>
                      <a:endParaRPr lang="en-GB"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en-GB" sz="2000" b="0" dirty="0" smtClean="0">
                          <a:effectLst/>
                          <a:latin typeface="Arial" panose="020B0604020202020204" pitchFamily="34" charset="0"/>
                          <a:ea typeface="Calibri" panose="020F0502020204030204" pitchFamily="34" charset="0"/>
                          <a:cs typeface="Arial" panose="020B0604020202020204" pitchFamily="34" charset="0"/>
                        </a:rPr>
                        <a:t>28.0</a:t>
                      </a:r>
                      <a:endParaRPr lang="en-GB"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en-GB" sz="2000" b="0" dirty="0" smtClean="0">
                          <a:effectLst/>
                          <a:latin typeface="Arial" panose="020B0604020202020204" pitchFamily="34" charset="0"/>
                          <a:ea typeface="Calibri" panose="020F0502020204030204" pitchFamily="34" charset="0"/>
                          <a:cs typeface="Arial" panose="020B0604020202020204" pitchFamily="34" charset="0"/>
                        </a:rPr>
                        <a:t>19.5</a:t>
                      </a:r>
                      <a:endParaRPr lang="en-GB"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370840">
                <a:tc>
                  <a:txBody>
                    <a:bodyPr/>
                    <a:lstStyle/>
                    <a:p>
                      <a:pPr>
                        <a:lnSpc>
                          <a:spcPct val="107000"/>
                        </a:lnSpc>
                        <a:spcAft>
                          <a:spcPts val="0"/>
                        </a:spcAft>
                      </a:pPr>
                      <a:r>
                        <a:rPr lang="en-GB" sz="2000" b="0" kern="1200" dirty="0" smtClean="0">
                          <a:solidFill>
                            <a:schemeClr val="dk1"/>
                          </a:solidFill>
                          <a:effectLst/>
                          <a:latin typeface="Arial" panose="020B0604020202020204" pitchFamily="34" charset="0"/>
                          <a:ea typeface="Calibri" panose="020F0502020204030204" pitchFamily="34" charset="0"/>
                          <a:cs typeface="Arial" panose="020B0604020202020204" pitchFamily="34" charset="0"/>
                        </a:rPr>
                        <a:t>Sub-Total</a:t>
                      </a:r>
                      <a:endPar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00"/>
                    </a:solidFill>
                  </a:tcPr>
                </a:tc>
                <a:tc>
                  <a:txBody>
                    <a:bodyPr/>
                    <a:lstStyle/>
                    <a:p>
                      <a:pPr algn="ctr">
                        <a:lnSpc>
                          <a:spcPct val="107000"/>
                        </a:lnSpc>
                        <a:spcAft>
                          <a:spcPts val="0"/>
                        </a:spcAft>
                      </a:pPr>
                      <a:r>
                        <a:rPr lang="en-GB" sz="2000" b="0" kern="1200" dirty="0" smtClean="0">
                          <a:solidFill>
                            <a:schemeClr val="dk1"/>
                          </a:solidFill>
                          <a:effectLst/>
                          <a:latin typeface="Arial" panose="020B0604020202020204" pitchFamily="34" charset="0"/>
                          <a:ea typeface="Calibri" panose="020F0502020204030204" pitchFamily="34" charset="0"/>
                          <a:cs typeface="Arial" panose="020B0604020202020204" pitchFamily="34" charset="0"/>
                        </a:rPr>
                        <a:t>58.5</a:t>
                      </a:r>
                      <a:endPar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00"/>
                    </a:solidFill>
                  </a:tcPr>
                </a:tc>
                <a:tc>
                  <a:txBody>
                    <a:bodyPr/>
                    <a:lstStyle/>
                    <a:p>
                      <a:pPr algn="ctr">
                        <a:lnSpc>
                          <a:spcPct val="107000"/>
                        </a:lnSpc>
                        <a:spcAft>
                          <a:spcPts val="0"/>
                        </a:spcAft>
                      </a:pPr>
                      <a:r>
                        <a:rPr lang="en-GB" sz="2000" b="0" kern="1200" dirty="0" smtClean="0">
                          <a:solidFill>
                            <a:schemeClr val="dk1"/>
                          </a:solidFill>
                          <a:effectLst/>
                          <a:latin typeface="Arial" panose="020B0604020202020204" pitchFamily="34" charset="0"/>
                          <a:ea typeface="Calibri" panose="020F0502020204030204" pitchFamily="34" charset="0"/>
                          <a:cs typeface="Arial" panose="020B0604020202020204" pitchFamily="34" charset="0"/>
                        </a:rPr>
                        <a:t>69.4</a:t>
                      </a:r>
                      <a:endPar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00"/>
                    </a:solidFill>
                  </a:tcPr>
                </a:tc>
                <a:tc>
                  <a:txBody>
                    <a:bodyPr/>
                    <a:lstStyle/>
                    <a:p>
                      <a:pPr algn="ctr">
                        <a:lnSpc>
                          <a:spcPct val="107000"/>
                        </a:lnSpc>
                        <a:spcAft>
                          <a:spcPts val="0"/>
                        </a:spcAft>
                      </a:pPr>
                      <a:r>
                        <a:rPr lang="en-GB" sz="2000" b="0" kern="1200" dirty="0" smtClean="0">
                          <a:solidFill>
                            <a:schemeClr val="dk1"/>
                          </a:solidFill>
                          <a:effectLst/>
                          <a:latin typeface="Arial" panose="020B0604020202020204" pitchFamily="34" charset="0"/>
                          <a:ea typeface="Calibri" panose="020F0502020204030204" pitchFamily="34" charset="0"/>
                          <a:cs typeface="Arial" panose="020B0604020202020204" pitchFamily="34" charset="0"/>
                        </a:rPr>
                        <a:t>64.2</a:t>
                      </a:r>
                      <a:endPar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00"/>
                    </a:solidFill>
                  </a:tcPr>
                </a:tc>
              </a:tr>
              <a:tr h="370840">
                <a:tc>
                  <a:txBody>
                    <a:bodyPr/>
                    <a:lstStyle/>
                    <a:p>
                      <a:pPr>
                        <a:lnSpc>
                          <a:spcPct val="107000"/>
                        </a:lnSpc>
                        <a:spcAft>
                          <a:spcPts val="0"/>
                        </a:spcAft>
                      </a:pPr>
                      <a:r>
                        <a:rPr lang="en-GB" sz="2000" b="0" kern="1200" dirty="0" smtClean="0">
                          <a:solidFill>
                            <a:schemeClr val="dk1"/>
                          </a:solidFill>
                          <a:effectLst/>
                          <a:latin typeface="Arial" panose="020B0604020202020204" pitchFamily="34" charset="0"/>
                          <a:ea typeface="Calibri" panose="020F0502020204030204" pitchFamily="34" charset="0"/>
                          <a:cs typeface="Arial" panose="020B0604020202020204" pitchFamily="34" charset="0"/>
                        </a:rPr>
                        <a:t>Manufacturing</a:t>
                      </a:r>
                      <a:endPar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0"/>
                        </a:spcAft>
                      </a:pPr>
                      <a:r>
                        <a:rPr lang="en-GB" sz="2000" b="0" kern="1200">
                          <a:solidFill>
                            <a:schemeClr val="dk1"/>
                          </a:solidFill>
                          <a:effectLst/>
                          <a:latin typeface="Arial" panose="020B0604020202020204" pitchFamily="34" charset="0"/>
                          <a:ea typeface="Calibri" panose="020F0502020204030204" pitchFamily="34" charset="0"/>
                          <a:cs typeface="Arial" panose="020B0604020202020204" pitchFamily="34" charset="0"/>
                        </a:rPr>
                        <a:t>7.7</a:t>
                      </a:r>
                    </a:p>
                  </a:txBody>
                  <a:tcPr marL="68580" marR="68580" marT="0" marB="0"/>
                </a:tc>
                <a:tc>
                  <a:txBody>
                    <a:bodyPr/>
                    <a:lstStyle/>
                    <a:p>
                      <a:pPr algn="ctr">
                        <a:lnSpc>
                          <a:spcPct val="107000"/>
                        </a:lnSpc>
                        <a:spcAft>
                          <a:spcPts val="0"/>
                        </a:spcAft>
                      </a:pPr>
                      <a:r>
                        <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10.3</a:t>
                      </a:r>
                    </a:p>
                  </a:txBody>
                  <a:tcPr marL="68580" marR="68580" marT="0" marB="0"/>
                </a:tc>
                <a:tc>
                  <a:txBody>
                    <a:bodyPr/>
                    <a:lstStyle/>
                    <a:p>
                      <a:pPr algn="ctr">
                        <a:lnSpc>
                          <a:spcPct val="107000"/>
                        </a:lnSpc>
                        <a:spcAft>
                          <a:spcPts val="0"/>
                        </a:spcAft>
                      </a:pPr>
                      <a:r>
                        <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9.1</a:t>
                      </a:r>
                    </a:p>
                  </a:txBody>
                  <a:tcPr marL="68580" marR="68580" marT="0" marB="0"/>
                </a:tc>
              </a:tr>
              <a:tr h="370840">
                <a:tc>
                  <a:txBody>
                    <a:bodyPr/>
                    <a:lstStyle/>
                    <a:p>
                      <a:pPr>
                        <a:lnSpc>
                          <a:spcPct val="107000"/>
                        </a:lnSpc>
                        <a:spcAft>
                          <a:spcPts val="0"/>
                        </a:spcAft>
                      </a:pPr>
                      <a:r>
                        <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Accommodation and Food service activities</a:t>
                      </a:r>
                    </a:p>
                  </a:txBody>
                  <a:tcPr marL="68580" marR="68580" marT="0" marB="0"/>
                </a:tc>
                <a:tc>
                  <a:txBody>
                    <a:bodyPr/>
                    <a:lstStyle/>
                    <a:p>
                      <a:pPr algn="ctr">
                        <a:lnSpc>
                          <a:spcPct val="107000"/>
                        </a:lnSpc>
                        <a:spcAft>
                          <a:spcPts val="0"/>
                        </a:spcAft>
                      </a:pPr>
                      <a:r>
                        <a:rPr lang="en-GB" sz="2000" b="0" kern="1200">
                          <a:solidFill>
                            <a:schemeClr val="dk1"/>
                          </a:solidFill>
                          <a:effectLst/>
                          <a:latin typeface="Arial" panose="020B0604020202020204" pitchFamily="34" charset="0"/>
                          <a:ea typeface="Calibri" panose="020F0502020204030204" pitchFamily="34" charset="0"/>
                          <a:cs typeface="Arial" panose="020B0604020202020204" pitchFamily="34" charset="0"/>
                        </a:rPr>
                        <a:t>0.9</a:t>
                      </a:r>
                    </a:p>
                  </a:txBody>
                  <a:tcPr marL="68580" marR="68580" marT="0" marB="0"/>
                </a:tc>
                <a:tc>
                  <a:txBody>
                    <a:bodyPr/>
                    <a:lstStyle/>
                    <a:p>
                      <a:pPr algn="ctr">
                        <a:lnSpc>
                          <a:spcPct val="107000"/>
                        </a:lnSpc>
                        <a:spcAft>
                          <a:spcPts val="0"/>
                        </a:spcAft>
                      </a:pPr>
                      <a:r>
                        <a:rPr lang="en-GB" sz="2000" b="0" kern="1200">
                          <a:solidFill>
                            <a:schemeClr val="dk1"/>
                          </a:solidFill>
                          <a:effectLst/>
                          <a:latin typeface="Arial" panose="020B0604020202020204" pitchFamily="34" charset="0"/>
                          <a:ea typeface="Calibri" panose="020F0502020204030204" pitchFamily="34" charset="0"/>
                          <a:cs typeface="Arial" panose="020B0604020202020204" pitchFamily="34" charset="0"/>
                        </a:rPr>
                        <a:t>6.7</a:t>
                      </a:r>
                    </a:p>
                  </a:txBody>
                  <a:tcPr marL="68580" marR="68580" marT="0" marB="0"/>
                </a:tc>
                <a:tc>
                  <a:txBody>
                    <a:bodyPr/>
                    <a:lstStyle/>
                    <a:p>
                      <a:pPr algn="ctr">
                        <a:lnSpc>
                          <a:spcPct val="107000"/>
                        </a:lnSpc>
                        <a:spcAft>
                          <a:spcPts val="0"/>
                        </a:spcAft>
                      </a:pPr>
                      <a:r>
                        <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3.9</a:t>
                      </a:r>
                    </a:p>
                  </a:txBody>
                  <a:tcPr marL="68580" marR="68580" marT="0" marB="0"/>
                </a:tc>
              </a:tr>
              <a:tr h="370840">
                <a:tc>
                  <a:txBody>
                    <a:bodyPr/>
                    <a:lstStyle/>
                    <a:p>
                      <a:pPr>
                        <a:lnSpc>
                          <a:spcPct val="107000"/>
                        </a:lnSpc>
                        <a:spcAft>
                          <a:spcPts val="0"/>
                        </a:spcAft>
                      </a:pPr>
                      <a:r>
                        <a:rPr lang="en-GB" sz="2000" b="0" kern="1200">
                          <a:solidFill>
                            <a:schemeClr val="dk1"/>
                          </a:solidFill>
                          <a:effectLst/>
                          <a:latin typeface="Arial" panose="020B0604020202020204" pitchFamily="34" charset="0"/>
                          <a:ea typeface="Calibri" panose="020F0502020204030204" pitchFamily="34" charset="0"/>
                          <a:cs typeface="Arial" panose="020B0604020202020204" pitchFamily="34" charset="0"/>
                        </a:rPr>
                        <a:t>Transportation and Storage</a:t>
                      </a:r>
                    </a:p>
                  </a:txBody>
                  <a:tcPr marL="68580" marR="68580" marT="0" marB="0"/>
                </a:tc>
                <a:tc>
                  <a:txBody>
                    <a:bodyPr/>
                    <a:lstStyle/>
                    <a:p>
                      <a:pPr algn="ctr">
                        <a:lnSpc>
                          <a:spcPct val="107000"/>
                        </a:lnSpc>
                        <a:spcAft>
                          <a:spcPts val="0"/>
                        </a:spcAft>
                      </a:pPr>
                      <a:r>
                        <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7.7</a:t>
                      </a:r>
                    </a:p>
                  </a:txBody>
                  <a:tcPr marL="68580" marR="68580" marT="0" marB="0"/>
                </a:tc>
                <a:tc>
                  <a:txBody>
                    <a:bodyPr/>
                    <a:lstStyle/>
                    <a:p>
                      <a:pPr algn="ctr">
                        <a:lnSpc>
                          <a:spcPct val="107000"/>
                        </a:lnSpc>
                        <a:spcAft>
                          <a:spcPts val="0"/>
                        </a:spcAft>
                      </a:pPr>
                      <a:r>
                        <a:rPr lang="en-GB" sz="2000" b="0" kern="1200">
                          <a:solidFill>
                            <a:schemeClr val="dk1"/>
                          </a:solidFill>
                          <a:effectLst/>
                          <a:latin typeface="Arial" panose="020B0604020202020204" pitchFamily="34" charset="0"/>
                          <a:ea typeface="Calibri" panose="020F0502020204030204" pitchFamily="34" charset="0"/>
                          <a:cs typeface="Arial" panose="020B0604020202020204" pitchFamily="34" charset="0"/>
                        </a:rPr>
                        <a:t>0.3</a:t>
                      </a:r>
                    </a:p>
                  </a:txBody>
                  <a:tcPr marL="68580" marR="68580" marT="0" marB="0"/>
                </a:tc>
                <a:tc>
                  <a:txBody>
                    <a:bodyPr/>
                    <a:lstStyle/>
                    <a:p>
                      <a:pPr algn="ctr">
                        <a:lnSpc>
                          <a:spcPct val="107000"/>
                        </a:lnSpc>
                        <a:spcAft>
                          <a:spcPts val="0"/>
                        </a:spcAft>
                      </a:pPr>
                      <a:r>
                        <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3.8</a:t>
                      </a:r>
                    </a:p>
                  </a:txBody>
                  <a:tcPr marL="68580" marR="68580" marT="0" marB="0"/>
                </a:tc>
              </a:tr>
              <a:tr h="370840">
                <a:tc>
                  <a:txBody>
                    <a:bodyPr/>
                    <a:lstStyle/>
                    <a:p>
                      <a:pPr>
                        <a:lnSpc>
                          <a:spcPct val="107000"/>
                        </a:lnSpc>
                        <a:spcAft>
                          <a:spcPts val="0"/>
                        </a:spcAft>
                      </a:pPr>
                      <a:r>
                        <a:rPr lang="en-GB" sz="2000" b="0" kern="1200">
                          <a:solidFill>
                            <a:schemeClr val="dk1"/>
                          </a:solidFill>
                          <a:effectLst/>
                          <a:latin typeface="Arial" panose="020B0604020202020204" pitchFamily="34" charset="0"/>
                          <a:ea typeface="Calibri" panose="020F0502020204030204" pitchFamily="34" charset="0"/>
                          <a:cs typeface="Arial" panose="020B0604020202020204" pitchFamily="34" charset="0"/>
                        </a:rPr>
                        <a:t>Education</a:t>
                      </a:r>
                    </a:p>
                  </a:txBody>
                  <a:tcPr marL="68580" marR="68580" marT="0" marB="0"/>
                </a:tc>
                <a:tc>
                  <a:txBody>
                    <a:bodyPr/>
                    <a:lstStyle/>
                    <a:p>
                      <a:pPr algn="ctr">
                        <a:lnSpc>
                          <a:spcPct val="107000"/>
                        </a:lnSpc>
                        <a:spcAft>
                          <a:spcPts val="0"/>
                        </a:spcAft>
                      </a:pPr>
                      <a:r>
                        <a:rPr lang="en-GB" sz="2000" b="0" kern="1200">
                          <a:solidFill>
                            <a:schemeClr val="dk1"/>
                          </a:solidFill>
                          <a:effectLst/>
                          <a:latin typeface="Arial" panose="020B0604020202020204" pitchFamily="34" charset="0"/>
                          <a:ea typeface="Calibri" panose="020F0502020204030204" pitchFamily="34" charset="0"/>
                          <a:cs typeface="Arial" panose="020B0604020202020204" pitchFamily="34" charset="0"/>
                        </a:rPr>
                        <a:t>4.4</a:t>
                      </a:r>
                    </a:p>
                  </a:txBody>
                  <a:tcPr marL="68580" marR="68580" marT="0" marB="0"/>
                </a:tc>
                <a:tc>
                  <a:txBody>
                    <a:bodyPr/>
                    <a:lstStyle/>
                    <a:p>
                      <a:pPr algn="ctr">
                        <a:lnSpc>
                          <a:spcPct val="107000"/>
                        </a:lnSpc>
                        <a:spcAft>
                          <a:spcPts val="0"/>
                        </a:spcAft>
                      </a:pPr>
                      <a:r>
                        <a:rPr lang="en-GB" sz="2000" b="0" kern="1200">
                          <a:solidFill>
                            <a:schemeClr val="dk1"/>
                          </a:solidFill>
                          <a:effectLst/>
                          <a:latin typeface="Arial" panose="020B0604020202020204" pitchFamily="34" charset="0"/>
                          <a:ea typeface="Calibri" panose="020F0502020204030204" pitchFamily="34" charset="0"/>
                          <a:cs typeface="Arial" panose="020B0604020202020204" pitchFamily="34" charset="0"/>
                        </a:rPr>
                        <a:t>2.9</a:t>
                      </a:r>
                    </a:p>
                  </a:txBody>
                  <a:tcPr marL="68580" marR="68580" marT="0" marB="0"/>
                </a:tc>
                <a:tc>
                  <a:txBody>
                    <a:bodyPr/>
                    <a:lstStyle/>
                    <a:p>
                      <a:pPr algn="ctr">
                        <a:lnSpc>
                          <a:spcPct val="107000"/>
                        </a:lnSpc>
                        <a:spcAft>
                          <a:spcPts val="0"/>
                        </a:spcAft>
                      </a:pPr>
                      <a:r>
                        <a:rPr lang="en-GB" sz="20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3.6</a:t>
                      </a:r>
                    </a:p>
                  </a:txBody>
                  <a:tcPr marL="68580" marR="68580" marT="0" marB="0"/>
                </a:tc>
              </a:tr>
            </a:tbl>
          </a:graphicData>
        </a:graphic>
      </p:graphicFrame>
      <p:sp>
        <p:nvSpPr>
          <p:cNvPr id="5" name="TextBox 4"/>
          <p:cNvSpPr txBox="1"/>
          <p:nvPr/>
        </p:nvSpPr>
        <p:spPr>
          <a:xfrm>
            <a:off x="657224" y="5137795"/>
            <a:ext cx="1463862" cy="707886"/>
          </a:xfrm>
          <a:prstGeom prst="rect">
            <a:avLst/>
          </a:prstGeom>
          <a:noFill/>
        </p:spPr>
        <p:txBody>
          <a:bodyPr wrap="none" rtlCol="0">
            <a:spAutoFit/>
          </a:bodyPr>
          <a:lstStyle/>
          <a:p>
            <a:r>
              <a:rPr lang="en-GB" sz="2000" b="1" dirty="0"/>
              <a:t>GSS 2014:26</a:t>
            </a:r>
          </a:p>
          <a:p>
            <a:endParaRPr lang="en-GB" sz="2000" b="1" dirty="0"/>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18</a:t>
            </a:fld>
            <a:endParaRPr lang="en-GB" sz="4000" dirty="0"/>
          </a:p>
        </p:txBody>
      </p:sp>
    </p:spTree>
    <p:extLst>
      <p:ext uri="{BB962C8B-B14F-4D97-AF65-F5344CB8AC3E}">
        <p14:creationId xmlns:p14="http://schemas.microsoft.com/office/powerpoint/2010/main" val="1614313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0"/>
            <a:ext cx="10772775" cy="1658198"/>
          </a:xfrm>
        </p:spPr>
        <p:txBody>
          <a:bodyPr>
            <a:normAutofit/>
          </a:bodyPr>
          <a:lstStyle/>
          <a:p>
            <a:pPr algn="ctr"/>
            <a:r>
              <a:rPr lang="en-GB" sz="3600" b="1" dirty="0" smtClean="0">
                <a:latin typeface="Arial" panose="020B0604020202020204" pitchFamily="34" charset="0"/>
                <a:cs typeface="Arial" panose="020B0604020202020204" pitchFamily="34" charset="0"/>
              </a:rPr>
              <a:t>“Major Occupation Of Employed Persons (15 Years And Older)”</a:t>
            </a:r>
            <a:endParaRPr lang="en-GB" sz="36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4787127"/>
              </p:ext>
            </p:extLst>
          </p:nvPr>
        </p:nvGraphicFramePr>
        <p:xfrm>
          <a:off x="657224" y="1755468"/>
          <a:ext cx="11367579" cy="4508500"/>
        </p:xfrm>
        <a:graphic>
          <a:graphicData uri="http://schemas.openxmlformats.org/drawingml/2006/table">
            <a:tbl>
              <a:tblPr firstRow="1" bandRow="1">
                <a:tableStyleId>{5C22544A-7EE6-4342-B048-85BDC9FD1C3A}</a:tableStyleId>
              </a:tblPr>
              <a:tblGrid>
                <a:gridCol w="3280855"/>
                <a:gridCol w="1194858"/>
                <a:gridCol w="815340"/>
                <a:gridCol w="1240790"/>
                <a:gridCol w="815340"/>
                <a:gridCol w="1194858"/>
                <a:gridCol w="815340"/>
                <a:gridCol w="1194858"/>
                <a:gridCol w="815340"/>
              </a:tblGrid>
              <a:tr h="370840">
                <a:tc>
                  <a:txBody>
                    <a:bodyPr/>
                    <a:lstStyle/>
                    <a:p>
                      <a:endParaRPr lang="en-GB" dirty="0"/>
                    </a:p>
                  </a:txBody>
                  <a:tcPr/>
                </a:tc>
                <a:tc gridSpan="2">
                  <a:txBody>
                    <a:bodyPr/>
                    <a:lstStyle/>
                    <a:p>
                      <a:pPr algn="ctr"/>
                      <a:r>
                        <a:rPr lang="en-GB" dirty="0" smtClean="0"/>
                        <a:t>1960</a:t>
                      </a:r>
                      <a:endParaRPr lang="en-GB" dirty="0"/>
                    </a:p>
                  </a:txBody>
                  <a:tcPr/>
                </a:tc>
                <a:tc hMerge="1">
                  <a:txBody>
                    <a:bodyPr/>
                    <a:lstStyle/>
                    <a:p>
                      <a:endParaRPr lang="en-GB" dirty="0"/>
                    </a:p>
                  </a:txBody>
                  <a:tcPr/>
                </a:tc>
                <a:tc gridSpan="2">
                  <a:txBody>
                    <a:bodyPr/>
                    <a:lstStyle/>
                    <a:p>
                      <a:pPr algn="ctr"/>
                      <a:r>
                        <a:rPr lang="en-GB" dirty="0" smtClean="0"/>
                        <a:t>1970</a:t>
                      </a:r>
                      <a:endParaRPr lang="en-GB" dirty="0"/>
                    </a:p>
                  </a:txBody>
                  <a:tcPr/>
                </a:tc>
                <a:tc hMerge="1">
                  <a:txBody>
                    <a:bodyPr/>
                    <a:lstStyle/>
                    <a:p>
                      <a:endParaRPr lang="en-GB" dirty="0"/>
                    </a:p>
                  </a:txBody>
                  <a:tcPr/>
                </a:tc>
                <a:tc gridSpan="2">
                  <a:txBody>
                    <a:bodyPr/>
                    <a:lstStyle/>
                    <a:p>
                      <a:pPr algn="ctr"/>
                      <a:r>
                        <a:rPr lang="en-GB" dirty="0" smtClean="0"/>
                        <a:t>1984</a:t>
                      </a:r>
                      <a:endParaRPr lang="en-GB" dirty="0"/>
                    </a:p>
                  </a:txBody>
                  <a:tcPr/>
                </a:tc>
                <a:tc hMerge="1">
                  <a:txBody>
                    <a:bodyPr/>
                    <a:lstStyle/>
                    <a:p>
                      <a:endParaRPr lang="en-GB" dirty="0"/>
                    </a:p>
                  </a:txBody>
                  <a:tcPr/>
                </a:tc>
                <a:tc gridSpan="2">
                  <a:txBody>
                    <a:bodyPr/>
                    <a:lstStyle/>
                    <a:p>
                      <a:pPr algn="ctr"/>
                      <a:r>
                        <a:rPr lang="en-GB" dirty="0" smtClean="0"/>
                        <a:t>2000</a:t>
                      </a:r>
                      <a:endParaRPr lang="en-GB" dirty="0"/>
                    </a:p>
                  </a:txBody>
                  <a:tcPr/>
                </a:tc>
                <a:tc hMerge="1">
                  <a:txBody>
                    <a:bodyPr/>
                    <a:lstStyle/>
                    <a:p>
                      <a:endParaRPr lang="en-GB" dirty="0"/>
                    </a:p>
                  </a:txBody>
                  <a:tcPr/>
                </a:tc>
              </a:tr>
              <a:tr h="370840">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r>
              <a:tr h="370840">
                <a:tc>
                  <a:txBody>
                    <a:bodyPr/>
                    <a:lstStyle/>
                    <a:p>
                      <a:pPr algn="ctr"/>
                      <a:r>
                        <a:rPr lang="en-GB" sz="1800" dirty="0" smtClean="0">
                          <a:latin typeface="Arial" panose="020B0604020202020204" pitchFamily="34" charset="0"/>
                          <a:cs typeface="Arial" panose="020B0604020202020204" pitchFamily="34" charset="0"/>
                        </a:rPr>
                        <a:t>Major Occupations</a:t>
                      </a:r>
                      <a:endParaRPr lang="en-GB" sz="1800" dirty="0">
                        <a:latin typeface="Arial" panose="020B0604020202020204" pitchFamily="34" charset="0"/>
                        <a:cs typeface="Arial" panose="020B0604020202020204" pitchFamily="34" charset="0"/>
                      </a:endParaRPr>
                    </a:p>
                  </a:txBody>
                  <a:tcPr/>
                </a:tc>
                <a:tc>
                  <a:txBody>
                    <a:bodyPr/>
                    <a:lstStyle/>
                    <a:p>
                      <a:pPr marL="97790">
                        <a:lnSpc>
                          <a:spcPts val="940"/>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L="97790" algn="ctr">
                        <a:lnSpc>
                          <a:spcPts val="940"/>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Employed</a:t>
                      </a:r>
                    </a:p>
                    <a:p>
                      <a:pPr marL="97790">
                        <a:lnSpc>
                          <a:spcPts val="940"/>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L="97790" algn="ctr">
                        <a:lnSpc>
                          <a:spcPts val="940"/>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Population</a:t>
                      </a:r>
                      <a:endParaRPr lang="en-GB" sz="1800" kern="1200" dirty="0">
                        <a:solidFill>
                          <a:schemeClr val="dk1"/>
                        </a:solidFill>
                        <a:latin typeface="Arial" panose="020B0604020202020204" pitchFamily="34" charset="0"/>
                        <a:ea typeface="+mn-ea"/>
                        <a:cs typeface="Arial" panose="020B0604020202020204" pitchFamily="34" charset="0"/>
                      </a:endParaRPr>
                    </a:p>
                  </a:txBody>
                  <a:tcPr marL="0" marR="0" marT="0" marB="0"/>
                </a:tc>
                <a:tc>
                  <a:txBody>
                    <a:bodyPr/>
                    <a:lstStyle/>
                    <a:p>
                      <a:pPr marR="66040" algn="r">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040" algn="r">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Share</a:t>
                      </a:r>
                    </a:p>
                    <a:p>
                      <a:pPr marR="66040" algn="ctr">
                        <a:lnSpc>
                          <a:spcPts val="925"/>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R="66040" algn="ctr">
                        <a:lnSpc>
                          <a:spcPts val="925"/>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Of </a:t>
                      </a:r>
                    </a:p>
                    <a:p>
                      <a:pPr marR="66040" algn="r">
                        <a:lnSpc>
                          <a:spcPts val="925"/>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R="66040" algn="r">
                        <a:lnSpc>
                          <a:spcPts val="925"/>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female</a:t>
                      </a:r>
                      <a:endParaRPr lang="en-GB" sz="1800" kern="1200" dirty="0">
                        <a:solidFill>
                          <a:schemeClr val="dk1"/>
                        </a:solidFill>
                        <a:latin typeface="Arial" panose="020B0604020202020204" pitchFamily="34" charset="0"/>
                        <a:ea typeface="+mn-ea"/>
                        <a:cs typeface="Arial" panose="020B0604020202020204" pitchFamily="34" charset="0"/>
                      </a:endParaRPr>
                    </a:p>
                  </a:txBody>
                  <a:tcPr marL="0" marR="0" marT="0" marB="0"/>
                </a:tc>
                <a:tc>
                  <a:txBody>
                    <a:bodyPr/>
                    <a:lstStyle/>
                    <a:p>
                      <a:pPr marL="97790">
                        <a:lnSpc>
                          <a:spcPts val="940"/>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L="97790" algn="ctr">
                        <a:lnSpc>
                          <a:spcPts val="940"/>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Employed</a:t>
                      </a:r>
                    </a:p>
                    <a:p>
                      <a:pPr marL="97790">
                        <a:lnSpc>
                          <a:spcPts val="940"/>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L="97790" algn="ctr">
                        <a:lnSpc>
                          <a:spcPts val="940"/>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Population</a:t>
                      </a:r>
                      <a:endParaRPr lang="en-GB" sz="1800" kern="1200" dirty="0">
                        <a:solidFill>
                          <a:schemeClr val="dk1"/>
                        </a:solidFill>
                        <a:latin typeface="Arial" panose="020B0604020202020204" pitchFamily="34" charset="0"/>
                        <a:ea typeface="+mn-ea"/>
                        <a:cs typeface="Arial" panose="020B0604020202020204" pitchFamily="34" charset="0"/>
                      </a:endParaRPr>
                    </a:p>
                  </a:txBody>
                  <a:tcPr marL="0" marR="0" marT="0" marB="0"/>
                </a:tc>
                <a:tc>
                  <a:txBody>
                    <a:bodyPr/>
                    <a:lstStyle/>
                    <a:p>
                      <a:pPr marR="66040" algn="ctr">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040" algn="ctr">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Share</a:t>
                      </a:r>
                    </a:p>
                    <a:p>
                      <a:pPr marR="66040" algn="ctr">
                        <a:lnSpc>
                          <a:spcPts val="925"/>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R="66040" algn="ctr">
                        <a:lnSpc>
                          <a:spcPts val="925"/>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Of </a:t>
                      </a:r>
                    </a:p>
                    <a:p>
                      <a:pPr marR="66040" algn="r">
                        <a:lnSpc>
                          <a:spcPts val="925"/>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R="66040" algn="ctr">
                        <a:lnSpc>
                          <a:spcPts val="925"/>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Female</a:t>
                      </a:r>
                      <a:endParaRPr lang="en-GB" sz="1800" kern="1200" dirty="0">
                        <a:solidFill>
                          <a:schemeClr val="dk1"/>
                        </a:solidFill>
                        <a:latin typeface="Arial" panose="020B0604020202020204" pitchFamily="34" charset="0"/>
                        <a:ea typeface="+mn-ea"/>
                        <a:cs typeface="Arial" panose="020B0604020202020204" pitchFamily="34" charset="0"/>
                      </a:endParaRPr>
                    </a:p>
                  </a:txBody>
                  <a:tcPr marL="0" marR="0" marT="0" marB="0"/>
                </a:tc>
                <a:tc>
                  <a:txBody>
                    <a:bodyPr/>
                    <a:lstStyle/>
                    <a:p>
                      <a:pPr marL="97790">
                        <a:lnSpc>
                          <a:spcPts val="940"/>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L="97790" algn="ctr">
                        <a:lnSpc>
                          <a:spcPts val="940"/>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Employed</a:t>
                      </a:r>
                    </a:p>
                    <a:p>
                      <a:pPr marL="97790" algn="ctr">
                        <a:lnSpc>
                          <a:spcPts val="940"/>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L="97790">
                        <a:lnSpc>
                          <a:spcPts val="940"/>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Population</a:t>
                      </a:r>
                      <a:endParaRPr lang="en-GB" sz="1800" kern="1200" dirty="0">
                        <a:solidFill>
                          <a:schemeClr val="dk1"/>
                        </a:solidFill>
                        <a:latin typeface="Arial" panose="020B0604020202020204" pitchFamily="34" charset="0"/>
                        <a:ea typeface="+mn-ea"/>
                        <a:cs typeface="Arial" panose="020B0604020202020204" pitchFamily="34" charset="0"/>
                      </a:endParaRPr>
                    </a:p>
                  </a:txBody>
                  <a:tcPr marL="0" marR="0" marT="0" marB="0"/>
                </a:tc>
                <a:tc>
                  <a:txBody>
                    <a:bodyPr/>
                    <a:lstStyle/>
                    <a:p>
                      <a:pPr marR="66040" algn="r">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040" algn="ctr">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Share</a:t>
                      </a:r>
                    </a:p>
                    <a:p>
                      <a:pPr marR="66040" algn="r">
                        <a:lnSpc>
                          <a:spcPts val="925"/>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R="66040" algn="ctr">
                        <a:lnSpc>
                          <a:spcPts val="925"/>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Of </a:t>
                      </a:r>
                    </a:p>
                    <a:p>
                      <a:pPr marR="66040" algn="ctr">
                        <a:lnSpc>
                          <a:spcPts val="925"/>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R="66040" algn="ctr">
                        <a:lnSpc>
                          <a:spcPts val="925"/>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female</a:t>
                      </a:r>
                      <a:endParaRPr lang="en-GB" sz="1800" kern="1200" dirty="0">
                        <a:solidFill>
                          <a:schemeClr val="dk1"/>
                        </a:solidFill>
                        <a:latin typeface="Arial" panose="020B0604020202020204" pitchFamily="34" charset="0"/>
                        <a:ea typeface="+mn-ea"/>
                        <a:cs typeface="Arial" panose="020B0604020202020204" pitchFamily="34" charset="0"/>
                      </a:endParaRPr>
                    </a:p>
                  </a:txBody>
                  <a:tcPr marL="0" marR="0" marT="0" marB="0"/>
                </a:tc>
                <a:tc>
                  <a:txBody>
                    <a:bodyPr/>
                    <a:lstStyle/>
                    <a:p>
                      <a:pPr marL="97790">
                        <a:lnSpc>
                          <a:spcPts val="940"/>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L="97790" algn="ctr">
                        <a:lnSpc>
                          <a:spcPts val="940"/>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Employed</a:t>
                      </a:r>
                    </a:p>
                    <a:p>
                      <a:pPr marL="97790">
                        <a:lnSpc>
                          <a:spcPts val="940"/>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L="97790" algn="ctr">
                        <a:lnSpc>
                          <a:spcPts val="940"/>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Population</a:t>
                      </a:r>
                      <a:endParaRPr lang="en-GB" sz="1800" kern="1200" dirty="0">
                        <a:solidFill>
                          <a:schemeClr val="dk1"/>
                        </a:solidFill>
                        <a:latin typeface="Arial" panose="020B0604020202020204" pitchFamily="34" charset="0"/>
                        <a:ea typeface="+mn-ea"/>
                        <a:cs typeface="Arial" panose="020B0604020202020204" pitchFamily="34" charset="0"/>
                      </a:endParaRPr>
                    </a:p>
                  </a:txBody>
                  <a:tcPr marL="0" marR="0" marT="0" marB="0"/>
                </a:tc>
                <a:tc>
                  <a:txBody>
                    <a:bodyPr/>
                    <a:lstStyle/>
                    <a:p>
                      <a:pPr marR="66040" algn="r">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040" algn="ctr">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Share</a:t>
                      </a:r>
                    </a:p>
                    <a:p>
                      <a:pPr marR="66040" algn="r">
                        <a:lnSpc>
                          <a:spcPts val="925"/>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R="66040" algn="ctr">
                        <a:lnSpc>
                          <a:spcPts val="925"/>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Of </a:t>
                      </a:r>
                    </a:p>
                    <a:p>
                      <a:pPr marR="66040" algn="r">
                        <a:lnSpc>
                          <a:spcPts val="925"/>
                        </a:lnSpc>
                        <a:spcAft>
                          <a:spcPts val="0"/>
                        </a:spcAft>
                      </a:pPr>
                      <a:endParaRPr lang="en-US" sz="1800" kern="1200" dirty="0" smtClean="0">
                        <a:solidFill>
                          <a:schemeClr val="dk1"/>
                        </a:solidFill>
                        <a:latin typeface="Arial" panose="020B0604020202020204" pitchFamily="34" charset="0"/>
                        <a:ea typeface="+mn-ea"/>
                        <a:cs typeface="Arial" panose="020B0604020202020204" pitchFamily="34" charset="0"/>
                      </a:endParaRPr>
                    </a:p>
                    <a:p>
                      <a:pPr marR="66040" algn="ctr">
                        <a:lnSpc>
                          <a:spcPts val="925"/>
                        </a:lnSpc>
                        <a:spcAft>
                          <a:spcPts val="0"/>
                        </a:spcAft>
                      </a:pPr>
                      <a:r>
                        <a:rPr lang="en-US" sz="1800" kern="1200" dirty="0" smtClean="0">
                          <a:solidFill>
                            <a:schemeClr val="dk1"/>
                          </a:solidFill>
                          <a:latin typeface="Arial" panose="020B0604020202020204" pitchFamily="34" charset="0"/>
                          <a:ea typeface="+mn-ea"/>
                          <a:cs typeface="Arial" panose="020B0604020202020204" pitchFamily="34" charset="0"/>
                        </a:rPr>
                        <a:t>female</a:t>
                      </a:r>
                      <a:endParaRPr lang="en-GB" sz="1800" kern="1200" dirty="0">
                        <a:solidFill>
                          <a:schemeClr val="dk1"/>
                        </a:solidFill>
                        <a:latin typeface="Arial" panose="020B0604020202020204" pitchFamily="34" charset="0"/>
                        <a:ea typeface="+mn-ea"/>
                        <a:cs typeface="Arial" panose="020B0604020202020204" pitchFamily="34" charset="0"/>
                      </a:endParaRPr>
                    </a:p>
                  </a:txBody>
                  <a:tcPr marL="0" marR="0" marT="0" marB="0"/>
                </a:tc>
              </a:tr>
              <a:tr h="370840">
                <a:tc>
                  <a:txBody>
                    <a:bodyPr/>
                    <a:lstStyle/>
                    <a:p>
                      <a:pPr>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Professional </a:t>
                      </a:r>
                      <a:r>
                        <a:rPr lang="en-US" sz="1800" dirty="0">
                          <a:effectLst/>
                          <a:latin typeface="Arial" panose="020B0604020202020204" pitchFamily="34" charset="0"/>
                          <a:ea typeface="Times New Roman" panose="02020603050405020304" pitchFamily="18" charset="0"/>
                          <a:cs typeface="Arial" panose="020B0604020202020204" pitchFamily="34" charset="0"/>
                        </a:rPr>
                        <a:t>&amp; Technical</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254000">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254000">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60,005</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19.7</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93040">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93040">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119,675</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23.5</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93040">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93040">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221,704</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35.7</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92405">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92405">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541,914</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4135" algn="r">
                        <a:lnSpc>
                          <a:spcPts val="92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4135" algn="r">
                        <a:lnSpc>
                          <a:spcPts val="92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37.0</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r>
              <a:tr h="370840">
                <a:tc>
                  <a:txBody>
                    <a:bodyPr/>
                    <a:lstStyle/>
                    <a:p>
                      <a:pP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Administrative/Managerial</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254000">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254000">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13,354</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3.1</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249555">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249555">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11,323</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040"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040"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5.2</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250190">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250190">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16,246</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8.8</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250190">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250190">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24,569</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4135"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4135"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30.0</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r>
              <a:tr h="370840">
                <a:tc>
                  <a:txBody>
                    <a:bodyPr/>
                    <a:lstStyle/>
                    <a:p>
                      <a:pP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Clerical</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254635">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254635">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43,348</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7.4</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250190">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250190">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86,366</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040"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040"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15.5</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93040">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93040">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127,575</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29.8</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93040">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93040">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382,629</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4135"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4135"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23.5</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r>
              <a:tr h="370840">
                <a:tc>
                  <a:txBody>
                    <a:bodyPr/>
                    <a:lstStyle/>
                    <a:p>
                      <a:pPr>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Sales</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L="196850">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L="196850">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345,603</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R="67310" algn="r">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R="67310" algn="r">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80.4</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L="192405">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L="192405">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413,510</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R="66040" algn="r">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R="66040" algn="r">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87.8</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L="193040">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L="193040">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750,179</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R="66040" algn="r">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R="66040" algn="r">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89.0</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L="107315">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L="107315">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1,270,115</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R="63500" algn="r">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R="63500" algn="r">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70.5</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r>
              <a:tr h="370840">
                <a:tc>
                  <a:txBody>
                    <a:bodyPr/>
                    <a:lstStyle/>
                    <a:p>
                      <a:pP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Services</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254000">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254000">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55,318</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29.1</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249555">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249555">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90,164</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23.3</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93040">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93040">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130,736</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34.7</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92405">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92405">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495,718</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4135" algn="r">
                        <a:lnSpc>
                          <a:spcPts val="935"/>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4135" algn="r">
                        <a:lnSpc>
                          <a:spcPts val="935"/>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63.1</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r>
              <a:tr h="370840">
                <a:tc>
                  <a:txBody>
                    <a:bodyPr/>
                    <a:lstStyle/>
                    <a:p>
                      <a:pPr>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Agriculture</a:t>
                      </a:r>
                      <a:r>
                        <a:rPr lang="en-US" sz="1800" b="1" dirty="0">
                          <a:effectLst/>
                          <a:latin typeface="Arial" panose="020B0604020202020204" pitchFamily="34" charset="0"/>
                          <a:ea typeface="Times New Roman" panose="02020603050405020304" pitchFamily="18" charset="0"/>
                          <a:cs typeface="Arial" panose="020B0604020202020204" pitchFamily="34" charset="0"/>
                        </a:rPr>
                        <a:t>, Animal </a:t>
                      </a: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Husb.</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L="111125">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L="111125">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1,563,533</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R="66675" algn="r">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36.9</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L="106680">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L="106680">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1,798,256</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R="66675" algn="r">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42.9</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L="106680">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L="106680">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3,288,808</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R="66675" algn="r">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47.3</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L="106680">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L="106680">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4,072,156</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c>
                  <a:txBody>
                    <a:bodyPr/>
                    <a:lstStyle/>
                    <a:p>
                      <a:pPr marR="64135" algn="r">
                        <a:lnSpc>
                          <a:spcPts val="935"/>
                        </a:lnSpc>
                        <a:spcAft>
                          <a:spcPts val="0"/>
                        </a:spcAft>
                      </a:pPr>
                      <a:endParaRPr lang="en-US" sz="1800" b="1" dirty="0" smtClean="0">
                        <a:effectLst/>
                        <a:latin typeface="Arial" panose="020B0604020202020204" pitchFamily="34" charset="0"/>
                        <a:ea typeface="Times New Roman" panose="02020603050405020304" pitchFamily="18" charset="0"/>
                        <a:cs typeface="Arial" panose="020B0604020202020204" pitchFamily="34" charset="0"/>
                      </a:endParaRPr>
                    </a:p>
                    <a:p>
                      <a:pPr marR="64135" algn="r">
                        <a:lnSpc>
                          <a:spcPts val="935"/>
                        </a:lnSpc>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49.1</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FF00"/>
                    </a:solidFill>
                  </a:tcPr>
                </a:tc>
              </a:tr>
              <a:tr h="370840">
                <a:tc>
                  <a:txBody>
                    <a:bodyPr/>
                    <a:lstStyle/>
                    <a:p>
                      <a:pPr>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Production </a:t>
                      </a:r>
                      <a:r>
                        <a:rPr lang="en-US" sz="1800" dirty="0">
                          <a:effectLst/>
                          <a:latin typeface="Arial" panose="020B0604020202020204" pitchFamily="34" charset="0"/>
                          <a:ea typeface="Times New Roman" panose="02020603050405020304" pitchFamily="18" charset="0"/>
                          <a:cs typeface="Arial" panose="020B0604020202020204" pitchFamily="34" charset="0"/>
                        </a:rPr>
                        <a:t>and transport Lab.</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97485">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97485">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478,220</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21.9</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92405">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92405">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613,753</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35.4</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93040">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93040">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887,232</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44.8</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06680">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06680">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1,505,013</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4135" algn="r">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4135" algn="r">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40.9</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r>
              <a:tr h="370840">
                <a:tc>
                  <a:txBody>
                    <a:bodyPr/>
                    <a:lstStyle/>
                    <a:p>
                      <a:pPr>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Total</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10490">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10490">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2,559,383</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7310" algn="r">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7310" algn="r">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38.7</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06045">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06045">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3,133,047</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040" algn="r">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040" algn="r">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45.2</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07315">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07315">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5,422,480</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6675" algn="r">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6675" algn="r">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51.4</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06680">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L="106680">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8,292,114</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R="64135" algn="r">
                        <a:lnSpc>
                          <a:spcPts val="940"/>
                        </a:lnSpc>
                        <a:spcAft>
                          <a:spcPts val="0"/>
                        </a:spcAft>
                      </a:pPr>
                      <a:endParaRPr lang="en-US" sz="1800" dirty="0" smtClean="0">
                        <a:effectLst/>
                        <a:latin typeface="Arial" panose="020B0604020202020204" pitchFamily="34" charset="0"/>
                        <a:ea typeface="Times New Roman" panose="02020603050405020304" pitchFamily="18" charset="0"/>
                        <a:cs typeface="Arial" panose="020B0604020202020204" pitchFamily="34" charset="0"/>
                      </a:endParaRPr>
                    </a:p>
                    <a:p>
                      <a:pPr marR="64135" algn="r">
                        <a:lnSpc>
                          <a:spcPts val="940"/>
                        </a:lnSpc>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49.7</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r>
            </a:tbl>
          </a:graphicData>
        </a:graphic>
      </p:graphicFrame>
      <p:sp>
        <p:nvSpPr>
          <p:cNvPr id="5" name="TextBox 4"/>
          <p:cNvSpPr txBox="1"/>
          <p:nvPr/>
        </p:nvSpPr>
        <p:spPr>
          <a:xfrm>
            <a:off x="587785" y="6263968"/>
            <a:ext cx="1335622" cy="646331"/>
          </a:xfrm>
          <a:prstGeom prst="rect">
            <a:avLst/>
          </a:prstGeom>
          <a:noFill/>
        </p:spPr>
        <p:txBody>
          <a:bodyPr wrap="none" rtlCol="0">
            <a:spAutoFit/>
          </a:bodyPr>
          <a:lstStyle/>
          <a:p>
            <a:r>
              <a:rPr lang="en-GB" b="1" dirty="0"/>
              <a:t>GSS </a:t>
            </a:r>
            <a:r>
              <a:rPr lang="en-GB" b="1" dirty="0" smtClean="0"/>
              <a:t>2000:59</a:t>
            </a:r>
            <a:endParaRPr lang="en-GB" b="1" dirty="0"/>
          </a:p>
          <a:p>
            <a:endParaRPr lang="en-GB" b="1" dirty="0"/>
          </a:p>
        </p:txBody>
      </p:sp>
      <p:sp>
        <p:nvSpPr>
          <p:cNvPr id="3" name="Slide Number Placeholder 2"/>
          <p:cNvSpPr>
            <a:spLocks noGrp="1"/>
          </p:cNvSpPr>
          <p:nvPr>
            <p:ph type="sldNum" sz="quarter" idx="12"/>
          </p:nvPr>
        </p:nvSpPr>
        <p:spPr>
          <a:xfrm>
            <a:off x="9265920" y="5565448"/>
            <a:ext cx="2926080" cy="1397039"/>
          </a:xfrm>
        </p:spPr>
        <p:txBody>
          <a:bodyPr/>
          <a:lstStyle/>
          <a:p>
            <a:fld id="{FEF84BB5-A80A-4523-B3E1-911245850436}" type="slidenum">
              <a:rPr lang="en-GB" sz="4000" smtClean="0"/>
              <a:t>19</a:t>
            </a:fld>
            <a:endParaRPr lang="en-GB" sz="4000" dirty="0"/>
          </a:p>
        </p:txBody>
      </p:sp>
    </p:spTree>
    <p:extLst>
      <p:ext uri="{BB962C8B-B14F-4D97-AF65-F5344CB8AC3E}">
        <p14:creationId xmlns:p14="http://schemas.microsoft.com/office/powerpoint/2010/main" val="3586290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30699"/>
            <a:ext cx="10772775" cy="1658198"/>
          </a:xfrm>
        </p:spPr>
        <p:txBody>
          <a:bodyPr>
            <a:normAutofit/>
          </a:bodyPr>
          <a:lstStyle/>
          <a:p>
            <a:r>
              <a:rPr lang="en-GB" sz="4800" b="1" dirty="0" smtClean="0">
                <a:latin typeface="Arial" panose="020B0604020202020204" pitchFamily="34" charset="0"/>
                <a:cs typeface="Arial" panose="020B0604020202020204" pitchFamily="34" charset="0"/>
              </a:rPr>
              <a:t>Introduction</a:t>
            </a:r>
            <a:endParaRPr lang="en-GB"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57224" y="1618382"/>
            <a:ext cx="10753725" cy="4290797"/>
          </a:xfrm>
        </p:spPr>
        <p:txBody>
          <a:bodyPr>
            <a:noAutofit/>
          </a:bodyPr>
          <a:lstStyle/>
          <a:p>
            <a:pPr>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2</a:t>
            </a:fld>
            <a:endParaRPr lang="en-GB" sz="4000" dirty="0"/>
          </a:p>
        </p:txBody>
      </p:sp>
    </p:spTree>
    <p:extLst>
      <p:ext uri="{BB962C8B-B14F-4D97-AF65-F5344CB8AC3E}">
        <p14:creationId xmlns:p14="http://schemas.microsoft.com/office/powerpoint/2010/main" val="4012382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53727"/>
            <a:ext cx="10772775" cy="1658198"/>
          </a:xfrm>
        </p:spPr>
        <p:txBody>
          <a:bodyPr>
            <a:normAutofit/>
          </a:bodyPr>
          <a:lstStyle/>
          <a:p>
            <a:pPr algn="ctr"/>
            <a:r>
              <a:rPr lang="en-GB" sz="4000" b="1" dirty="0" smtClean="0">
                <a:latin typeface="Arial" panose="020B0604020202020204" pitchFamily="34" charset="0"/>
                <a:cs typeface="Arial" panose="020B0604020202020204" pitchFamily="34" charset="0"/>
              </a:rPr>
              <a:t>Share of economically active population in occupations: 2010 Census</a:t>
            </a:r>
            <a:endParaRPr lang="en-GB" sz="4400" dirty="0"/>
          </a:p>
        </p:txBody>
      </p:sp>
      <p:sp>
        <p:nvSpPr>
          <p:cNvPr id="3" name="Content Placeholder 2"/>
          <p:cNvSpPr>
            <a:spLocks noGrp="1"/>
          </p:cNvSpPr>
          <p:nvPr>
            <p:ph idx="1"/>
          </p:nvPr>
        </p:nvSpPr>
        <p:spPr>
          <a:xfrm>
            <a:off x="676274" y="1911925"/>
            <a:ext cx="10753725" cy="4941152"/>
          </a:xfrm>
        </p:spPr>
        <p:txBody>
          <a:bodyPr>
            <a:normAutofit/>
          </a:bodyPr>
          <a:lstStyle/>
          <a:p>
            <a:pPr>
              <a:buClr>
                <a:schemeClr val="tx1"/>
              </a:buClr>
              <a:buFont typeface="Arial" panose="020B0604020202020204" pitchFamily="34" charset="0"/>
              <a:buChar char="•"/>
            </a:pPr>
            <a:r>
              <a:rPr lang="en-GB" sz="2600" dirty="0" smtClean="0">
                <a:solidFill>
                  <a:schemeClr val="tx1"/>
                </a:solidFill>
                <a:latin typeface="Arial" panose="020B0604020202020204" pitchFamily="34" charset="0"/>
                <a:cs typeface="Arial" panose="020B0604020202020204" pitchFamily="34" charset="0"/>
              </a:rPr>
              <a:t> Women comprise 47% of the economically active population involved in agriculture while the corresponding figure for men is 53%. </a:t>
            </a:r>
          </a:p>
          <a:p>
            <a:pPr>
              <a:buClr>
                <a:schemeClr val="tx1"/>
              </a:buClr>
              <a:buFont typeface="Arial" panose="020B0604020202020204" pitchFamily="34" charset="0"/>
              <a:buChar char="•"/>
            </a:pPr>
            <a:r>
              <a:rPr lang="en-GB" sz="2600" dirty="0" smtClean="0">
                <a:solidFill>
                  <a:schemeClr val="tx1"/>
                </a:solidFill>
                <a:latin typeface="Arial" panose="020B0604020202020204" pitchFamily="34" charset="0"/>
                <a:cs typeface="Arial" panose="020B0604020202020204" pitchFamily="34" charset="0"/>
              </a:rPr>
              <a:t> With respect to services and sales, women comprise 76</a:t>
            </a: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while males constitute 24% (</a:t>
            </a:r>
            <a:r>
              <a:rPr lang="en-GB" sz="2600" dirty="0">
                <a:solidFill>
                  <a:schemeClr val="tx1"/>
                </a:solidFill>
                <a:latin typeface="Arial" panose="020B0604020202020204" pitchFamily="34" charset="0"/>
                <a:cs typeface="Arial" panose="020B0604020202020204" pitchFamily="34" charset="0"/>
              </a:rPr>
              <a:t>GSS, 2013: 139-140).</a:t>
            </a:r>
          </a:p>
          <a:p>
            <a:pPr marL="0" indent="0">
              <a:buClr>
                <a:schemeClr val="tx1"/>
              </a:buClr>
              <a:buNone/>
            </a:pPr>
            <a:endParaRPr lang="en-GB" sz="2600" b="1" i="1" dirty="0">
              <a:solidFill>
                <a:srgbClr val="FFFF00"/>
              </a:solidFill>
              <a:latin typeface="Arial" panose="020B0604020202020204" pitchFamily="34" charset="0"/>
              <a:cs typeface="Arial" panose="020B0604020202020204" pitchFamily="34" charset="0"/>
            </a:endParaRPr>
          </a:p>
          <a:p>
            <a:pPr marL="0" indent="0">
              <a:buClr>
                <a:schemeClr val="tx1"/>
              </a:buClr>
              <a:buNone/>
            </a:pPr>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20</a:t>
            </a:fld>
            <a:endParaRPr lang="en-GB" sz="4000" dirty="0"/>
          </a:p>
        </p:txBody>
      </p:sp>
    </p:spTree>
    <p:extLst>
      <p:ext uri="{BB962C8B-B14F-4D97-AF65-F5344CB8AC3E}">
        <p14:creationId xmlns:p14="http://schemas.microsoft.com/office/powerpoint/2010/main" val="2289439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53727"/>
            <a:ext cx="10772775" cy="1658198"/>
          </a:xfrm>
        </p:spPr>
        <p:txBody>
          <a:bodyPr/>
          <a:lstStyle/>
          <a:p>
            <a:r>
              <a:rPr lang="en-GB" sz="4800" b="1" dirty="0" smtClean="0">
                <a:latin typeface="Arial" panose="020B0604020202020204" pitchFamily="34" charset="0"/>
                <a:cs typeface="Arial" panose="020B0604020202020204" pitchFamily="34" charset="0"/>
              </a:rPr>
              <a:t>Domestic trading  </a:t>
            </a:r>
            <a:endParaRPr lang="en-GB" dirty="0"/>
          </a:p>
        </p:txBody>
      </p:sp>
      <p:sp>
        <p:nvSpPr>
          <p:cNvPr id="3" name="Content Placeholder 2"/>
          <p:cNvSpPr>
            <a:spLocks noGrp="1"/>
          </p:cNvSpPr>
          <p:nvPr>
            <p:ph idx="1"/>
          </p:nvPr>
        </p:nvSpPr>
        <p:spPr>
          <a:xfrm>
            <a:off x="676274" y="1911925"/>
            <a:ext cx="10753725" cy="4941152"/>
          </a:xfrm>
        </p:spPr>
        <p:txBody>
          <a:bodyPr>
            <a:normAutofit lnSpcReduction="10000"/>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The Integrated Business Establishment Survey (IBES</a:t>
            </a:r>
            <a:r>
              <a:rPr lang="en-GB" sz="2600" dirty="0" smtClean="0">
                <a:solidFill>
                  <a:schemeClr val="tx1"/>
                </a:solidFill>
                <a:latin typeface="Arial" panose="020B0604020202020204" pitchFamily="34" charset="0"/>
                <a:cs typeface="Arial" panose="020B0604020202020204" pitchFamily="34" charset="0"/>
              </a:rPr>
              <a:t>)</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t>
            </a:r>
            <a:r>
              <a:rPr lang="en-GB" sz="2600" dirty="0">
                <a:solidFill>
                  <a:schemeClr val="tx1"/>
                </a:solidFill>
                <a:latin typeface="Arial" panose="020B0604020202020204" pitchFamily="34" charset="0"/>
                <a:cs typeface="Arial" panose="020B0604020202020204" pitchFamily="34" charset="0"/>
              </a:rPr>
              <a:t>n</a:t>
            </a:r>
            <a:r>
              <a:rPr lang="en-GB" sz="2600" dirty="0" smtClean="0">
                <a:solidFill>
                  <a:schemeClr val="tx1"/>
                </a:solidFill>
                <a:latin typeface="Arial" panose="020B0604020202020204" pitchFamily="34" charset="0"/>
                <a:cs typeface="Arial" panose="020B0604020202020204" pitchFamily="34" charset="0"/>
              </a:rPr>
              <a:t>ationwide “non-household </a:t>
            </a:r>
            <a:r>
              <a:rPr lang="en-GB" sz="2600" dirty="0">
                <a:solidFill>
                  <a:schemeClr val="tx1"/>
                </a:solidFill>
                <a:latin typeface="Arial" panose="020B0604020202020204" pitchFamily="34" charset="0"/>
                <a:cs typeface="Arial" panose="020B0604020202020204" pitchFamily="34" charset="0"/>
              </a:rPr>
              <a:t>economic census” conducted </a:t>
            </a:r>
            <a:r>
              <a:rPr lang="en-GB" sz="2600" dirty="0" smtClean="0">
                <a:solidFill>
                  <a:schemeClr val="tx1"/>
                </a:solidFill>
                <a:latin typeface="Arial" panose="020B0604020202020204" pitchFamily="34" charset="0"/>
                <a:cs typeface="Arial" panose="020B0604020202020204" pitchFamily="34" charset="0"/>
              </a:rPr>
              <a:t>by </a:t>
            </a:r>
            <a:r>
              <a:rPr lang="en-GB" sz="2600" dirty="0">
                <a:solidFill>
                  <a:schemeClr val="tx1"/>
                </a:solidFill>
                <a:latin typeface="Arial" panose="020B0604020202020204" pitchFamily="34" charset="0"/>
                <a:cs typeface="Arial" panose="020B0604020202020204" pitchFamily="34" charset="0"/>
              </a:rPr>
              <a:t>the </a:t>
            </a:r>
            <a:r>
              <a:rPr lang="en-GB" sz="2600" dirty="0" smtClean="0">
                <a:solidFill>
                  <a:schemeClr val="tx1"/>
                </a:solidFill>
                <a:latin typeface="Arial" panose="020B0604020202020204" pitchFamily="34" charset="0"/>
                <a:cs typeface="Arial" panose="020B0604020202020204" pitchFamily="34" charset="0"/>
              </a:rPr>
              <a:t>	GSS </a:t>
            </a:r>
            <a:r>
              <a:rPr lang="en-GB" sz="2600" dirty="0">
                <a:solidFill>
                  <a:schemeClr val="tx1"/>
                </a:solidFill>
                <a:latin typeface="Arial" panose="020B0604020202020204" pitchFamily="34" charset="0"/>
                <a:cs typeface="Arial" panose="020B0604020202020204" pitchFamily="34" charset="0"/>
              </a:rPr>
              <a:t>in the last quarter of </a:t>
            </a:r>
            <a:r>
              <a:rPr lang="en-GB" sz="2600" dirty="0" smtClean="0">
                <a:solidFill>
                  <a:schemeClr val="tx1"/>
                </a:solidFill>
                <a:latin typeface="Arial" panose="020B0604020202020204" pitchFamily="34" charset="0"/>
                <a:cs typeface="Arial" panose="020B0604020202020204" pitchFamily="34" charset="0"/>
              </a:rPr>
              <a:t>2014</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Covered only “</a:t>
            </a:r>
            <a:r>
              <a:rPr lang="en-GB" sz="2600" dirty="0">
                <a:solidFill>
                  <a:schemeClr val="tx1"/>
                </a:solidFill>
                <a:latin typeface="Arial" panose="020B0604020202020204" pitchFamily="34" charset="0"/>
                <a:cs typeface="Arial" panose="020B0604020202020204" pitchFamily="34" charset="0"/>
              </a:rPr>
              <a:t>establishments”: formal and informal </a:t>
            </a:r>
            <a:r>
              <a:rPr lang="en-GB" sz="2600" dirty="0" smtClean="0">
                <a:solidFill>
                  <a:schemeClr val="tx1"/>
                </a:solidFill>
                <a:latin typeface="Arial" panose="020B0604020202020204" pitchFamily="34" charset="0"/>
                <a:cs typeface="Arial" panose="020B0604020202020204" pitchFamily="34" charset="0"/>
              </a:rPr>
              <a:t>	establishments”</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“All </a:t>
            </a:r>
            <a:r>
              <a:rPr lang="en-GB" sz="2600" dirty="0">
                <a:solidFill>
                  <a:schemeClr val="tx1"/>
                </a:solidFill>
                <a:latin typeface="Arial" panose="020B0604020202020204" pitchFamily="34" charset="0"/>
                <a:cs typeface="Arial" panose="020B0604020202020204" pitchFamily="34" charset="0"/>
              </a:rPr>
              <a:t>units of production whose </a:t>
            </a:r>
            <a:r>
              <a:rPr lang="en-GB" sz="2600" b="1" i="1" dirty="0">
                <a:solidFill>
                  <a:srgbClr val="FFFF00"/>
                </a:solidFill>
                <a:latin typeface="Arial" panose="020B0604020202020204" pitchFamily="34" charset="0"/>
                <a:cs typeface="Arial" panose="020B0604020202020204" pitchFamily="34" charset="0"/>
              </a:rPr>
              <a:t>physical location are fixed and </a:t>
            </a:r>
            <a:r>
              <a:rPr lang="en-GB" sz="2600" b="1" i="1" dirty="0" smtClean="0">
                <a:solidFill>
                  <a:srgbClr val="FFFF00"/>
                </a:solidFill>
                <a:latin typeface="Arial" panose="020B0604020202020204" pitchFamily="34" charset="0"/>
                <a:cs typeface="Arial" panose="020B0604020202020204" pitchFamily="34" charset="0"/>
              </a:rPr>
              <a:t>	can </a:t>
            </a:r>
            <a:r>
              <a:rPr lang="en-GB" sz="2600" b="1" i="1" dirty="0">
                <a:solidFill>
                  <a:srgbClr val="FFFF00"/>
                </a:solidFill>
                <a:latin typeface="Arial" panose="020B0604020202020204" pitchFamily="34" charset="0"/>
                <a:cs typeface="Arial" panose="020B0604020202020204" pitchFamily="34" charset="0"/>
              </a:rPr>
              <a:t>be described and </a:t>
            </a:r>
            <a:r>
              <a:rPr lang="en-GB" sz="2600" b="1" i="1" dirty="0" smtClean="0">
                <a:solidFill>
                  <a:srgbClr val="FFFF00"/>
                </a:solidFill>
                <a:latin typeface="Arial" panose="020B0604020202020204" pitchFamily="34" charset="0"/>
                <a:cs typeface="Arial" panose="020B0604020202020204" pitchFamily="34" charset="0"/>
              </a:rPr>
              <a:t>traced</a:t>
            </a:r>
            <a:r>
              <a:rPr lang="en-GB" sz="2600" b="1" i="1" dirty="0" smtClean="0">
                <a:solidFill>
                  <a:schemeClr val="tx1"/>
                </a:solidFill>
                <a:latin typeface="Arial" panose="020B0604020202020204" pitchFamily="34" charset="0"/>
                <a:cs typeface="Arial" panose="020B0604020202020204" pitchFamily="34" charset="0"/>
              </a:rPr>
              <a:t>”</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“All </a:t>
            </a:r>
            <a:r>
              <a:rPr lang="en-GB" sz="2600" dirty="0">
                <a:solidFill>
                  <a:schemeClr val="tx1"/>
                </a:solidFill>
                <a:latin typeface="Arial" panose="020B0604020202020204" pitchFamily="34" charset="0"/>
                <a:cs typeface="Arial" panose="020B0604020202020204" pitchFamily="34" charset="0"/>
              </a:rPr>
              <a:t>shops/stores/units of production which are visible outside </a:t>
            </a:r>
            <a:r>
              <a:rPr lang="en-GB" sz="2600" dirty="0" smtClean="0">
                <a:solidFill>
                  <a:schemeClr val="tx1"/>
                </a:solidFill>
                <a:latin typeface="Arial" panose="020B0604020202020204" pitchFamily="34" charset="0"/>
                <a:cs typeface="Arial" panose="020B0604020202020204" pitchFamily="34" charset="0"/>
              </a:rPr>
              <a:t>	the residential </a:t>
            </a:r>
            <a:r>
              <a:rPr lang="en-GB" sz="2600" dirty="0">
                <a:solidFill>
                  <a:schemeClr val="tx1"/>
                </a:solidFill>
                <a:latin typeface="Arial" panose="020B0604020202020204" pitchFamily="34" charset="0"/>
                <a:cs typeface="Arial" panose="020B0604020202020204" pitchFamily="34" charset="0"/>
              </a:rPr>
              <a:t>premise/attached to the residential premise, but </a:t>
            </a:r>
            <a:r>
              <a:rPr lang="en-GB" sz="2600" dirty="0" smtClean="0">
                <a:solidFill>
                  <a:schemeClr val="tx1"/>
                </a:solidFill>
                <a:latin typeface="Arial" panose="020B0604020202020204" pitchFamily="34" charset="0"/>
                <a:cs typeface="Arial" panose="020B0604020202020204" pitchFamily="34" charset="0"/>
              </a:rPr>
              <a:t>	have 	access </a:t>
            </a:r>
            <a:r>
              <a:rPr lang="en-GB" sz="2600" dirty="0">
                <a:solidFill>
                  <a:schemeClr val="tx1"/>
                </a:solidFill>
                <a:latin typeface="Arial" panose="020B0604020202020204" pitchFamily="34" charset="0"/>
                <a:cs typeface="Arial" panose="020B0604020202020204" pitchFamily="34" charset="0"/>
              </a:rPr>
              <a:t>to entry or exit by </a:t>
            </a:r>
            <a:r>
              <a:rPr lang="en-GB" sz="2600" dirty="0" smtClean="0">
                <a:solidFill>
                  <a:schemeClr val="tx1"/>
                </a:solidFill>
                <a:latin typeface="Arial" panose="020B0604020202020204" pitchFamily="34" charset="0"/>
                <a:cs typeface="Arial" panose="020B0604020202020204" pitchFamily="34" charset="0"/>
              </a:rPr>
              <a:t>customers/public”</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“All </a:t>
            </a:r>
            <a:r>
              <a:rPr lang="en-GB" sz="2600" dirty="0">
                <a:solidFill>
                  <a:schemeClr val="tx1"/>
                </a:solidFill>
                <a:latin typeface="Arial" panose="020B0604020202020204" pitchFamily="34" charset="0"/>
                <a:cs typeface="Arial" panose="020B0604020202020204" pitchFamily="34" charset="0"/>
              </a:rPr>
              <a:t>shops in a complete structure (popularly called store) in the </a:t>
            </a:r>
            <a:r>
              <a:rPr lang="en-GB" sz="2600" dirty="0" smtClean="0">
                <a:solidFill>
                  <a:schemeClr val="tx1"/>
                </a:solidFill>
                <a:latin typeface="Arial" panose="020B0604020202020204" pitchFamily="34" charset="0"/>
                <a:cs typeface="Arial" panose="020B0604020202020204" pitchFamily="34" charset="0"/>
              </a:rPr>
              <a:t>	market place” </a:t>
            </a:r>
            <a:endParaRPr lang="en-GB" sz="2600"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GB" sz="2600"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GB" sz="2600" b="1" i="1" dirty="0">
              <a:solidFill>
                <a:srgbClr val="FFFF00"/>
              </a:solidFill>
              <a:latin typeface="Arial" panose="020B0604020202020204" pitchFamily="34" charset="0"/>
              <a:cs typeface="Arial" panose="020B0604020202020204" pitchFamily="34" charset="0"/>
            </a:endParaRPr>
          </a:p>
          <a:p>
            <a:pPr marL="0" indent="0">
              <a:buClr>
                <a:schemeClr val="tx1"/>
              </a:buClr>
              <a:buNone/>
            </a:pPr>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21</a:t>
            </a:fld>
            <a:endParaRPr lang="en-GB" sz="4000" dirty="0"/>
          </a:p>
        </p:txBody>
      </p:sp>
    </p:spTree>
    <p:extLst>
      <p:ext uri="{BB962C8B-B14F-4D97-AF65-F5344CB8AC3E}">
        <p14:creationId xmlns:p14="http://schemas.microsoft.com/office/powerpoint/2010/main" val="3484140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53727"/>
            <a:ext cx="10772775" cy="1658198"/>
          </a:xfrm>
        </p:spPr>
        <p:txBody>
          <a:bodyPr/>
          <a:lstStyle/>
          <a:p>
            <a:r>
              <a:rPr lang="en-GB" sz="4800" b="1" dirty="0" smtClean="0">
                <a:latin typeface="Arial" panose="020B0604020202020204" pitchFamily="34" charset="0"/>
                <a:cs typeface="Arial" panose="020B0604020202020204" pitchFamily="34" charset="0"/>
              </a:rPr>
              <a:t>Domestic trading…  </a:t>
            </a:r>
            <a:endParaRPr lang="en-GB" dirty="0"/>
          </a:p>
        </p:txBody>
      </p:sp>
      <p:sp>
        <p:nvSpPr>
          <p:cNvPr id="3" name="Content Placeholder 2"/>
          <p:cNvSpPr>
            <a:spLocks noGrp="1"/>
          </p:cNvSpPr>
          <p:nvPr>
            <p:ph idx="1"/>
          </p:nvPr>
        </p:nvSpPr>
        <p:spPr>
          <a:xfrm>
            <a:off x="676274" y="1911925"/>
            <a:ext cx="10753725" cy="4941152"/>
          </a:xfrm>
        </p:spPr>
        <p:txBody>
          <a:bodyPr>
            <a:normAutofit fontScale="92500"/>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Out of the </a:t>
            </a:r>
            <a:r>
              <a:rPr lang="en-GB" sz="2600" b="1" dirty="0">
                <a:solidFill>
                  <a:srgbClr val="FFFF00"/>
                </a:solidFill>
                <a:latin typeface="Arial" panose="020B0604020202020204" pitchFamily="34" charset="0"/>
                <a:cs typeface="Arial" panose="020B0604020202020204" pitchFamily="34" charset="0"/>
              </a:rPr>
              <a:t>“3,383,206</a:t>
            </a:r>
            <a:r>
              <a:rPr lang="en-GB" sz="2600" dirty="0">
                <a:solidFill>
                  <a:schemeClr val="tx1"/>
                </a:solidFill>
                <a:latin typeface="Arial" panose="020B0604020202020204" pitchFamily="34" charset="0"/>
                <a:cs typeface="Arial" panose="020B0604020202020204" pitchFamily="34" charset="0"/>
              </a:rPr>
              <a:t> persons engaged by all establishments”, “wholesale and retail trade” emerged as the most significant provider of jobs, employing a total of 817,848 persons (24% of all workers surveyed</a:t>
            </a:r>
            <a:r>
              <a:rPr lang="en-GB" sz="26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The </a:t>
            </a:r>
            <a:r>
              <a:rPr lang="en-GB" sz="2600" dirty="0">
                <a:solidFill>
                  <a:schemeClr val="tx1"/>
                </a:solidFill>
                <a:latin typeface="Arial" panose="020B0604020202020204" pitchFamily="34" charset="0"/>
                <a:cs typeface="Arial" panose="020B0604020202020204" pitchFamily="34" charset="0"/>
              </a:rPr>
              <a:t>proportion of </a:t>
            </a:r>
            <a:r>
              <a:rPr lang="en-GB" sz="2600" dirty="0" smtClean="0">
                <a:solidFill>
                  <a:schemeClr val="tx1"/>
                </a:solidFill>
                <a:latin typeface="Arial" panose="020B0604020202020204" pitchFamily="34" charset="0"/>
                <a:cs typeface="Arial" panose="020B0604020202020204" pitchFamily="34" charset="0"/>
              </a:rPr>
              <a:t>women in </a:t>
            </a:r>
            <a:r>
              <a:rPr lang="en-GB" sz="2600" dirty="0">
                <a:solidFill>
                  <a:schemeClr val="tx1"/>
                </a:solidFill>
                <a:latin typeface="Arial" panose="020B0604020202020204" pitchFamily="34" charset="0"/>
                <a:cs typeface="Arial" panose="020B0604020202020204" pitchFamily="34" charset="0"/>
              </a:rPr>
              <a:t>wholesale and retail trade (25%) exceeded that of men (23%) by only 2 percentage points. In fact, the actual number of men engaged in wholesale and retail trade (479,816) was significantly larger than the figure that was reported for women (338,032</a:t>
            </a:r>
            <a:r>
              <a:rPr lang="en-GB" sz="26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The IBES </a:t>
            </a:r>
            <a:r>
              <a:rPr lang="en-GB" sz="2600" dirty="0" smtClean="0">
                <a:solidFill>
                  <a:schemeClr val="tx1"/>
                </a:solidFill>
                <a:latin typeface="Arial" panose="020B0604020202020204" pitchFamily="34" charset="0"/>
                <a:cs typeface="Arial" panose="020B0604020202020204" pitchFamily="34" charset="0"/>
              </a:rPr>
              <a:t>it </a:t>
            </a:r>
            <a:r>
              <a:rPr lang="en-GB" sz="2600" dirty="0">
                <a:solidFill>
                  <a:schemeClr val="tx1"/>
                </a:solidFill>
                <a:latin typeface="Arial" panose="020B0604020202020204" pitchFamily="34" charset="0"/>
                <a:cs typeface="Arial" panose="020B0604020202020204" pitchFamily="34" charset="0"/>
              </a:rPr>
              <a:t>left out many workers in the informal economy who could not be identified with “establishments”. This specifically included the following: </a:t>
            </a:r>
            <a:r>
              <a:rPr lang="en-GB" sz="2600" b="1" i="1" dirty="0">
                <a:solidFill>
                  <a:srgbClr val="FFFF00"/>
                </a:solidFill>
                <a:latin typeface="Arial" panose="020B0604020202020204" pitchFamily="34" charset="0"/>
                <a:cs typeface="Arial" panose="020B0604020202020204" pitchFamily="34" charset="0"/>
              </a:rPr>
              <a:t>“all mobile businesses e.g. hawkers” “traders in open spaces”, “traders in homes where shops are NOT visible”, and “all trading units which are mainly, retail shops selling on small tables under sheds. E.g. market sheds, and stalls without permanent occupants” </a:t>
            </a:r>
            <a:r>
              <a:rPr lang="en-GB" sz="2600" dirty="0">
                <a:solidFill>
                  <a:schemeClr val="tx1"/>
                </a:solidFill>
                <a:latin typeface="Arial" panose="020B0604020202020204" pitchFamily="34" charset="0"/>
                <a:cs typeface="Arial" panose="020B0604020202020204" pitchFamily="34" charset="0"/>
              </a:rPr>
              <a:t>(GSS, 2015: 3).</a:t>
            </a:r>
          </a:p>
          <a:p>
            <a:pPr marL="0" indent="0">
              <a:buClr>
                <a:schemeClr val="tx1"/>
              </a:buClr>
              <a:buNone/>
            </a:pPr>
            <a:endParaRPr lang="en-GB" sz="2600" b="1" i="1" dirty="0">
              <a:solidFill>
                <a:srgbClr val="FFFF00"/>
              </a:solidFill>
              <a:latin typeface="Arial" panose="020B0604020202020204" pitchFamily="34" charset="0"/>
              <a:cs typeface="Arial" panose="020B0604020202020204" pitchFamily="34" charset="0"/>
            </a:endParaRPr>
          </a:p>
          <a:p>
            <a:pPr marL="0" indent="0">
              <a:buClr>
                <a:schemeClr val="tx1"/>
              </a:buClr>
              <a:buNone/>
            </a:pPr>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22</a:t>
            </a:fld>
            <a:endParaRPr lang="en-GB" sz="4000" dirty="0"/>
          </a:p>
        </p:txBody>
      </p:sp>
    </p:spTree>
    <p:extLst>
      <p:ext uri="{BB962C8B-B14F-4D97-AF65-F5344CB8AC3E}">
        <p14:creationId xmlns:p14="http://schemas.microsoft.com/office/powerpoint/2010/main" val="1986035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53727"/>
            <a:ext cx="10772775" cy="1658198"/>
          </a:xfrm>
        </p:spPr>
        <p:txBody>
          <a:bodyPr/>
          <a:lstStyle/>
          <a:p>
            <a:r>
              <a:rPr lang="en-GB" sz="4800" b="1" dirty="0" smtClean="0">
                <a:latin typeface="Arial" panose="020B0604020202020204" pitchFamily="34" charset="0"/>
                <a:cs typeface="Arial" panose="020B0604020202020204" pitchFamily="34" charset="0"/>
              </a:rPr>
              <a:t>Domestic trading…  </a:t>
            </a:r>
            <a:endParaRPr lang="en-GB" dirty="0"/>
          </a:p>
        </p:txBody>
      </p:sp>
      <p:sp>
        <p:nvSpPr>
          <p:cNvPr id="3" name="Content Placeholder 2"/>
          <p:cNvSpPr>
            <a:spLocks noGrp="1"/>
          </p:cNvSpPr>
          <p:nvPr>
            <p:ph idx="1"/>
          </p:nvPr>
        </p:nvSpPr>
        <p:spPr>
          <a:xfrm>
            <a:off x="676274" y="1911925"/>
            <a:ext cx="10753725" cy="4941152"/>
          </a:xfrm>
        </p:spPr>
        <p:txBody>
          <a:bodyPr>
            <a:normAutofit/>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This leads </a:t>
            </a:r>
            <a:r>
              <a:rPr lang="en-GB" sz="2600" dirty="0">
                <a:solidFill>
                  <a:schemeClr val="tx1"/>
                </a:solidFill>
                <a:latin typeface="Arial" panose="020B0604020202020204" pitchFamily="34" charset="0"/>
                <a:cs typeface="Arial" panose="020B0604020202020204" pitchFamily="34" charset="0"/>
              </a:rPr>
              <a:t>us to conclude that the general idea that women predominate in trading is problematic. In reality, they only predominate in the bloated survival activities of the trading sector while their entry and participation in </a:t>
            </a:r>
            <a:r>
              <a:rPr lang="en-GB" sz="2600" dirty="0" smtClean="0">
                <a:solidFill>
                  <a:schemeClr val="tx1"/>
                </a:solidFill>
                <a:latin typeface="Arial" panose="020B0604020202020204" pitchFamily="34" charset="0"/>
                <a:cs typeface="Arial" panose="020B0604020202020204" pitchFamily="34" charset="0"/>
              </a:rPr>
              <a:t>the </a:t>
            </a:r>
            <a:r>
              <a:rPr lang="en-GB" sz="2600" dirty="0">
                <a:solidFill>
                  <a:schemeClr val="tx1"/>
                </a:solidFill>
                <a:latin typeface="Arial" panose="020B0604020202020204" pitchFamily="34" charset="0"/>
                <a:cs typeface="Arial" panose="020B0604020202020204" pitchFamily="34" charset="0"/>
              </a:rPr>
              <a:t>smaller but capital required segment is restricted.</a:t>
            </a:r>
            <a:endParaRPr lang="en-GB" sz="2600" b="1" i="1" dirty="0">
              <a:solidFill>
                <a:srgbClr val="FFFF00"/>
              </a:solidFill>
              <a:latin typeface="Arial" panose="020B0604020202020204" pitchFamily="34" charset="0"/>
              <a:cs typeface="Arial" panose="020B0604020202020204" pitchFamily="34" charset="0"/>
            </a:endParaRPr>
          </a:p>
          <a:p>
            <a:pPr marL="0" indent="0">
              <a:buClr>
                <a:schemeClr val="tx1"/>
              </a:buClr>
              <a:buNone/>
            </a:pPr>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23</a:t>
            </a:fld>
            <a:endParaRPr lang="en-GB" sz="4000" dirty="0"/>
          </a:p>
        </p:txBody>
      </p:sp>
    </p:spTree>
    <p:extLst>
      <p:ext uri="{BB962C8B-B14F-4D97-AF65-F5344CB8AC3E}">
        <p14:creationId xmlns:p14="http://schemas.microsoft.com/office/powerpoint/2010/main" val="99282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875592"/>
            <a:ext cx="10780776" cy="4836949"/>
          </a:xfrm>
        </p:spPr>
        <p:txBody>
          <a:bodyPr>
            <a:noAutofit/>
          </a:bodyPr>
          <a:lstStyle/>
          <a:p>
            <a:r>
              <a:rPr lang="en-GB" sz="4800" b="1" dirty="0" smtClean="0">
                <a:latin typeface="Arial" panose="020B0604020202020204" pitchFamily="34" charset="0"/>
                <a:cs typeface="Arial" panose="020B0604020202020204" pitchFamily="34" charset="0"/>
              </a:rPr>
              <a:t>Informality </a:t>
            </a:r>
            <a:r>
              <a:rPr lang="en-GB" sz="4800" b="1" dirty="0">
                <a:latin typeface="Arial" panose="020B0604020202020204" pitchFamily="34" charset="0"/>
                <a:cs typeface="Arial" panose="020B0604020202020204" pitchFamily="34" charset="0"/>
              </a:rPr>
              <a:t>in domestic trading and </a:t>
            </a:r>
            <a:r>
              <a:rPr lang="en-GB" sz="4800" b="1" dirty="0" smtClean="0">
                <a:latin typeface="Arial" panose="020B0604020202020204" pitchFamily="34" charset="0"/>
                <a:cs typeface="Arial" panose="020B0604020202020204" pitchFamily="34" charset="0"/>
              </a:rPr>
              <a:t>agriculture</a:t>
            </a:r>
            <a:br>
              <a:rPr lang="en-GB" sz="4800" b="1" dirty="0" smtClean="0">
                <a:latin typeface="Arial" panose="020B0604020202020204" pitchFamily="34" charset="0"/>
                <a:cs typeface="Arial" panose="020B0604020202020204" pitchFamily="34" charset="0"/>
              </a:rPr>
            </a:br>
            <a:r>
              <a:rPr lang="en-GB" sz="4800" b="1" dirty="0" smtClean="0">
                <a:latin typeface="Arial" panose="020B0604020202020204" pitchFamily="34" charset="0"/>
                <a:cs typeface="Arial" panose="020B0604020202020204" pitchFamily="34" charset="0"/>
              </a:rPr>
              <a:t/>
            </a:r>
            <a:br>
              <a:rPr lang="en-GB" sz="4800" b="1" dirty="0" smtClean="0">
                <a:latin typeface="Arial" panose="020B0604020202020204" pitchFamily="34" charset="0"/>
                <a:cs typeface="Arial" panose="020B0604020202020204" pitchFamily="34" charset="0"/>
              </a:rPr>
            </a:br>
            <a:endParaRPr lang="en-GB" sz="4800" dirty="0"/>
          </a:p>
        </p:txBody>
      </p:sp>
      <p:sp>
        <p:nvSpPr>
          <p:cNvPr id="2" name="Slide Number Placeholder 1"/>
          <p:cNvSpPr>
            <a:spLocks noGrp="1"/>
          </p:cNvSpPr>
          <p:nvPr>
            <p:ph type="sldNum" sz="quarter" idx="12"/>
          </p:nvPr>
        </p:nvSpPr>
        <p:spPr>
          <a:xfrm>
            <a:off x="9265920" y="5460961"/>
            <a:ext cx="2926080" cy="1397039"/>
          </a:xfrm>
        </p:spPr>
        <p:txBody>
          <a:bodyPr/>
          <a:lstStyle/>
          <a:p>
            <a:fld id="{FEF84BB5-A80A-4523-B3E1-911245850436}" type="slidenum">
              <a:rPr lang="en-GB" sz="4000" smtClean="0"/>
              <a:t>24</a:t>
            </a:fld>
            <a:endParaRPr lang="en-GB" sz="4000" dirty="0"/>
          </a:p>
        </p:txBody>
      </p:sp>
    </p:spTree>
    <p:extLst>
      <p:ext uri="{BB962C8B-B14F-4D97-AF65-F5344CB8AC3E}">
        <p14:creationId xmlns:p14="http://schemas.microsoft.com/office/powerpoint/2010/main" val="1503148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875592"/>
            <a:ext cx="10780776" cy="4836949"/>
          </a:xfrm>
        </p:spPr>
        <p:txBody>
          <a:bodyPr>
            <a:noAutofit/>
          </a:bodyPr>
          <a:lstStyle/>
          <a:p>
            <a:r>
              <a:rPr lang="en-GB" sz="4800" b="1" dirty="0" smtClean="0">
                <a:latin typeface="Arial" panose="020B0604020202020204" pitchFamily="34" charset="0"/>
                <a:cs typeface="Arial" panose="020B0604020202020204" pitchFamily="34" charset="0"/>
              </a:rPr>
              <a:t>Informality </a:t>
            </a:r>
            <a:r>
              <a:rPr lang="en-GB" sz="4800" b="1" dirty="0">
                <a:latin typeface="Arial" panose="020B0604020202020204" pitchFamily="34" charset="0"/>
                <a:cs typeface="Arial" panose="020B0604020202020204" pitchFamily="34" charset="0"/>
              </a:rPr>
              <a:t>in domestic trading and </a:t>
            </a:r>
            <a:r>
              <a:rPr lang="en-GB" sz="4800" b="1" dirty="0" smtClean="0">
                <a:latin typeface="Arial" panose="020B0604020202020204" pitchFamily="34" charset="0"/>
                <a:cs typeface="Arial" panose="020B0604020202020204" pitchFamily="34" charset="0"/>
              </a:rPr>
              <a:t>agriculture</a:t>
            </a:r>
            <a:br>
              <a:rPr lang="en-GB" sz="4800" b="1" dirty="0" smtClean="0">
                <a:latin typeface="Arial" panose="020B0604020202020204" pitchFamily="34" charset="0"/>
                <a:cs typeface="Arial" panose="020B0604020202020204" pitchFamily="34" charset="0"/>
              </a:rPr>
            </a:br>
            <a:r>
              <a:rPr lang="en-GB" sz="4800" b="1" dirty="0" smtClean="0">
                <a:latin typeface="Arial" panose="020B0604020202020204" pitchFamily="34" charset="0"/>
                <a:cs typeface="Arial" panose="020B0604020202020204" pitchFamily="34" charset="0"/>
              </a:rPr>
              <a:t/>
            </a:r>
            <a:br>
              <a:rPr lang="en-GB" sz="4800" b="1" dirty="0" smtClean="0">
                <a:latin typeface="Arial" panose="020B0604020202020204" pitchFamily="34" charset="0"/>
                <a:cs typeface="Arial" panose="020B0604020202020204" pitchFamily="34" charset="0"/>
              </a:rPr>
            </a:br>
            <a:r>
              <a:rPr lang="en-GB" sz="4800" b="1" dirty="0">
                <a:latin typeface="Arial" panose="020B0604020202020204" pitchFamily="34" charset="0"/>
                <a:cs typeface="Arial" panose="020B0604020202020204" pitchFamily="34" charset="0"/>
              </a:rPr>
              <a:t> </a:t>
            </a:r>
            <a:r>
              <a:rPr lang="en-GB" sz="4800" b="1" dirty="0" smtClean="0">
                <a:latin typeface="Arial" panose="020B0604020202020204" pitchFamily="34" charset="0"/>
                <a:cs typeface="Arial" panose="020B0604020202020204" pitchFamily="34" charset="0"/>
              </a:rPr>
              <a:t>- </a:t>
            </a:r>
            <a:r>
              <a:rPr lang="en-GB" sz="3200" b="1" dirty="0" smtClean="0">
                <a:latin typeface="Arial" panose="020B0604020202020204" pitchFamily="34" charset="0"/>
                <a:cs typeface="Arial" panose="020B0604020202020204" pitchFamily="34" charset="0"/>
              </a:rPr>
              <a:t>Whether there was a contract</a:t>
            </a:r>
            <a:r>
              <a:rPr lang="en-GB" sz="3200" b="1" dirty="0">
                <a:latin typeface="Arial" panose="020B0604020202020204" pitchFamily="34" charset="0"/>
                <a:cs typeface="Arial" panose="020B0604020202020204" pitchFamily="34" charset="0"/>
              </a:rPr>
              <a:t/>
            </a: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 </a:t>
            </a:r>
            <a:r>
              <a:rPr lang="en-GB" sz="3200" b="1" dirty="0" smtClean="0">
                <a:latin typeface="Arial" panose="020B0604020202020204" pitchFamily="34" charset="0"/>
                <a:cs typeface="Arial" panose="020B0604020202020204" pitchFamily="34" charset="0"/>
              </a:rPr>
              <a:t> </a:t>
            </a:r>
            <a:r>
              <a:rPr lang="en-GB" sz="4800" b="1" dirty="0" smtClean="0">
                <a:latin typeface="Arial" panose="020B0604020202020204" pitchFamily="34" charset="0"/>
                <a:cs typeface="Arial" panose="020B0604020202020204" pitchFamily="34" charset="0"/>
              </a:rPr>
              <a:t>- </a:t>
            </a:r>
            <a:r>
              <a:rPr lang="en-GB" sz="3200" b="1" dirty="0" smtClean="0">
                <a:latin typeface="Arial" panose="020B0604020202020204" pitchFamily="34" charset="0"/>
                <a:cs typeface="Arial" panose="020B0604020202020204" pitchFamily="34" charset="0"/>
              </a:rPr>
              <a:t>Access </a:t>
            </a:r>
            <a:r>
              <a:rPr lang="en-GB" sz="3200" b="1" dirty="0">
                <a:latin typeface="Arial" panose="020B0604020202020204" pitchFamily="34" charset="0"/>
                <a:cs typeface="Arial" panose="020B0604020202020204" pitchFamily="34" charset="0"/>
              </a:rPr>
              <a:t>to subsidized medical </a:t>
            </a:r>
            <a:r>
              <a:rPr lang="en-GB" sz="3200" b="1" dirty="0" smtClean="0">
                <a:latin typeface="Arial" panose="020B0604020202020204" pitchFamily="34" charset="0"/>
                <a:cs typeface="Arial" panose="020B0604020202020204" pitchFamily="34" charset="0"/>
              </a:rPr>
              <a:t>care</a:t>
            </a:r>
            <a:br>
              <a:rPr lang="en-GB" sz="3200" b="1" dirty="0" smtClean="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  </a:t>
            </a:r>
            <a:r>
              <a:rPr lang="en-GB" sz="4800" b="1" dirty="0" smtClean="0">
                <a:latin typeface="Arial" panose="020B0604020202020204" pitchFamily="34" charset="0"/>
                <a:cs typeface="Arial" panose="020B0604020202020204" pitchFamily="34" charset="0"/>
              </a:rPr>
              <a:t>-</a:t>
            </a:r>
            <a:r>
              <a:rPr lang="en-GB" sz="3200" b="1" dirty="0" smtClean="0">
                <a:latin typeface="Arial" panose="020B0604020202020204" pitchFamily="34" charset="0"/>
                <a:cs typeface="Arial" panose="020B0604020202020204" pitchFamily="34" charset="0"/>
              </a:rPr>
              <a:t>  whether workers are entitled to </a:t>
            </a:r>
            <a:r>
              <a:rPr lang="en-GB" sz="3200" b="1" dirty="0">
                <a:latin typeface="Arial" panose="020B0604020202020204" pitchFamily="34" charset="0"/>
                <a:cs typeface="Arial" panose="020B0604020202020204" pitchFamily="34" charset="0"/>
              </a:rPr>
              <a:t>s</a:t>
            </a:r>
            <a:r>
              <a:rPr lang="en-GB" sz="3200" b="1" dirty="0" smtClean="0">
                <a:latin typeface="Arial" panose="020B0604020202020204" pitchFamily="34" charset="0"/>
                <a:cs typeface="Arial" panose="020B0604020202020204" pitchFamily="34" charset="0"/>
              </a:rPr>
              <a:t>ocial security</a:t>
            </a:r>
            <a:r>
              <a:rPr lang="en-GB" sz="4800" b="1" dirty="0" smtClean="0">
                <a:latin typeface="Arial" panose="020B0604020202020204" pitchFamily="34" charset="0"/>
                <a:cs typeface="Arial" panose="020B0604020202020204" pitchFamily="34" charset="0"/>
              </a:rPr>
              <a:t/>
            </a:r>
            <a:br>
              <a:rPr lang="en-GB" sz="4800" b="1" dirty="0" smtClean="0">
                <a:latin typeface="Arial" panose="020B0604020202020204" pitchFamily="34" charset="0"/>
                <a:cs typeface="Arial" panose="020B0604020202020204" pitchFamily="34" charset="0"/>
              </a:rPr>
            </a:br>
            <a:endParaRPr lang="en-GB" sz="4800" dirty="0"/>
          </a:p>
        </p:txBody>
      </p:sp>
      <p:sp>
        <p:nvSpPr>
          <p:cNvPr id="2" name="Slide Number Placeholder 1"/>
          <p:cNvSpPr>
            <a:spLocks noGrp="1"/>
          </p:cNvSpPr>
          <p:nvPr>
            <p:ph type="sldNum" sz="quarter" idx="12"/>
          </p:nvPr>
        </p:nvSpPr>
        <p:spPr>
          <a:xfrm>
            <a:off x="9265920" y="5460961"/>
            <a:ext cx="2926080" cy="1397039"/>
          </a:xfrm>
        </p:spPr>
        <p:txBody>
          <a:bodyPr/>
          <a:lstStyle/>
          <a:p>
            <a:fld id="{FEF84BB5-A80A-4523-B3E1-911245850436}" type="slidenum">
              <a:rPr lang="en-GB" sz="4000" smtClean="0"/>
              <a:t>25</a:t>
            </a:fld>
            <a:endParaRPr lang="en-GB" sz="4000" dirty="0"/>
          </a:p>
        </p:txBody>
      </p:sp>
    </p:spTree>
    <p:extLst>
      <p:ext uri="{BB962C8B-B14F-4D97-AF65-F5344CB8AC3E}">
        <p14:creationId xmlns:p14="http://schemas.microsoft.com/office/powerpoint/2010/main" val="7480386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854" y="192574"/>
            <a:ext cx="10772775" cy="1658198"/>
          </a:xfrm>
        </p:spPr>
        <p:txBody>
          <a:bodyPr>
            <a:normAutofit/>
          </a:bodyPr>
          <a:lstStyle/>
          <a:p>
            <a:r>
              <a:rPr lang="en-GB" sz="4400" b="1" dirty="0" smtClean="0">
                <a:solidFill>
                  <a:prstClr val="white"/>
                </a:solidFill>
                <a:latin typeface="Arial" panose="020B0604020202020204" pitchFamily="34" charset="0"/>
                <a:cs typeface="Arial" panose="020B0604020202020204" pitchFamily="34" charset="0"/>
              </a:rPr>
              <a:t>Occupation and Type of Contract</a:t>
            </a:r>
            <a:endParaRPr lang="en-GB" sz="4400" b="1" dirty="0">
              <a:solidFill>
                <a:prstClr val="white"/>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507818"/>
              </p:ext>
            </p:extLst>
          </p:nvPr>
        </p:nvGraphicFramePr>
        <p:xfrm>
          <a:off x="645854" y="1604966"/>
          <a:ext cx="10955655" cy="4450080"/>
        </p:xfrm>
        <a:graphic>
          <a:graphicData uri="http://schemas.openxmlformats.org/drawingml/2006/table">
            <a:tbl>
              <a:tblPr firstRow="1" bandRow="1">
                <a:tableStyleId>{5C22544A-7EE6-4342-B048-85BDC9FD1C3A}</a:tableStyleId>
              </a:tblPr>
              <a:tblGrid>
                <a:gridCol w="5034280"/>
                <a:gridCol w="1419225"/>
                <a:gridCol w="1812925"/>
                <a:gridCol w="1057626"/>
                <a:gridCol w="1631599"/>
              </a:tblGrid>
              <a:tr h="370840">
                <a:tc>
                  <a:txBody>
                    <a:bodyPr/>
                    <a:lstStyle/>
                    <a:p>
                      <a:endParaRPr lang="en-GB" dirty="0">
                        <a:latin typeface="Arial" panose="020B0604020202020204" pitchFamily="34" charset="0"/>
                        <a:cs typeface="Arial" panose="020B0604020202020204" pitchFamily="34" charset="0"/>
                      </a:endParaRPr>
                    </a:p>
                  </a:txBody>
                  <a:tcPr/>
                </a:tc>
                <a:tc gridSpan="3">
                  <a:txBody>
                    <a:bodyPr/>
                    <a:lstStyle/>
                    <a:p>
                      <a:pPr algn="ctr"/>
                      <a:r>
                        <a:rPr lang="en-GB" dirty="0" smtClean="0">
                          <a:latin typeface="Arial" panose="020B0604020202020204" pitchFamily="34" charset="0"/>
                          <a:cs typeface="Arial" panose="020B0604020202020204" pitchFamily="34" charset="0"/>
                        </a:rPr>
                        <a:t>Was there a contract </a:t>
                      </a:r>
                      <a:endParaRPr lang="en-GB"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dirty="0"/>
                    </a:p>
                  </a:txBody>
                  <a:tcPr/>
                </a:tc>
                <a:tc>
                  <a:txBody>
                    <a:bodyPr/>
                    <a:lstStyle/>
                    <a:p>
                      <a:endParaRPr lang="en-GB">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Occupation</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Yes, written</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Yes, oral/verbal</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No</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Total</a:t>
                      </a:r>
                      <a:endParaRPr lang="en-GB" dirty="0">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Armed Forces Occupations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13</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0</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Managers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81</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10</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Professionals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84</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Technicians and associate professionals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69</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13</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Clerical support workers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76</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16</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Service and sales workers</a:t>
                      </a:r>
                      <a:endParaRPr lang="en-GB" dirty="0">
                        <a:latin typeface="Arial" panose="020B0604020202020204" pitchFamily="34" charset="0"/>
                        <a:cs typeface="Arial" panose="020B0604020202020204" pitchFamily="34" charset="0"/>
                      </a:endParaRP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33</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40</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27</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solidFill>
                      <a:srgbClr val="FFFF00"/>
                    </a:solidFill>
                  </a:tcPr>
                </a:tc>
              </a:tr>
              <a:tr h="370840">
                <a:tc>
                  <a:txBody>
                    <a:bodyPr/>
                    <a:lstStyle/>
                    <a:p>
                      <a:r>
                        <a:rPr lang="en-GB" dirty="0" smtClean="0">
                          <a:latin typeface="Arial" panose="020B0604020202020204" pitchFamily="34" charset="0"/>
                          <a:cs typeface="Arial" panose="020B0604020202020204" pitchFamily="34" charset="0"/>
                        </a:rPr>
                        <a:t>Skilled agricultural, forestry and fishery workers</a:t>
                      </a:r>
                      <a:endParaRPr lang="en-GB" dirty="0">
                        <a:latin typeface="Arial" panose="020B0604020202020204" pitchFamily="34" charset="0"/>
                        <a:cs typeface="Arial" panose="020B0604020202020204" pitchFamily="34" charset="0"/>
                      </a:endParaRP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10</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solidFill>
                      <a:srgbClr val="FFFF00"/>
                    </a:solidFill>
                  </a:tcPr>
                </a:tc>
              </a:tr>
              <a:tr h="370840">
                <a:tc>
                  <a:txBody>
                    <a:bodyPr/>
                    <a:lstStyle/>
                    <a:p>
                      <a:r>
                        <a:rPr lang="en-GB" dirty="0" smtClean="0">
                          <a:latin typeface="Arial" panose="020B0604020202020204" pitchFamily="34" charset="0"/>
                          <a:cs typeface="Arial" panose="020B0604020202020204" pitchFamily="34" charset="0"/>
                        </a:rPr>
                        <a:t>Craft and related trades workers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51</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32</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Plant and machine operators, and assemblers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49</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24</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Elementary occupations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23</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49</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28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tr>
            </a:tbl>
          </a:graphicData>
        </a:graphic>
      </p:graphicFrame>
      <p:sp>
        <p:nvSpPr>
          <p:cNvPr id="6" name="Rectangle 5"/>
          <p:cNvSpPr/>
          <p:nvPr/>
        </p:nvSpPr>
        <p:spPr>
          <a:xfrm>
            <a:off x="8908026" y="1956620"/>
            <a:ext cx="1042219" cy="41197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908026" y="4945626"/>
            <a:ext cx="1042219" cy="35396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a:xfrm>
            <a:off x="9265920" y="5483664"/>
            <a:ext cx="2926080" cy="1397039"/>
          </a:xfrm>
        </p:spPr>
        <p:txBody>
          <a:bodyPr/>
          <a:lstStyle/>
          <a:p>
            <a:fld id="{FEF84BB5-A80A-4523-B3E1-911245850436}" type="slidenum">
              <a:rPr lang="en-GB" sz="4000" smtClean="0"/>
              <a:t>26</a:t>
            </a:fld>
            <a:endParaRPr lang="en-GB" sz="4000" dirty="0"/>
          </a:p>
        </p:txBody>
      </p:sp>
      <p:sp>
        <p:nvSpPr>
          <p:cNvPr id="5" name="TextBox 4"/>
          <p:cNvSpPr txBox="1"/>
          <p:nvPr/>
        </p:nvSpPr>
        <p:spPr>
          <a:xfrm>
            <a:off x="645854" y="6267819"/>
            <a:ext cx="2323072" cy="400110"/>
          </a:xfrm>
          <a:prstGeom prst="rect">
            <a:avLst/>
          </a:prstGeom>
          <a:noFill/>
        </p:spPr>
        <p:txBody>
          <a:bodyPr wrap="none" rtlCol="0">
            <a:spAutoFit/>
          </a:bodyPr>
          <a:lstStyle/>
          <a:p>
            <a:r>
              <a:rPr lang="en-GB" sz="2000" b="1" dirty="0" smtClean="0">
                <a:latin typeface="Arial" panose="020B0604020202020204" pitchFamily="34" charset="0"/>
                <a:cs typeface="Arial" panose="020B0604020202020204" pitchFamily="34" charset="0"/>
              </a:rPr>
              <a:t>Based on GLSS 6</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1604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854" y="192574"/>
            <a:ext cx="10772775" cy="1658198"/>
          </a:xfrm>
        </p:spPr>
        <p:txBody>
          <a:bodyPr>
            <a:normAutofit/>
          </a:bodyPr>
          <a:lstStyle/>
          <a:p>
            <a:r>
              <a:rPr lang="en-GB" sz="4400" b="1" dirty="0">
                <a:solidFill>
                  <a:prstClr val="white"/>
                </a:solidFill>
                <a:latin typeface="Arial" panose="020B0604020202020204" pitchFamily="34" charset="0"/>
                <a:cs typeface="Arial" panose="020B0604020202020204" pitchFamily="34" charset="0"/>
              </a:rPr>
              <a:t>Access to subsidized medical care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6773480"/>
              </p:ext>
            </p:extLst>
          </p:nvPr>
        </p:nvGraphicFramePr>
        <p:xfrm>
          <a:off x="645854" y="1604966"/>
          <a:ext cx="9898029" cy="4719320"/>
        </p:xfrm>
        <a:graphic>
          <a:graphicData uri="http://schemas.openxmlformats.org/drawingml/2006/table">
            <a:tbl>
              <a:tblPr firstRow="1" bandRow="1">
                <a:tableStyleId>{5C22544A-7EE6-4342-B048-85BDC9FD1C3A}</a:tableStyleId>
              </a:tblPr>
              <a:tblGrid>
                <a:gridCol w="5034280"/>
                <a:gridCol w="1419225"/>
                <a:gridCol w="1812925"/>
                <a:gridCol w="1631599"/>
              </a:tblGrid>
              <a:tr h="370840">
                <a:tc>
                  <a:txBody>
                    <a:bodyPr/>
                    <a:lstStyle/>
                    <a:p>
                      <a:endParaRPr lang="en-GB" dirty="0">
                        <a:latin typeface="Arial" panose="020B0604020202020204" pitchFamily="34" charset="0"/>
                        <a:cs typeface="Arial" panose="020B0604020202020204" pitchFamily="34" charset="0"/>
                      </a:endParaRPr>
                    </a:p>
                  </a:txBody>
                  <a:tcPr/>
                </a:tc>
                <a:tc gridSpan="2">
                  <a:txBody>
                    <a:bodyPr/>
                    <a:lstStyle/>
                    <a:p>
                      <a:pPr algn="ctr"/>
                      <a:r>
                        <a:rPr lang="en-GB" dirty="0" smtClean="0">
                          <a:latin typeface="Arial" panose="020B0604020202020204" pitchFamily="34" charset="0"/>
                          <a:cs typeface="Arial" panose="020B0604020202020204" pitchFamily="34" charset="0"/>
                        </a:rPr>
                        <a:t>Entitled to subsidized medical care</a:t>
                      </a:r>
                      <a:endParaRPr lang="en-GB" dirty="0">
                        <a:latin typeface="Arial" panose="020B0604020202020204" pitchFamily="34" charset="0"/>
                        <a:cs typeface="Arial" panose="020B0604020202020204" pitchFamily="34" charset="0"/>
                      </a:endParaRPr>
                    </a:p>
                  </a:txBody>
                  <a:tcPr/>
                </a:tc>
                <a:tc hMerge="1">
                  <a:txBody>
                    <a:bodyPr/>
                    <a:lstStyle/>
                    <a:p>
                      <a:endParaRPr lang="en-GB"/>
                    </a:p>
                  </a:txBody>
                  <a:tcPr/>
                </a:tc>
                <a:tc>
                  <a:txBody>
                    <a:bodyPr/>
                    <a:lstStyle/>
                    <a:p>
                      <a:endParaRPr lang="en-GB" dirty="0">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Occupation</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Yes</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r>
                        <a:rPr lang="en-GB" dirty="0" smtClean="0">
                          <a:latin typeface="Arial" panose="020B0604020202020204" pitchFamily="34" charset="0"/>
                          <a:cs typeface="Arial" panose="020B0604020202020204" pitchFamily="34" charset="0"/>
                        </a:rPr>
                        <a:t>Total</a:t>
                      </a:r>
                      <a:endParaRPr lang="en-GB" dirty="0">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Armed Forces Occupations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78</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22</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Managers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50</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50</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Professionals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35</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65</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Technicians and associate professionals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48</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52</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Clerical support workers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53</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Service and sales workers</a:t>
                      </a:r>
                      <a:endParaRPr lang="en-GB" dirty="0">
                        <a:latin typeface="Arial" panose="020B0604020202020204" pitchFamily="34" charset="0"/>
                        <a:cs typeface="Arial" panose="020B0604020202020204" pitchFamily="34" charset="0"/>
                      </a:endParaRP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18</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82</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tr>
              <a:tr h="370840">
                <a:tc>
                  <a:txBody>
                    <a:bodyPr/>
                    <a:lstStyle/>
                    <a:p>
                      <a:r>
                        <a:rPr lang="en-GB" dirty="0" smtClean="0">
                          <a:latin typeface="Arial" panose="020B0604020202020204" pitchFamily="34" charset="0"/>
                          <a:cs typeface="Arial" panose="020B0604020202020204" pitchFamily="34" charset="0"/>
                        </a:rPr>
                        <a:t>Skilled agricultural, forestry and fishery workers</a:t>
                      </a:r>
                      <a:endParaRPr lang="en-GB" dirty="0">
                        <a:latin typeface="Arial" panose="020B0604020202020204" pitchFamily="34" charset="0"/>
                        <a:cs typeface="Arial" panose="020B0604020202020204" pitchFamily="34" charset="0"/>
                      </a:endParaRP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92</a:t>
                      </a:r>
                    </a:p>
                  </a:txBody>
                  <a:tcPr marL="68580" marR="68580" marT="0" marB="0">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tr>
              <a:tr h="370840">
                <a:tc>
                  <a:txBody>
                    <a:bodyPr/>
                    <a:lstStyle/>
                    <a:p>
                      <a:r>
                        <a:rPr lang="en-GB" dirty="0" smtClean="0">
                          <a:latin typeface="Arial" panose="020B0604020202020204" pitchFamily="34" charset="0"/>
                          <a:cs typeface="Arial" panose="020B0604020202020204" pitchFamily="34" charset="0"/>
                        </a:rPr>
                        <a:t>Craft and related trades workers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lnL w="12700" cap="flat" cmpd="sng" algn="ctr">
                      <a:solidFill>
                        <a:schemeClr val="tx1"/>
                      </a:solidFill>
                      <a:prstDash val="solid"/>
                      <a:round/>
                      <a:headEnd type="none" w="med" len="med"/>
                      <a:tailEnd type="none" w="med" len="med"/>
                    </a:lnL>
                  </a:tcPr>
                </a:tc>
              </a:tr>
              <a:tr h="370840">
                <a:tc>
                  <a:txBody>
                    <a:bodyPr/>
                    <a:lstStyle/>
                    <a:p>
                      <a:r>
                        <a:rPr lang="en-GB" dirty="0" smtClean="0">
                          <a:latin typeface="Arial" panose="020B0604020202020204" pitchFamily="34" charset="0"/>
                          <a:cs typeface="Arial" panose="020B0604020202020204" pitchFamily="34" charset="0"/>
                        </a:rPr>
                        <a:t>Plant and machine operators, and assemblers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16</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84</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Elementary occupations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16</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84</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bl>
          </a:graphicData>
        </a:graphic>
      </p:graphicFrame>
      <p:sp>
        <p:nvSpPr>
          <p:cNvPr id="8" name="Rectangle 7"/>
          <p:cNvSpPr/>
          <p:nvPr/>
        </p:nvSpPr>
        <p:spPr>
          <a:xfrm>
            <a:off x="7108723" y="5220929"/>
            <a:ext cx="1789471" cy="110335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27</a:t>
            </a:fld>
            <a:endParaRPr lang="en-GB" sz="4000" dirty="0"/>
          </a:p>
        </p:txBody>
      </p:sp>
      <p:sp>
        <p:nvSpPr>
          <p:cNvPr id="6" name="TextBox 5"/>
          <p:cNvSpPr txBox="1"/>
          <p:nvPr/>
        </p:nvSpPr>
        <p:spPr>
          <a:xfrm>
            <a:off x="645854" y="6391088"/>
            <a:ext cx="2323072" cy="400110"/>
          </a:xfrm>
          <a:prstGeom prst="rect">
            <a:avLst/>
          </a:prstGeom>
          <a:noFill/>
        </p:spPr>
        <p:txBody>
          <a:bodyPr wrap="none" rtlCol="0">
            <a:spAutoFit/>
          </a:bodyPr>
          <a:lstStyle/>
          <a:p>
            <a:r>
              <a:rPr lang="en-GB" sz="2000" b="1" dirty="0" smtClean="0">
                <a:latin typeface="Arial" panose="020B0604020202020204" pitchFamily="34" charset="0"/>
                <a:cs typeface="Arial" panose="020B0604020202020204" pitchFamily="34" charset="0"/>
              </a:rPr>
              <a:t>Based on GLSS 6</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2453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854" y="192574"/>
            <a:ext cx="10772775" cy="1658198"/>
          </a:xfrm>
        </p:spPr>
        <p:txBody>
          <a:bodyPr>
            <a:normAutofit/>
          </a:bodyPr>
          <a:lstStyle/>
          <a:p>
            <a:pPr algn="ctr"/>
            <a:r>
              <a:rPr lang="en-GB" sz="4400" b="1" dirty="0" smtClean="0">
                <a:solidFill>
                  <a:prstClr val="white"/>
                </a:solidFill>
                <a:latin typeface="Arial" panose="020B0604020202020204" pitchFamily="34" charset="0"/>
                <a:cs typeface="Arial" panose="020B0604020202020204" pitchFamily="34" charset="0"/>
              </a:rPr>
              <a:t>Entitled to social security</a:t>
            </a:r>
            <a:endParaRPr lang="en-GB" sz="4400" b="1" dirty="0">
              <a:solidFill>
                <a:prstClr val="white"/>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164764"/>
              </p:ext>
            </p:extLst>
          </p:nvPr>
        </p:nvGraphicFramePr>
        <p:xfrm>
          <a:off x="645854" y="1604966"/>
          <a:ext cx="9898029" cy="4719320"/>
        </p:xfrm>
        <a:graphic>
          <a:graphicData uri="http://schemas.openxmlformats.org/drawingml/2006/table">
            <a:tbl>
              <a:tblPr firstRow="1" bandRow="1">
                <a:tableStyleId>{5C22544A-7EE6-4342-B048-85BDC9FD1C3A}</a:tableStyleId>
              </a:tblPr>
              <a:tblGrid>
                <a:gridCol w="5034280"/>
                <a:gridCol w="1419225"/>
                <a:gridCol w="1812925"/>
                <a:gridCol w="1631599"/>
              </a:tblGrid>
              <a:tr h="370840">
                <a:tc>
                  <a:txBody>
                    <a:bodyPr/>
                    <a:lstStyle/>
                    <a:p>
                      <a:endParaRPr lang="en-GB" dirty="0">
                        <a:latin typeface="Arial" panose="020B0604020202020204" pitchFamily="34" charset="0"/>
                        <a:cs typeface="Arial" panose="020B0604020202020204" pitchFamily="34" charset="0"/>
                      </a:endParaRPr>
                    </a:p>
                  </a:txBody>
                  <a:tcPr/>
                </a:tc>
                <a:tc gridSpan="2">
                  <a:txBody>
                    <a:bodyPr/>
                    <a:lstStyle/>
                    <a:p>
                      <a:pPr algn="ctr"/>
                      <a:r>
                        <a:rPr lang="en-GB" dirty="0" smtClean="0">
                          <a:latin typeface="Arial" panose="020B0604020202020204" pitchFamily="34" charset="0"/>
                          <a:cs typeface="Arial" panose="020B0604020202020204" pitchFamily="34" charset="0"/>
                        </a:rPr>
                        <a:t>Entitled to any social security</a:t>
                      </a:r>
                      <a:endParaRPr lang="en-GB" dirty="0">
                        <a:latin typeface="Arial" panose="020B0604020202020204" pitchFamily="34" charset="0"/>
                        <a:cs typeface="Arial" panose="020B0604020202020204" pitchFamily="34" charset="0"/>
                      </a:endParaRPr>
                    </a:p>
                  </a:txBody>
                  <a:tcPr/>
                </a:tc>
                <a:tc hMerge="1">
                  <a:txBody>
                    <a:bodyPr/>
                    <a:lstStyle/>
                    <a:p>
                      <a:endParaRPr lang="en-GB"/>
                    </a:p>
                  </a:txBody>
                  <a:tcPr/>
                </a:tc>
                <a:tc>
                  <a:txBody>
                    <a:bodyPr/>
                    <a:lstStyle/>
                    <a:p>
                      <a:endParaRPr lang="en-GB" dirty="0">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Occupation</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Yes</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r>
                        <a:rPr lang="en-GB" dirty="0" smtClean="0">
                          <a:latin typeface="Arial" panose="020B0604020202020204" pitchFamily="34" charset="0"/>
                          <a:cs typeface="Arial" panose="020B0604020202020204" pitchFamily="34" charset="0"/>
                        </a:rPr>
                        <a:t>Total</a:t>
                      </a:r>
                      <a:endParaRPr lang="en-GB" dirty="0">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Armed Forces Occupations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55</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Managers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72</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Professionals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74</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26</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Technicians and associate professionals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55</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Clerical support workers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59</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41</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Service and sales workers</a:t>
                      </a:r>
                      <a:endParaRPr lang="en-GB" dirty="0">
                        <a:latin typeface="Arial" panose="020B0604020202020204" pitchFamily="34" charset="0"/>
                        <a:cs typeface="Arial" panose="020B0604020202020204" pitchFamily="34" charset="0"/>
                      </a:endParaRP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26</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74</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tr>
              <a:tr h="370840">
                <a:tc>
                  <a:txBody>
                    <a:bodyPr/>
                    <a:lstStyle/>
                    <a:p>
                      <a:r>
                        <a:rPr lang="en-GB" dirty="0" smtClean="0">
                          <a:latin typeface="Arial" panose="020B0604020202020204" pitchFamily="34" charset="0"/>
                          <a:cs typeface="Arial" panose="020B0604020202020204" pitchFamily="34" charset="0"/>
                        </a:rPr>
                        <a:t>Skilled agricultural, forestry and fishery workers</a:t>
                      </a:r>
                      <a:endParaRPr lang="en-GB" dirty="0">
                        <a:latin typeface="Arial" panose="020B0604020202020204" pitchFamily="34" charset="0"/>
                        <a:cs typeface="Arial" panose="020B0604020202020204" pitchFamily="34" charset="0"/>
                      </a:endParaRP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91</a:t>
                      </a:r>
                    </a:p>
                  </a:txBody>
                  <a:tcPr marL="68580" marR="68580" marT="0" marB="0">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tr>
              <a:tr h="370840">
                <a:tc>
                  <a:txBody>
                    <a:bodyPr/>
                    <a:lstStyle/>
                    <a:p>
                      <a:r>
                        <a:rPr lang="en-GB" dirty="0" smtClean="0">
                          <a:latin typeface="Arial" panose="020B0604020202020204" pitchFamily="34" charset="0"/>
                          <a:cs typeface="Arial" panose="020B0604020202020204" pitchFamily="34" charset="0"/>
                        </a:rPr>
                        <a:t>Craft and related trades workers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11</a:t>
                      </a: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lnL w="12700" cap="flat" cmpd="sng" algn="ctr">
                      <a:solidFill>
                        <a:schemeClr val="tx1"/>
                      </a:solidFill>
                      <a:prstDash val="solid"/>
                      <a:round/>
                      <a:headEnd type="none" w="med" len="med"/>
                      <a:tailEnd type="none" w="med" len="med"/>
                    </a:lnL>
                  </a:tcPr>
                </a:tc>
              </a:tr>
              <a:tr h="370840">
                <a:tc>
                  <a:txBody>
                    <a:bodyPr/>
                    <a:lstStyle/>
                    <a:p>
                      <a:r>
                        <a:rPr lang="en-GB" dirty="0" smtClean="0">
                          <a:latin typeface="Arial" panose="020B0604020202020204" pitchFamily="34" charset="0"/>
                          <a:cs typeface="Arial" panose="020B0604020202020204" pitchFamily="34" charset="0"/>
                        </a:rPr>
                        <a:t>Plant and machine operators, and assemblers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20</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80</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70840">
                <a:tc>
                  <a:txBody>
                    <a:bodyPr/>
                    <a:lstStyle/>
                    <a:p>
                      <a:r>
                        <a:rPr lang="en-GB" dirty="0" smtClean="0">
                          <a:latin typeface="Arial" panose="020B0604020202020204" pitchFamily="34" charset="0"/>
                          <a:cs typeface="Arial" panose="020B0604020202020204" pitchFamily="34" charset="0"/>
                        </a:rPr>
                        <a:t>Elementary occupations</a:t>
                      </a:r>
                      <a:endParaRPr lang="en-GB" dirty="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19</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81</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bl>
          </a:graphicData>
        </a:graphic>
      </p:graphicFrame>
      <p:sp>
        <p:nvSpPr>
          <p:cNvPr id="5" name="Rectangle 4"/>
          <p:cNvSpPr/>
          <p:nvPr/>
        </p:nvSpPr>
        <p:spPr>
          <a:xfrm>
            <a:off x="7108723" y="5220929"/>
            <a:ext cx="1789471" cy="110335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28</a:t>
            </a:fld>
            <a:endParaRPr lang="en-GB" sz="4000" dirty="0"/>
          </a:p>
        </p:txBody>
      </p:sp>
      <p:sp>
        <p:nvSpPr>
          <p:cNvPr id="6" name="TextBox 5"/>
          <p:cNvSpPr txBox="1"/>
          <p:nvPr/>
        </p:nvSpPr>
        <p:spPr>
          <a:xfrm>
            <a:off x="645854" y="6391088"/>
            <a:ext cx="2323072" cy="400110"/>
          </a:xfrm>
          <a:prstGeom prst="rect">
            <a:avLst/>
          </a:prstGeom>
          <a:noFill/>
        </p:spPr>
        <p:txBody>
          <a:bodyPr wrap="none" rtlCol="0">
            <a:spAutoFit/>
          </a:bodyPr>
          <a:lstStyle/>
          <a:p>
            <a:r>
              <a:rPr lang="en-GB" sz="2000" b="1" dirty="0" smtClean="0">
                <a:latin typeface="Arial" panose="020B0604020202020204" pitchFamily="34" charset="0"/>
                <a:cs typeface="Arial" panose="020B0604020202020204" pitchFamily="34" charset="0"/>
              </a:rPr>
              <a:t>Based on GLSS 6</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4984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1091897"/>
            <a:ext cx="10780776" cy="3355848"/>
          </a:xfrm>
        </p:spPr>
        <p:txBody>
          <a:bodyPr>
            <a:noAutofit/>
          </a:bodyPr>
          <a:lstStyle/>
          <a:p>
            <a:r>
              <a:rPr lang="en-GB" sz="4800" b="1" dirty="0">
                <a:latin typeface="Arial" panose="020B0604020202020204" pitchFamily="34" charset="0"/>
                <a:cs typeface="Arial" panose="020B0604020202020204" pitchFamily="34" charset="0"/>
              </a:rPr>
              <a:t>Regulation and formalisation of informal employment in Ghana</a:t>
            </a:r>
            <a:endParaRPr lang="en-GB" sz="4800" dirty="0"/>
          </a:p>
        </p:txBody>
      </p:sp>
      <p:sp>
        <p:nvSpPr>
          <p:cNvPr id="2" name="Slide Number Placeholder 1"/>
          <p:cNvSpPr>
            <a:spLocks noGrp="1"/>
          </p:cNvSpPr>
          <p:nvPr>
            <p:ph type="sldNum" sz="quarter" idx="12"/>
          </p:nvPr>
        </p:nvSpPr>
        <p:spPr>
          <a:xfrm>
            <a:off x="9265920" y="5460961"/>
            <a:ext cx="2926080" cy="1397039"/>
          </a:xfrm>
        </p:spPr>
        <p:txBody>
          <a:bodyPr/>
          <a:lstStyle/>
          <a:p>
            <a:fld id="{FEF84BB5-A80A-4523-B3E1-911245850436}" type="slidenum">
              <a:rPr lang="en-GB" sz="4000" smtClean="0"/>
              <a:t>29</a:t>
            </a:fld>
            <a:endParaRPr lang="en-GB" sz="4000" dirty="0"/>
          </a:p>
        </p:txBody>
      </p:sp>
    </p:spTree>
    <p:extLst>
      <p:ext uri="{BB962C8B-B14F-4D97-AF65-F5344CB8AC3E}">
        <p14:creationId xmlns:p14="http://schemas.microsoft.com/office/powerpoint/2010/main" val="714322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latin typeface="Arial" panose="020B0604020202020204" pitchFamily="34" charset="0"/>
                <a:cs typeface="Arial" panose="020B0604020202020204" pitchFamily="34" charset="0"/>
              </a:rPr>
              <a:t>Data Sources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3200" b="1" dirty="0" smtClean="0">
                <a:solidFill>
                  <a:schemeClr val="tx1"/>
                </a:solidFill>
              </a:rPr>
              <a:t> </a:t>
            </a:r>
            <a:r>
              <a:rPr lang="en-GB" sz="3200" dirty="0">
                <a:solidFill>
                  <a:schemeClr val="tx1"/>
                </a:solidFill>
                <a:latin typeface="Arial" panose="020B0604020202020204" pitchFamily="34" charset="0"/>
                <a:cs typeface="Arial" panose="020B0604020202020204" pitchFamily="34" charset="0"/>
              </a:rPr>
              <a:t>World Development Indicators (WDI</a:t>
            </a:r>
            <a:r>
              <a:rPr lang="en-GB" sz="3200" dirty="0" smtClean="0">
                <a:solidFill>
                  <a:schemeClr val="tx1"/>
                </a:solidFill>
                <a:latin typeface="Arial" panose="020B0604020202020204" pitchFamily="34" charset="0"/>
                <a:cs typeface="Arial" panose="020B0604020202020204" pitchFamily="34" charset="0"/>
              </a:rPr>
              <a:t>), World Bank</a:t>
            </a:r>
          </a:p>
          <a:p>
            <a:pPr>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 </a:t>
            </a:r>
            <a:r>
              <a:rPr lang="en-GB" sz="3200" dirty="0" smtClean="0">
                <a:solidFill>
                  <a:schemeClr val="tx1"/>
                </a:solidFill>
                <a:latin typeface="Arial" panose="020B0604020202020204" pitchFamily="34" charset="0"/>
                <a:cs typeface="Arial" panose="020B0604020202020204" pitchFamily="34" charset="0"/>
              </a:rPr>
              <a:t>Ghana Living Standards Survey (GLSS)</a:t>
            </a:r>
          </a:p>
          <a:p>
            <a:pPr>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 </a:t>
            </a:r>
            <a:r>
              <a:rPr lang="en-GB" sz="3200" dirty="0" smtClean="0">
                <a:solidFill>
                  <a:schemeClr val="tx1"/>
                </a:solidFill>
                <a:latin typeface="Arial" panose="020B0604020202020204" pitchFamily="34" charset="0"/>
                <a:cs typeface="Arial" panose="020B0604020202020204" pitchFamily="34" charset="0"/>
              </a:rPr>
              <a:t>Population and Housing Census Reports </a:t>
            </a:r>
            <a:endParaRPr lang="en-GB" sz="3200"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r>
              <a:rPr lang="en-GB" sz="3200" b="1" dirty="0">
                <a:solidFill>
                  <a:schemeClr val="tx1"/>
                </a:solidFill>
              </a:rPr>
              <a:t> </a:t>
            </a:r>
            <a:r>
              <a:rPr lang="en-GB" sz="3200" dirty="0">
                <a:solidFill>
                  <a:schemeClr val="tx1"/>
                </a:solidFill>
                <a:latin typeface="Arial" panose="020B0604020202020204" pitchFamily="34" charset="0"/>
                <a:cs typeface="Arial" panose="020B0604020202020204" pitchFamily="34" charset="0"/>
              </a:rPr>
              <a:t>The scholarly literature on </a:t>
            </a:r>
            <a:r>
              <a:rPr lang="en-GB" sz="3200" dirty="0" smtClean="0">
                <a:solidFill>
                  <a:schemeClr val="tx1"/>
                </a:solidFill>
                <a:latin typeface="Arial" panose="020B0604020202020204" pitchFamily="34" charset="0"/>
                <a:cs typeface="Arial" panose="020B0604020202020204" pitchFamily="34" charset="0"/>
              </a:rPr>
              <a:t>the Ghanaian economy, labour </a:t>
            </a:r>
            <a:r>
              <a:rPr lang="en-GB" sz="3200" dirty="0">
                <a:solidFill>
                  <a:schemeClr val="tx1"/>
                </a:solidFill>
                <a:latin typeface="Arial" panose="020B0604020202020204" pitchFamily="34" charset="0"/>
                <a:cs typeface="Arial" panose="020B0604020202020204" pitchFamily="34" charset="0"/>
              </a:rPr>
              <a:t>issues, and the informal </a:t>
            </a:r>
            <a:r>
              <a:rPr lang="en-GB" sz="3200" dirty="0" smtClean="0">
                <a:solidFill>
                  <a:schemeClr val="tx1"/>
                </a:solidFill>
                <a:latin typeface="Arial" panose="020B0604020202020204" pitchFamily="34" charset="0"/>
                <a:cs typeface="Arial" panose="020B0604020202020204" pitchFamily="34" charset="0"/>
              </a:rPr>
              <a:t>economy</a:t>
            </a:r>
            <a:endParaRPr lang="en-GB" sz="3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3</a:t>
            </a:fld>
            <a:endParaRPr lang="en-GB" sz="4000" dirty="0"/>
          </a:p>
        </p:txBody>
      </p:sp>
    </p:spTree>
    <p:extLst>
      <p:ext uri="{BB962C8B-B14F-4D97-AF65-F5344CB8AC3E}">
        <p14:creationId xmlns:p14="http://schemas.microsoft.com/office/powerpoint/2010/main" val="31692588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dirty="0" smtClean="0">
                <a:solidFill>
                  <a:prstClr val="white"/>
                </a:solidFill>
                <a:latin typeface="Arial" panose="020B0604020202020204" pitchFamily="34" charset="0"/>
                <a:cs typeface="Arial" panose="020B0604020202020204" pitchFamily="34" charset="0"/>
              </a:rPr>
              <a:t>Regulation</a:t>
            </a:r>
            <a:endParaRPr lang="en-GB" dirty="0"/>
          </a:p>
        </p:txBody>
      </p:sp>
      <p:sp>
        <p:nvSpPr>
          <p:cNvPr id="3" name="Content Placeholder 2"/>
          <p:cNvSpPr>
            <a:spLocks noGrp="1"/>
          </p:cNvSpPr>
          <p:nvPr>
            <p:ph idx="1"/>
          </p:nvPr>
        </p:nvSpPr>
        <p:spPr>
          <a:xfrm>
            <a:off x="676656" y="2011680"/>
            <a:ext cx="10753725" cy="4438281"/>
          </a:xfrm>
        </p:spPr>
        <p:txBody>
          <a:bodyPr>
            <a:normAutofit/>
          </a:bodyPr>
          <a:lstStyle/>
          <a:p>
            <a:pPr>
              <a:buClr>
                <a:schemeClr val="tx1"/>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Over </a:t>
            </a:r>
            <a:r>
              <a:rPr lang="en-GB" sz="2800">
                <a:solidFill>
                  <a:schemeClr val="tx1"/>
                </a:solidFill>
                <a:latin typeface="Arial" panose="020B0604020202020204" pitchFamily="34" charset="0"/>
                <a:cs typeface="Arial" panose="020B0604020202020204" pitchFamily="34" charset="0"/>
              </a:rPr>
              <a:t>the </a:t>
            </a:r>
            <a:r>
              <a:rPr lang="en-GB" sz="2800" smtClean="0">
                <a:solidFill>
                  <a:schemeClr val="tx1"/>
                </a:solidFill>
                <a:latin typeface="Arial" panose="020B0604020202020204" pitchFamily="34" charset="0"/>
                <a:cs typeface="Arial" panose="020B0604020202020204" pitchFamily="34" charset="0"/>
              </a:rPr>
              <a:t>past decade, </a:t>
            </a:r>
            <a:r>
              <a:rPr lang="en-GB" sz="2800" dirty="0">
                <a:solidFill>
                  <a:schemeClr val="tx1"/>
                </a:solidFill>
                <a:latin typeface="Arial" panose="020B0604020202020204" pitchFamily="34" charset="0"/>
                <a:cs typeface="Arial" panose="020B0604020202020204" pitchFamily="34" charset="0"/>
              </a:rPr>
              <a:t>no single theme has dominated the concept of informality as that of ‘regulation’. This is clearly evident in the definitions of informality, the informal economy or informal </a:t>
            </a:r>
            <a:r>
              <a:rPr lang="en-GB" sz="2800" dirty="0" smtClean="0">
                <a:solidFill>
                  <a:schemeClr val="tx1"/>
                </a:solidFill>
                <a:latin typeface="Arial" panose="020B0604020202020204" pitchFamily="34" charset="0"/>
                <a:cs typeface="Arial" panose="020B0604020202020204" pitchFamily="34" charset="0"/>
              </a:rPr>
              <a:t>employment: </a:t>
            </a:r>
          </a:p>
          <a:p>
            <a:pPr>
              <a:buClr>
                <a:schemeClr val="tx1"/>
              </a:buClr>
              <a:buFont typeface="Arial" panose="020B0604020202020204" pitchFamily="34" charset="0"/>
              <a:buChar char="•"/>
            </a:pPr>
            <a:endParaRPr lang="en-GB" sz="2800" dirty="0" smtClean="0">
              <a:solidFill>
                <a:schemeClr val="tx1"/>
              </a:solidFill>
              <a:latin typeface="Arial" panose="020B0604020202020204" pitchFamily="34" charset="0"/>
              <a:cs typeface="Arial" panose="020B0604020202020204" pitchFamily="34" charset="0"/>
            </a:endParaRPr>
          </a:p>
          <a:p>
            <a:pPr lvl="1" algn="just">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i="1" dirty="0" smtClean="0">
                <a:solidFill>
                  <a:schemeClr val="tx1"/>
                </a:solidFill>
                <a:latin typeface="Arial" panose="020B0604020202020204" pitchFamily="34" charset="0"/>
                <a:cs typeface="Arial" panose="020B0604020202020204" pitchFamily="34" charset="0"/>
              </a:rPr>
              <a:t>“…the </a:t>
            </a:r>
            <a:r>
              <a:rPr lang="en-GB" sz="2800" i="1" dirty="0">
                <a:solidFill>
                  <a:schemeClr val="tx1"/>
                </a:solidFill>
                <a:latin typeface="Arial" panose="020B0604020202020204" pitchFamily="34" charset="0"/>
                <a:cs typeface="Arial" panose="020B0604020202020204" pitchFamily="34" charset="0"/>
              </a:rPr>
              <a:t>informal economy has continued to prove a useful concept to many policymakers, activists, and researchers because the reality it captures—the large share of economic units and workers that remain outside the world of regulated economic activities and protected employment relationships—is so large and significant</a:t>
            </a:r>
            <a:r>
              <a:rPr lang="en-GB" sz="2800" i="1" dirty="0" smtClean="0">
                <a:solidFill>
                  <a:schemeClr val="tx1"/>
                </a:solidFill>
                <a:latin typeface="Arial" panose="020B0604020202020204" pitchFamily="34" charset="0"/>
                <a:cs typeface="Arial" panose="020B0604020202020204" pitchFamily="34" charset="0"/>
              </a:rPr>
              <a:t>.” (Chen</a:t>
            </a:r>
            <a:r>
              <a:rPr lang="en-GB" sz="2800" i="1" dirty="0">
                <a:solidFill>
                  <a:schemeClr val="tx1"/>
                </a:solidFill>
                <a:latin typeface="Arial" panose="020B0604020202020204" pitchFamily="34" charset="0"/>
                <a:cs typeface="Arial" panose="020B0604020202020204" pitchFamily="34" charset="0"/>
              </a:rPr>
              <a:t>, 2006: 1)</a:t>
            </a:r>
          </a:p>
          <a:p>
            <a:pPr marL="0" indent="0">
              <a:buClr>
                <a:schemeClr val="tx1"/>
              </a:buClr>
              <a:buNone/>
            </a:pPr>
            <a:endParaRPr lang="en-GB"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30</a:t>
            </a:fld>
            <a:endParaRPr lang="en-GB" sz="4000" dirty="0"/>
          </a:p>
        </p:txBody>
      </p:sp>
    </p:spTree>
    <p:extLst>
      <p:ext uri="{BB962C8B-B14F-4D97-AF65-F5344CB8AC3E}">
        <p14:creationId xmlns:p14="http://schemas.microsoft.com/office/powerpoint/2010/main" val="851973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dirty="0" smtClean="0">
                <a:solidFill>
                  <a:prstClr val="white"/>
                </a:solidFill>
                <a:latin typeface="Arial" panose="020B0604020202020204" pitchFamily="34" charset="0"/>
                <a:cs typeface="Arial" panose="020B0604020202020204" pitchFamily="34" charset="0"/>
              </a:rPr>
              <a:t>Regulation…</a:t>
            </a:r>
            <a:endParaRPr lang="en-GB" dirty="0"/>
          </a:p>
        </p:txBody>
      </p:sp>
      <p:sp>
        <p:nvSpPr>
          <p:cNvPr id="3" name="Content Placeholder 2"/>
          <p:cNvSpPr>
            <a:spLocks noGrp="1"/>
          </p:cNvSpPr>
          <p:nvPr>
            <p:ph idx="1"/>
          </p:nvPr>
        </p:nvSpPr>
        <p:spPr>
          <a:xfrm>
            <a:off x="676656" y="1740310"/>
            <a:ext cx="10753725" cy="4709651"/>
          </a:xfrm>
        </p:spPr>
        <p:txBody>
          <a:bodyPr>
            <a:normAutofit/>
          </a:bodyPr>
          <a:lstStyle/>
          <a:p>
            <a:pPr marL="0" indent="0">
              <a:buClr>
                <a:schemeClr val="tx1"/>
              </a:buClr>
              <a:buNone/>
            </a:pPr>
            <a:endParaRPr lang="en-GB"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a:t>
            </a:r>
            <a:r>
              <a:rPr lang="en-GB" sz="2800" i="1" dirty="0" smtClean="0">
                <a:solidFill>
                  <a:schemeClr val="tx1"/>
                </a:solidFill>
                <a:latin typeface="Arial" panose="020B0604020202020204" pitchFamily="34" charset="0"/>
                <a:cs typeface="Arial" panose="020B0604020202020204" pitchFamily="34" charset="0"/>
              </a:rPr>
              <a:t>“</a:t>
            </a:r>
            <a:r>
              <a:rPr lang="en-GB" sz="2800" i="1" dirty="0">
                <a:solidFill>
                  <a:schemeClr val="tx1"/>
                </a:solidFill>
                <a:latin typeface="Arial" panose="020B0604020202020204" pitchFamily="34" charset="0"/>
                <a:cs typeface="Arial" panose="020B0604020202020204" pitchFamily="34" charset="0"/>
              </a:rPr>
              <a:t>While early discussions of economic informality in the 1970s and 1980s were plagued by definitional controversy, the reality is that the major definitional debates were resolved over two decades ago. The prevailing definition accepted across disciplinary and ideological boundaries is that the informal economy refers to income generating activities that operate outside the regulatory framework of the state</a:t>
            </a:r>
            <a:r>
              <a:rPr lang="en-GB" sz="2800" i="1" dirty="0" smtClean="0">
                <a:solidFill>
                  <a:schemeClr val="tx1"/>
                </a:solidFill>
                <a:latin typeface="Arial" panose="020B0604020202020204" pitchFamily="34" charset="0"/>
                <a:cs typeface="Arial" panose="020B0604020202020204" pitchFamily="34" charset="0"/>
              </a:rPr>
              <a:t>…” (Meagher</a:t>
            </a:r>
            <a:r>
              <a:rPr lang="en-GB" sz="2800" i="1" dirty="0">
                <a:solidFill>
                  <a:schemeClr val="tx1"/>
                </a:solidFill>
                <a:latin typeface="Arial" panose="020B0604020202020204" pitchFamily="34" charset="0"/>
                <a:cs typeface="Arial" panose="020B0604020202020204" pitchFamily="34" charset="0"/>
              </a:rPr>
              <a:t>, 2013: 2</a:t>
            </a:r>
            <a:r>
              <a:rPr lang="en-GB" sz="2800" i="1"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endParaRPr lang="en-GB" sz="3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31</a:t>
            </a:fld>
            <a:endParaRPr lang="en-GB" sz="4000" dirty="0"/>
          </a:p>
        </p:txBody>
      </p:sp>
    </p:spTree>
    <p:extLst>
      <p:ext uri="{BB962C8B-B14F-4D97-AF65-F5344CB8AC3E}">
        <p14:creationId xmlns:p14="http://schemas.microsoft.com/office/powerpoint/2010/main" val="3651994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dirty="0" smtClean="0">
                <a:solidFill>
                  <a:prstClr val="white"/>
                </a:solidFill>
                <a:latin typeface="Arial" panose="020B0604020202020204" pitchFamily="34" charset="0"/>
                <a:cs typeface="Arial" panose="020B0604020202020204" pitchFamily="34" charset="0"/>
              </a:rPr>
              <a:t>Regulation…</a:t>
            </a:r>
            <a:endParaRPr lang="en-GB" dirty="0"/>
          </a:p>
        </p:txBody>
      </p:sp>
      <p:sp>
        <p:nvSpPr>
          <p:cNvPr id="3" name="Content Placeholder 2"/>
          <p:cNvSpPr>
            <a:spLocks noGrp="1"/>
          </p:cNvSpPr>
          <p:nvPr>
            <p:ph idx="1"/>
          </p:nvPr>
        </p:nvSpPr>
        <p:spPr>
          <a:xfrm>
            <a:off x="676656" y="1740310"/>
            <a:ext cx="10753725" cy="5043948"/>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3200" dirty="0" smtClean="0">
                <a:solidFill>
                  <a:schemeClr val="tx1"/>
                </a:solidFill>
                <a:latin typeface="Arial" panose="020B0604020202020204" pitchFamily="34" charset="0"/>
                <a:cs typeface="Arial" panose="020B0604020202020204" pitchFamily="34" charset="0"/>
              </a:rPr>
              <a:t>‘Regulation</a:t>
            </a:r>
            <a:r>
              <a:rPr lang="en-GB" sz="3200" dirty="0">
                <a:solidFill>
                  <a:schemeClr val="tx1"/>
                </a:solidFill>
                <a:latin typeface="Arial" panose="020B0604020202020204" pitchFamily="34" charset="0"/>
                <a:cs typeface="Arial" panose="020B0604020202020204" pitchFamily="34" charset="0"/>
              </a:rPr>
              <a:t>’ also maintains a strong presence in policy </a:t>
            </a:r>
            <a:r>
              <a:rPr lang="en-GB" sz="3200" dirty="0" smtClean="0">
                <a:solidFill>
                  <a:schemeClr val="tx1"/>
                </a:solidFill>
                <a:latin typeface="Arial" panose="020B0604020202020204" pitchFamily="34" charset="0"/>
                <a:cs typeface="Arial" panose="020B0604020202020204" pitchFamily="34" charset="0"/>
              </a:rPr>
              <a:t>circles because </a:t>
            </a:r>
            <a:r>
              <a:rPr lang="en-GB" sz="3200" dirty="0">
                <a:solidFill>
                  <a:schemeClr val="tx1"/>
                </a:solidFill>
                <a:latin typeface="Arial" panose="020B0604020202020204" pitchFamily="34" charset="0"/>
                <a:cs typeface="Arial" panose="020B0604020202020204" pitchFamily="34" charset="0"/>
              </a:rPr>
              <a:t>it </a:t>
            </a:r>
            <a:r>
              <a:rPr lang="en-GB" sz="3200" dirty="0" smtClean="0">
                <a:solidFill>
                  <a:schemeClr val="tx1"/>
                </a:solidFill>
                <a:latin typeface="Arial" panose="020B0604020202020204" pitchFamily="34" charset="0"/>
                <a:cs typeface="Arial" panose="020B0604020202020204" pitchFamily="34" charset="0"/>
              </a:rPr>
              <a:t>is recognised </a:t>
            </a:r>
            <a:r>
              <a:rPr lang="en-GB" sz="3200" dirty="0">
                <a:solidFill>
                  <a:schemeClr val="tx1"/>
                </a:solidFill>
                <a:latin typeface="Arial" panose="020B0604020202020204" pitchFamily="34" charset="0"/>
                <a:cs typeface="Arial" panose="020B0604020202020204" pitchFamily="34" charset="0"/>
              </a:rPr>
              <a:t>that enterprises that are informal are more likely to be a source of informal employment to the working population. </a:t>
            </a:r>
          </a:p>
          <a:p>
            <a:pPr>
              <a:buClr>
                <a:schemeClr val="tx1"/>
              </a:buClr>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 The ILO, states that:</a:t>
            </a:r>
          </a:p>
          <a:p>
            <a:pPr marL="457200" lvl="2" indent="0">
              <a:buClr>
                <a:schemeClr val="tx1"/>
              </a:buClr>
              <a:buNone/>
            </a:pPr>
            <a:r>
              <a:rPr lang="en-GB" sz="2400" dirty="0">
                <a:solidFill>
                  <a:schemeClr val="tx1"/>
                </a:solidFill>
                <a:latin typeface="Arial" panose="020B0604020202020204" pitchFamily="34" charset="0"/>
                <a:cs typeface="Arial" panose="020B0604020202020204" pitchFamily="34" charset="0"/>
              </a:rPr>
              <a:t>“When enterprises are outside the legal and regulatory framework, so too are their workers, who then do not enjoy the protection of the law</a:t>
            </a:r>
            <a:r>
              <a:rPr lang="en-GB" sz="2400" dirty="0" smtClean="0">
                <a:solidFill>
                  <a:schemeClr val="tx1"/>
                </a:solidFill>
                <a:latin typeface="Arial" panose="020B0604020202020204" pitchFamily="34" charset="0"/>
                <a:cs typeface="Arial" panose="020B0604020202020204" pitchFamily="34" charset="0"/>
              </a:rPr>
              <a:t>.” </a:t>
            </a:r>
            <a:r>
              <a:rPr lang="en-GB" sz="2400" dirty="0">
                <a:solidFill>
                  <a:schemeClr val="tx1"/>
                </a:solidFill>
                <a:latin typeface="Arial" panose="020B0604020202020204" pitchFamily="34" charset="0"/>
                <a:cs typeface="Arial" panose="020B0604020202020204" pitchFamily="34" charset="0"/>
              </a:rPr>
              <a:t>(ILO, 2002: 28</a:t>
            </a:r>
            <a:r>
              <a:rPr lang="en-GB" sz="2400" dirty="0" smtClean="0">
                <a:solidFill>
                  <a:schemeClr val="tx1"/>
                </a:solidFill>
                <a:latin typeface="Arial" panose="020B0604020202020204" pitchFamily="34" charset="0"/>
                <a:cs typeface="Arial" panose="020B0604020202020204" pitchFamily="34" charset="0"/>
              </a:rPr>
              <a:t>)</a:t>
            </a:r>
            <a:endParaRPr lang="en-GB" sz="24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32</a:t>
            </a:fld>
            <a:endParaRPr lang="en-GB" sz="4000" dirty="0"/>
          </a:p>
        </p:txBody>
      </p:sp>
    </p:spTree>
    <p:extLst>
      <p:ext uri="{BB962C8B-B14F-4D97-AF65-F5344CB8AC3E}">
        <p14:creationId xmlns:p14="http://schemas.microsoft.com/office/powerpoint/2010/main" val="755393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dirty="0" smtClean="0">
                <a:solidFill>
                  <a:prstClr val="white"/>
                </a:solidFill>
                <a:latin typeface="Arial" panose="020B0604020202020204" pitchFamily="34" charset="0"/>
                <a:cs typeface="Arial" panose="020B0604020202020204" pitchFamily="34" charset="0"/>
              </a:rPr>
              <a:t>Regulation…</a:t>
            </a:r>
            <a:endParaRPr lang="en-GB" dirty="0"/>
          </a:p>
        </p:txBody>
      </p:sp>
      <p:sp>
        <p:nvSpPr>
          <p:cNvPr id="3" name="Content Placeholder 2"/>
          <p:cNvSpPr>
            <a:spLocks noGrp="1"/>
          </p:cNvSpPr>
          <p:nvPr>
            <p:ph idx="1"/>
          </p:nvPr>
        </p:nvSpPr>
        <p:spPr>
          <a:xfrm>
            <a:off x="676656" y="1740310"/>
            <a:ext cx="10753725" cy="4709651"/>
          </a:xfrm>
        </p:spPr>
        <p:txBody>
          <a:bodyPr>
            <a:normAutofit/>
          </a:bodyPr>
          <a:lstStyle/>
          <a:p>
            <a:pPr>
              <a:buClr>
                <a:schemeClr val="tx1"/>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Kanbur </a:t>
            </a:r>
            <a:r>
              <a:rPr lang="en-GB" sz="2800" dirty="0">
                <a:solidFill>
                  <a:schemeClr val="tx1"/>
                </a:solidFill>
                <a:latin typeface="Arial" panose="020B0604020202020204" pitchFamily="34" charset="0"/>
                <a:cs typeface="Arial" panose="020B0604020202020204" pitchFamily="34" charset="0"/>
              </a:rPr>
              <a:t>(2009) </a:t>
            </a:r>
            <a:r>
              <a:rPr lang="en-GB" sz="2800" dirty="0" smtClean="0">
                <a:solidFill>
                  <a:schemeClr val="tx1"/>
                </a:solidFill>
                <a:latin typeface="Arial" panose="020B0604020202020204" pitchFamily="34" charset="0"/>
                <a:cs typeface="Arial" panose="020B0604020202020204" pitchFamily="34" charset="0"/>
              </a:rPr>
              <a:t>however maintains that </a:t>
            </a:r>
            <a:r>
              <a:rPr lang="en-GB" sz="2800" dirty="0">
                <a:solidFill>
                  <a:schemeClr val="tx1"/>
                </a:solidFill>
                <a:latin typeface="Arial" panose="020B0604020202020204" pitchFamily="34" charset="0"/>
                <a:cs typeface="Arial" panose="020B0604020202020204" pitchFamily="34" charset="0"/>
              </a:rPr>
              <a:t>the literature on informality is replete with different definitions of the concept and that this has sometimes resulted in wrong policy choices. He comments that “…the literature as a whole is a mess of </a:t>
            </a:r>
            <a:r>
              <a:rPr lang="en-GB" sz="2800" dirty="0" smtClean="0">
                <a:solidFill>
                  <a:schemeClr val="tx1"/>
                </a:solidFill>
                <a:latin typeface="Arial" panose="020B0604020202020204" pitchFamily="34" charset="0"/>
                <a:cs typeface="Arial" panose="020B0604020202020204" pitchFamily="34" charset="0"/>
              </a:rPr>
              <a:t>alternative conceptualisations </a:t>
            </a:r>
            <a:r>
              <a:rPr lang="en-GB" sz="2800" dirty="0">
                <a:solidFill>
                  <a:schemeClr val="tx1"/>
                </a:solidFill>
                <a:latin typeface="Arial" panose="020B0604020202020204" pitchFamily="34" charset="0"/>
                <a:cs typeface="Arial" panose="020B0604020202020204" pitchFamily="34" charset="0"/>
              </a:rPr>
              <a:t>and different measures” (2009: 36). </a:t>
            </a:r>
            <a:endParaRPr lang="en-GB" sz="3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solidFill>
                  <a:prstClr val="white">
                    <a:alpha val="20000"/>
                  </a:prstClr>
                </a:solidFill>
              </a:rPr>
              <a:pPr/>
              <a:t>33</a:t>
            </a:fld>
            <a:endParaRPr lang="en-GB" sz="4000" dirty="0">
              <a:solidFill>
                <a:prstClr val="white">
                  <a:alpha val="20000"/>
                </a:prstClr>
              </a:solidFill>
            </a:endParaRPr>
          </a:p>
        </p:txBody>
      </p:sp>
    </p:spTree>
    <p:extLst>
      <p:ext uri="{BB962C8B-B14F-4D97-AF65-F5344CB8AC3E}">
        <p14:creationId xmlns:p14="http://schemas.microsoft.com/office/powerpoint/2010/main" val="3170962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98844"/>
            <a:ext cx="10780776" cy="4836949"/>
          </a:xfrm>
        </p:spPr>
        <p:txBody>
          <a:bodyPr>
            <a:noAutofit/>
          </a:bodyPr>
          <a:lstStyle/>
          <a:p>
            <a:r>
              <a:rPr lang="en-GB" sz="4800" b="1" dirty="0" smtClean="0">
                <a:latin typeface="Arial" panose="020B0604020202020204" pitchFamily="34" charset="0"/>
                <a:cs typeface="Arial" panose="020B0604020202020204" pitchFamily="34" charset="0"/>
              </a:rPr>
              <a:t>Regulation of agriculture and market </a:t>
            </a:r>
            <a:r>
              <a:rPr lang="en-GB" sz="4800" b="1" dirty="0">
                <a:latin typeface="Arial" panose="020B0604020202020204" pitchFamily="34" charset="0"/>
                <a:cs typeface="Arial" panose="020B0604020202020204" pitchFamily="34" charset="0"/>
              </a:rPr>
              <a:t>trading </a:t>
            </a:r>
            <a:r>
              <a:rPr lang="en-GB" sz="4800" b="1" dirty="0" smtClean="0">
                <a:latin typeface="Arial" panose="020B0604020202020204" pitchFamily="34" charset="0"/>
                <a:cs typeface="Arial" panose="020B0604020202020204" pitchFamily="34" charset="0"/>
              </a:rPr>
              <a:t/>
            </a:r>
            <a:br>
              <a:rPr lang="en-GB" sz="4800" b="1" dirty="0" smtClean="0">
                <a:latin typeface="Arial" panose="020B0604020202020204" pitchFamily="34" charset="0"/>
                <a:cs typeface="Arial" panose="020B0604020202020204" pitchFamily="34" charset="0"/>
              </a:rPr>
            </a:br>
            <a:endParaRPr lang="en-GB" sz="4800" dirty="0"/>
          </a:p>
        </p:txBody>
      </p:sp>
      <p:sp>
        <p:nvSpPr>
          <p:cNvPr id="2" name="Slide Number Placeholder 1"/>
          <p:cNvSpPr>
            <a:spLocks noGrp="1"/>
          </p:cNvSpPr>
          <p:nvPr>
            <p:ph type="sldNum" sz="quarter" idx="12"/>
          </p:nvPr>
        </p:nvSpPr>
        <p:spPr>
          <a:xfrm>
            <a:off x="9265920" y="5460961"/>
            <a:ext cx="2926080" cy="1397039"/>
          </a:xfrm>
        </p:spPr>
        <p:txBody>
          <a:bodyPr/>
          <a:lstStyle/>
          <a:p>
            <a:fld id="{FEF84BB5-A80A-4523-B3E1-911245850436}" type="slidenum">
              <a:rPr lang="en-GB" sz="4000" smtClean="0"/>
              <a:t>34</a:t>
            </a:fld>
            <a:endParaRPr lang="en-GB" sz="4000" dirty="0"/>
          </a:p>
        </p:txBody>
      </p:sp>
    </p:spTree>
    <p:extLst>
      <p:ext uri="{BB962C8B-B14F-4D97-AF65-F5344CB8AC3E}">
        <p14:creationId xmlns:p14="http://schemas.microsoft.com/office/powerpoint/2010/main" val="21353624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11045"/>
            <a:ext cx="10772775" cy="1658198"/>
          </a:xfrm>
        </p:spPr>
        <p:txBody>
          <a:bodyPr>
            <a:normAutofit/>
          </a:bodyPr>
          <a:lstStyle/>
          <a:p>
            <a:r>
              <a:rPr lang="en-GB" sz="4800" b="1" dirty="0" smtClean="0">
                <a:latin typeface="Arial" panose="020B0604020202020204" pitchFamily="34" charset="0"/>
                <a:cs typeface="Arial" panose="020B0604020202020204" pitchFamily="34" charset="0"/>
              </a:rPr>
              <a:t>Regulation in agriculture </a:t>
            </a:r>
            <a:endParaRPr lang="en-GB"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6274" y="2355811"/>
            <a:ext cx="10753725" cy="3766185"/>
          </a:xfrm>
        </p:spPr>
        <p:txBody>
          <a:bodyPr>
            <a:normAutofit/>
          </a:bodyPr>
          <a:lstStyle/>
          <a:p>
            <a:pP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 concept of the informal sector is urban </a:t>
            </a:r>
            <a:r>
              <a:rPr lang="en-GB" sz="2800" dirty="0" smtClean="0">
                <a:solidFill>
                  <a:schemeClr val="tx1"/>
                </a:solidFill>
                <a:latin typeface="Arial" panose="020B0604020202020204" pitchFamily="34" charset="0"/>
                <a:cs typeface="Arial" panose="020B0604020202020204" pitchFamily="34" charset="0"/>
              </a:rPr>
              <a:t>biased:</a:t>
            </a:r>
          </a:p>
          <a:p>
            <a:pPr marL="0" indent="0" algn="just">
              <a:buNone/>
            </a:pPr>
            <a:r>
              <a:rPr lang="en-GB" sz="2600" dirty="0" smtClean="0">
                <a:solidFill>
                  <a:schemeClr val="tx1"/>
                </a:solidFill>
                <a:latin typeface="Arial" panose="020B0604020202020204" pitchFamily="34" charset="0"/>
                <a:cs typeface="Arial" panose="020B0604020202020204" pitchFamily="34" charset="0"/>
              </a:rPr>
              <a:t>	- “</a:t>
            </a:r>
            <a:r>
              <a:rPr lang="en-GB" sz="2600" dirty="0">
                <a:solidFill>
                  <a:schemeClr val="tx1"/>
                </a:solidFill>
                <a:latin typeface="Arial" panose="020B0604020202020204" pitchFamily="34" charset="0"/>
                <a:cs typeface="Arial" panose="020B0604020202020204" pitchFamily="34" charset="0"/>
              </a:rPr>
              <a:t>Informal sector employment: all own-account workers </a:t>
            </a:r>
            <a:r>
              <a:rPr lang="en-GB" sz="2600" dirty="0" smtClean="0">
                <a:solidFill>
                  <a:schemeClr val="tx1"/>
                </a:solidFill>
                <a:latin typeface="Arial" panose="020B0604020202020204" pitchFamily="34" charset="0"/>
                <a:cs typeface="Arial" panose="020B0604020202020204" pitchFamily="34" charset="0"/>
              </a:rPr>
              <a:t>	(</a:t>
            </a:r>
            <a:r>
              <a:rPr lang="en-GB" sz="2600" dirty="0">
                <a:solidFill>
                  <a:schemeClr val="tx1"/>
                </a:solidFill>
                <a:latin typeface="Arial" panose="020B0604020202020204" pitchFamily="34" charset="0"/>
                <a:cs typeface="Arial" panose="020B0604020202020204" pitchFamily="34" charset="0"/>
              </a:rPr>
              <a:t>excluding administrative workers, professionals and </a:t>
            </a:r>
            <a:r>
              <a:rPr lang="en-GB" sz="2600" dirty="0" smtClean="0">
                <a:solidFill>
                  <a:schemeClr val="tx1"/>
                </a:solidFill>
                <a:latin typeface="Arial" panose="020B0604020202020204" pitchFamily="34" charset="0"/>
                <a:cs typeface="Arial" panose="020B0604020202020204" pitchFamily="34" charset="0"/>
              </a:rPr>
              <a:t>	technicians</a:t>
            </a:r>
            <a:r>
              <a:rPr lang="en-GB" sz="2600" dirty="0">
                <a:solidFill>
                  <a:schemeClr val="tx1"/>
                </a:solidFill>
                <a:latin typeface="Arial" panose="020B0604020202020204" pitchFamily="34" charset="0"/>
                <a:cs typeface="Arial" panose="020B0604020202020204" pitchFamily="34" charset="0"/>
              </a:rPr>
              <a:t>) and unpaid family workers, and employers and </a:t>
            </a:r>
            <a:r>
              <a:rPr lang="en-GB" sz="2600" dirty="0" smtClean="0">
                <a:solidFill>
                  <a:schemeClr val="tx1"/>
                </a:solidFill>
                <a:latin typeface="Arial" panose="020B0604020202020204" pitchFamily="34" charset="0"/>
                <a:cs typeface="Arial" panose="020B0604020202020204" pitchFamily="34" charset="0"/>
              </a:rPr>
              <a:t>	employees </a:t>
            </a:r>
            <a:r>
              <a:rPr lang="en-GB" sz="2600" dirty="0">
                <a:solidFill>
                  <a:schemeClr val="tx1"/>
                </a:solidFill>
                <a:latin typeface="Arial" panose="020B0604020202020204" pitchFamily="34" charset="0"/>
                <a:cs typeface="Arial" panose="020B0604020202020204" pitchFamily="34" charset="0"/>
              </a:rPr>
              <a:t>working in establishments with fewer than five or </a:t>
            </a:r>
            <a:r>
              <a:rPr lang="en-GB" sz="2600" dirty="0" smtClean="0">
                <a:solidFill>
                  <a:schemeClr val="tx1"/>
                </a:solidFill>
                <a:latin typeface="Arial" panose="020B0604020202020204" pitchFamily="34" charset="0"/>
                <a:cs typeface="Arial" panose="020B0604020202020204" pitchFamily="34" charset="0"/>
              </a:rPr>
              <a:t>	ten 	persons </a:t>
            </a:r>
            <a:r>
              <a:rPr lang="en-GB" sz="2600" dirty="0">
                <a:solidFill>
                  <a:schemeClr val="tx1"/>
                </a:solidFill>
                <a:latin typeface="Arial" panose="020B0604020202020204" pitchFamily="34" charset="0"/>
                <a:cs typeface="Arial" panose="020B0604020202020204" pitchFamily="34" charset="0"/>
              </a:rPr>
              <a:t>engaged, depending on the available  </a:t>
            </a:r>
            <a:r>
              <a:rPr lang="en-GB" sz="2600" dirty="0" smtClean="0">
                <a:solidFill>
                  <a:schemeClr val="tx1"/>
                </a:solidFill>
                <a:latin typeface="Arial" panose="020B0604020202020204" pitchFamily="34" charset="0"/>
                <a:cs typeface="Arial" panose="020B0604020202020204" pitchFamily="34" charset="0"/>
              </a:rPr>
              <a:t>information</a:t>
            </a: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	</a:t>
            </a:r>
            <a:r>
              <a:rPr lang="en-GB" sz="2600" b="1" i="1" dirty="0" smtClean="0">
                <a:solidFill>
                  <a:srgbClr val="FFFF00"/>
                </a:solidFill>
                <a:latin typeface="Arial" panose="020B0604020202020204" pitchFamily="34" charset="0"/>
                <a:cs typeface="Arial" panose="020B0604020202020204" pitchFamily="34" charset="0"/>
              </a:rPr>
              <a:t>Paid </a:t>
            </a:r>
            <a:r>
              <a:rPr lang="en-GB" sz="2600" b="1" i="1" dirty="0">
                <a:solidFill>
                  <a:srgbClr val="FFFF00"/>
                </a:solidFill>
                <a:latin typeface="Arial" panose="020B0604020202020204" pitchFamily="34" charset="0"/>
                <a:cs typeface="Arial" panose="020B0604020202020204" pitchFamily="34" charset="0"/>
              </a:rPr>
              <a:t>domestic workers and agriculture are </a:t>
            </a:r>
            <a:r>
              <a:rPr lang="en-GB" sz="2600" b="1" i="1" dirty="0" smtClean="0">
                <a:solidFill>
                  <a:srgbClr val="FFFF00"/>
                </a:solidFill>
                <a:latin typeface="Arial" panose="020B0604020202020204" pitchFamily="34" charset="0"/>
                <a:cs typeface="Arial" panose="020B0604020202020204" pitchFamily="34" charset="0"/>
              </a:rPr>
              <a:t>	excluded</a:t>
            </a:r>
            <a:r>
              <a:rPr lang="en-GB" sz="2600" dirty="0" smtClean="0">
                <a:solidFill>
                  <a:schemeClr val="tx1"/>
                </a:solidFill>
                <a:latin typeface="Arial" panose="020B0604020202020204" pitchFamily="34" charset="0"/>
                <a:cs typeface="Arial" panose="020B0604020202020204" pitchFamily="34" charset="0"/>
              </a:rPr>
              <a:t>.”  	(ILO 2002: 	15)</a:t>
            </a:r>
          </a:p>
          <a:p>
            <a:pPr algn="just"/>
            <a:endParaRPr lang="en-GB" sz="2600" dirty="0" smtClean="0">
              <a:solidFill>
                <a:schemeClr val="tx1"/>
              </a:solidFill>
              <a:latin typeface="Arial" panose="020B0604020202020204" pitchFamily="34" charset="0"/>
              <a:cs typeface="Arial" panose="020B0604020202020204" pitchFamily="34" charset="0"/>
            </a:endParaRPr>
          </a:p>
          <a:p>
            <a:pPr algn="just"/>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solidFill>
                  <a:prstClr val="white">
                    <a:alpha val="20000"/>
                  </a:prstClr>
                </a:solidFill>
              </a:rPr>
              <a:pPr/>
              <a:t>35</a:t>
            </a:fld>
            <a:endParaRPr lang="en-GB" sz="4000" dirty="0">
              <a:solidFill>
                <a:prstClr val="white">
                  <a:alpha val="20000"/>
                </a:prstClr>
              </a:solidFill>
            </a:endParaRPr>
          </a:p>
        </p:txBody>
      </p:sp>
    </p:spTree>
    <p:extLst>
      <p:ext uri="{BB962C8B-B14F-4D97-AF65-F5344CB8AC3E}">
        <p14:creationId xmlns:p14="http://schemas.microsoft.com/office/powerpoint/2010/main" val="29097249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50371"/>
            <a:ext cx="10772775" cy="1658198"/>
          </a:xfrm>
        </p:spPr>
        <p:txBody>
          <a:bodyPr>
            <a:normAutofit/>
          </a:bodyPr>
          <a:lstStyle/>
          <a:p>
            <a:r>
              <a:rPr lang="en-GB" sz="4800" b="1" dirty="0" smtClean="0">
                <a:latin typeface="Arial" panose="020B0604020202020204" pitchFamily="34" charset="0"/>
                <a:cs typeface="Arial" panose="020B0604020202020204" pitchFamily="34" charset="0"/>
              </a:rPr>
              <a:t>Regulation in agriculture… </a:t>
            </a:r>
            <a:endParaRPr lang="en-GB"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6274" y="2395137"/>
            <a:ext cx="10753725" cy="3766185"/>
          </a:xfrm>
        </p:spPr>
        <p:txBody>
          <a:bodyPr>
            <a:normAutofit/>
          </a:bodyPr>
          <a:lstStyle/>
          <a:p>
            <a:pP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Hussmanns (2004</a:t>
            </a:r>
            <a:r>
              <a:rPr lang="en-GB" sz="2600" dirty="0">
                <a:solidFill>
                  <a:schemeClr val="tx1"/>
                </a:solidFill>
                <a:latin typeface="Arial" panose="020B0604020202020204" pitchFamily="34" charset="0"/>
                <a:cs typeface="Arial" panose="020B0604020202020204" pitchFamily="34" charset="0"/>
              </a:rPr>
              <a:t>: 3</a:t>
            </a:r>
            <a:r>
              <a:rPr lang="en-GB" sz="2600" dirty="0" smtClean="0">
                <a:solidFill>
                  <a:schemeClr val="tx1"/>
                </a:solidFill>
                <a:latin typeface="Arial" panose="020B0604020202020204" pitchFamily="34" charset="0"/>
                <a:cs typeface="Arial" panose="020B0604020202020204" pitchFamily="34" charset="0"/>
              </a:rPr>
              <a:t>): </a:t>
            </a:r>
          </a:p>
          <a:p>
            <a:pPr marL="0" indent="0">
              <a:buNone/>
            </a:pPr>
            <a:r>
              <a:rPr lang="en-GB" sz="2600" dirty="0">
                <a:solidFill>
                  <a:schemeClr val="tx1"/>
                </a:solidFill>
                <a:latin typeface="Arial" panose="020B0604020202020204" pitchFamily="34" charset="0"/>
                <a:cs typeface="Arial" panose="020B0604020202020204" pitchFamily="34" charset="0"/>
              </a:rPr>
              <a:t>- “The 15th ICLS [International Conference of Labour Statisticians] recognised that, from a conceptual point of view, there was nothing against the inclusion, within the scope of the informal sector, of private unincorporated enterprises engaged in agricultural and related activities, if they met the criteria of the informal sector definition. </a:t>
            </a:r>
            <a:r>
              <a:rPr lang="en-GB" sz="2600" b="1" i="1" dirty="0">
                <a:solidFill>
                  <a:srgbClr val="FFFF00"/>
                </a:solidFill>
                <a:latin typeface="Arial" panose="020B0604020202020204" pitchFamily="34" charset="0"/>
                <a:cs typeface="Arial" panose="020B0604020202020204" pitchFamily="34" charset="0"/>
              </a:rPr>
              <a:t>The recommendation to exclude agricultural and related activities from the scope of informal sector surveys, and to measure them separately, was however made for practical data collection reasons”.</a:t>
            </a:r>
            <a:r>
              <a:rPr lang="en-GB" sz="2600" dirty="0">
                <a:solidFill>
                  <a:schemeClr val="tx1"/>
                </a:solidFill>
                <a:latin typeface="Arial" panose="020B0604020202020204" pitchFamily="34" charset="0"/>
                <a:cs typeface="Arial" panose="020B0604020202020204" pitchFamily="34" charset="0"/>
              </a:rPr>
              <a:t> </a:t>
            </a:r>
            <a:endParaRPr lang="en-GB" sz="2600" dirty="0" smtClean="0">
              <a:solidFill>
                <a:schemeClr val="tx1"/>
              </a:solidFill>
              <a:latin typeface="Arial" panose="020B0604020202020204" pitchFamily="34" charset="0"/>
              <a:cs typeface="Arial" panose="020B0604020202020204" pitchFamily="34" charset="0"/>
            </a:endParaRPr>
          </a:p>
          <a:p>
            <a:pPr algn="just"/>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solidFill>
                  <a:prstClr val="white">
                    <a:alpha val="20000"/>
                  </a:prstClr>
                </a:solidFill>
              </a:rPr>
              <a:pPr/>
              <a:t>36</a:t>
            </a:fld>
            <a:endParaRPr lang="en-GB" sz="4000" dirty="0">
              <a:solidFill>
                <a:prstClr val="white">
                  <a:alpha val="20000"/>
                </a:prstClr>
              </a:solidFill>
            </a:endParaRPr>
          </a:p>
        </p:txBody>
      </p:sp>
    </p:spTree>
    <p:extLst>
      <p:ext uri="{BB962C8B-B14F-4D97-AF65-F5344CB8AC3E}">
        <p14:creationId xmlns:p14="http://schemas.microsoft.com/office/powerpoint/2010/main" val="25353792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53727"/>
            <a:ext cx="10772775" cy="1658198"/>
          </a:xfrm>
        </p:spPr>
        <p:txBody>
          <a:bodyPr/>
          <a:lstStyle/>
          <a:p>
            <a:r>
              <a:rPr lang="en-GB" sz="4800" b="1" dirty="0">
                <a:latin typeface="Arial" panose="020B0604020202020204" pitchFamily="34" charset="0"/>
                <a:cs typeface="Arial" panose="020B0604020202020204" pitchFamily="34" charset="0"/>
              </a:rPr>
              <a:t>Regulation in </a:t>
            </a:r>
            <a:r>
              <a:rPr lang="en-GB" sz="4800" b="1" dirty="0" smtClean="0">
                <a:latin typeface="Arial" panose="020B0604020202020204" pitchFamily="34" charset="0"/>
                <a:cs typeface="Arial" panose="020B0604020202020204" pitchFamily="34" charset="0"/>
              </a:rPr>
              <a:t>agriculture… </a:t>
            </a:r>
            <a:endParaRPr lang="en-GB" dirty="0"/>
          </a:p>
        </p:txBody>
      </p:sp>
      <p:sp>
        <p:nvSpPr>
          <p:cNvPr id="3" name="Content Placeholder 2"/>
          <p:cNvSpPr>
            <a:spLocks noGrp="1"/>
          </p:cNvSpPr>
          <p:nvPr>
            <p:ph idx="1"/>
          </p:nvPr>
        </p:nvSpPr>
        <p:spPr>
          <a:xfrm>
            <a:off x="676274" y="1911925"/>
            <a:ext cx="10753725" cy="4941152"/>
          </a:xfrm>
        </p:spPr>
        <p:txBody>
          <a:bodyPr>
            <a:normAutofit/>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In Ghana, poverty, food insecurity and low wages are more likely to be reported for </a:t>
            </a:r>
            <a:r>
              <a:rPr lang="en-GB" sz="2600" dirty="0" smtClean="0">
                <a:solidFill>
                  <a:schemeClr val="tx1"/>
                </a:solidFill>
                <a:latin typeface="Arial" panose="020B0604020202020204" pitchFamily="34" charset="0"/>
                <a:cs typeface="Arial" panose="020B0604020202020204" pitchFamily="34" charset="0"/>
              </a:rPr>
              <a:t>areas </a:t>
            </a:r>
            <a:r>
              <a:rPr lang="en-GB" sz="2600" dirty="0">
                <a:solidFill>
                  <a:schemeClr val="tx1"/>
                </a:solidFill>
                <a:latin typeface="Arial" panose="020B0604020202020204" pitchFamily="34" charset="0"/>
                <a:cs typeface="Arial" panose="020B0604020202020204" pitchFamily="34" charset="0"/>
              </a:rPr>
              <a:t>where agriculture is the mainstay of the employed population (FAO, 2012: 7, 16-18). The recognition and critical analyses of informality in agriculture is thus crucial for achieving decent work objectives</a:t>
            </a:r>
            <a:r>
              <a:rPr lang="en-GB" sz="26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endParaRPr lang="en-GB" sz="26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B</a:t>
            </a:r>
            <a:r>
              <a:rPr lang="en-GB" sz="2800" dirty="0" smtClean="0">
                <a:solidFill>
                  <a:schemeClr val="tx1"/>
                </a:solidFill>
                <a:latin typeface="Arial" panose="020B0604020202020204" pitchFamily="34" charset="0"/>
                <a:cs typeface="Arial" panose="020B0604020202020204" pitchFamily="34" charset="0"/>
              </a:rPr>
              <a:t>usiness </a:t>
            </a:r>
            <a:r>
              <a:rPr lang="en-GB" sz="2800" dirty="0">
                <a:solidFill>
                  <a:schemeClr val="tx1"/>
                </a:solidFill>
                <a:latin typeface="Arial" panose="020B0604020202020204" pitchFamily="34" charset="0"/>
                <a:cs typeface="Arial" panose="020B0604020202020204" pitchFamily="34" charset="0"/>
              </a:rPr>
              <a:t>models and innovations which structure </a:t>
            </a:r>
            <a:r>
              <a:rPr lang="en-GB" sz="2800" dirty="0" smtClean="0">
                <a:solidFill>
                  <a:schemeClr val="tx1"/>
                </a:solidFill>
                <a:latin typeface="Arial" panose="020B0604020202020204" pitchFamily="34" charset="0"/>
                <a:cs typeface="Arial" panose="020B0604020202020204" pitchFamily="34" charset="0"/>
              </a:rPr>
              <a:t>the organisation </a:t>
            </a:r>
            <a:r>
              <a:rPr lang="en-GB" sz="2800" dirty="0">
                <a:solidFill>
                  <a:schemeClr val="tx1"/>
                </a:solidFill>
                <a:latin typeface="Arial" panose="020B0604020202020204" pitchFamily="34" charset="0"/>
                <a:cs typeface="Arial" panose="020B0604020202020204" pitchFamily="34" charset="0"/>
              </a:rPr>
              <a:t>of </a:t>
            </a:r>
            <a:r>
              <a:rPr lang="en-GB" sz="2800" dirty="0" smtClean="0">
                <a:solidFill>
                  <a:schemeClr val="tx1"/>
                </a:solidFill>
                <a:latin typeface="Arial" panose="020B0604020202020204" pitchFamily="34" charset="0"/>
                <a:cs typeface="Arial" panose="020B0604020202020204" pitchFamily="34" charset="0"/>
              </a:rPr>
              <a:t>work are not only prevalent in manufacturing but in agriculture as well. In agriculture, this specifically takes the form of contract farming. </a:t>
            </a:r>
            <a:endParaRPr lang="en-GB"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37</a:t>
            </a:fld>
            <a:endParaRPr lang="en-GB" sz="4000" dirty="0"/>
          </a:p>
        </p:txBody>
      </p:sp>
    </p:spTree>
    <p:extLst>
      <p:ext uri="{BB962C8B-B14F-4D97-AF65-F5344CB8AC3E}">
        <p14:creationId xmlns:p14="http://schemas.microsoft.com/office/powerpoint/2010/main" val="36530685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53727"/>
            <a:ext cx="10772775" cy="1658198"/>
          </a:xfrm>
        </p:spPr>
        <p:txBody>
          <a:bodyPr/>
          <a:lstStyle/>
          <a:p>
            <a:r>
              <a:rPr lang="en-GB" sz="4800" b="1" dirty="0" smtClean="0">
                <a:latin typeface="Arial" panose="020B0604020202020204" pitchFamily="34" charset="0"/>
                <a:cs typeface="Arial" panose="020B0604020202020204" pitchFamily="34" charset="0"/>
              </a:rPr>
              <a:t>Agricultural policies in Ghana </a:t>
            </a:r>
            <a:endParaRPr lang="en-GB" dirty="0"/>
          </a:p>
        </p:txBody>
      </p:sp>
      <p:sp>
        <p:nvSpPr>
          <p:cNvPr id="3" name="Content Placeholder 2"/>
          <p:cNvSpPr>
            <a:spLocks noGrp="1"/>
          </p:cNvSpPr>
          <p:nvPr>
            <p:ph idx="1"/>
          </p:nvPr>
        </p:nvSpPr>
        <p:spPr>
          <a:xfrm>
            <a:off x="676274" y="1911925"/>
            <a:ext cx="10753725" cy="4941152"/>
          </a:xfrm>
        </p:spPr>
        <p:txBody>
          <a:bodyPr>
            <a:normAutofit/>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Agriculture policies in Ghana are underpinned by the need to address issues of poverty, food security and employment through linkages between agriculture and industry and private sector participation among others. </a:t>
            </a:r>
            <a:endParaRPr lang="en-GB" sz="26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The </a:t>
            </a:r>
            <a:r>
              <a:rPr lang="en-GB" sz="2600" dirty="0">
                <a:solidFill>
                  <a:schemeClr val="tx1"/>
                </a:solidFill>
                <a:latin typeface="Arial" panose="020B0604020202020204" pitchFamily="34" charset="0"/>
                <a:cs typeface="Arial" panose="020B0604020202020204" pitchFamily="34" charset="0"/>
              </a:rPr>
              <a:t>most important challenge that most policies seek to address relate to how to remove the bottlenecks to agricultural production and </a:t>
            </a:r>
            <a:r>
              <a:rPr lang="en-GB" sz="2600" dirty="0" smtClean="0">
                <a:solidFill>
                  <a:schemeClr val="tx1"/>
                </a:solidFill>
                <a:latin typeface="Arial" panose="020B0604020202020204" pitchFamily="34" charset="0"/>
                <a:cs typeface="Arial" panose="020B0604020202020204" pitchFamily="34" charset="0"/>
              </a:rPr>
              <a:t>marketing: </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price incentives	</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supply </a:t>
            </a:r>
            <a:r>
              <a:rPr lang="en-GB" sz="2600" dirty="0">
                <a:solidFill>
                  <a:schemeClr val="tx1"/>
                </a:solidFill>
                <a:latin typeface="Arial" panose="020B0604020202020204" pitchFamily="34" charset="0"/>
                <a:cs typeface="Arial" panose="020B0604020202020204" pitchFamily="34" charset="0"/>
              </a:rPr>
              <a:t>of free </a:t>
            </a:r>
            <a:r>
              <a:rPr lang="en-GB" sz="2600" dirty="0" smtClean="0">
                <a:solidFill>
                  <a:schemeClr val="tx1"/>
                </a:solidFill>
                <a:latin typeface="Arial" panose="020B0604020202020204" pitchFamily="34" charset="0"/>
                <a:cs typeface="Arial" panose="020B0604020202020204" pitchFamily="34" charset="0"/>
              </a:rPr>
              <a:t>seedlings</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increasing </a:t>
            </a:r>
            <a:r>
              <a:rPr lang="en-GB" sz="2600" dirty="0">
                <a:solidFill>
                  <a:schemeClr val="tx1"/>
                </a:solidFill>
                <a:latin typeface="Arial" panose="020B0604020202020204" pitchFamily="34" charset="0"/>
                <a:cs typeface="Arial" panose="020B0604020202020204" pitchFamily="34" charset="0"/>
              </a:rPr>
              <a:t>access to inputs, credit and extension services,</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38</a:t>
            </a:fld>
            <a:endParaRPr lang="en-GB" sz="4000" dirty="0"/>
          </a:p>
        </p:txBody>
      </p:sp>
    </p:spTree>
    <p:extLst>
      <p:ext uri="{BB962C8B-B14F-4D97-AF65-F5344CB8AC3E}">
        <p14:creationId xmlns:p14="http://schemas.microsoft.com/office/powerpoint/2010/main" val="1712931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53727"/>
            <a:ext cx="10772775" cy="1658198"/>
          </a:xfrm>
        </p:spPr>
        <p:txBody>
          <a:bodyPr/>
          <a:lstStyle/>
          <a:p>
            <a:r>
              <a:rPr lang="en-GB" sz="4800" b="1" dirty="0" smtClean="0">
                <a:latin typeface="Arial" panose="020B0604020202020204" pitchFamily="34" charset="0"/>
                <a:cs typeface="Arial" panose="020B0604020202020204" pitchFamily="34" charset="0"/>
              </a:rPr>
              <a:t>Agricultural policies in Ghana </a:t>
            </a:r>
            <a:endParaRPr lang="en-GB" dirty="0"/>
          </a:p>
        </p:txBody>
      </p:sp>
      <p:sp>
        <p:nvSpPr>
          <p:cNvPr id="3" name="Content Placeholder 2"/>
          <p:cNvSpPr>
            <a:spLocks noGrp="1"/>
          </p:cNvSpPr>
          <p:nvPr>
            <p:ph idx="1"/>
          </p:nvPr>
        </p:nvSpPr>
        <p:spPr>
          <a:xfrm>
            <a:off x="676274" y="1911925"/>
            <a:ext cx="10753725" cy="4941152"/>
          </a:xfrm>
        </p:spPr>
        <p:txBody>
          <a:bodyPr>
            <a:normAutofit/>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Agriculture policies associate employment creation with </a:t>
            </a:r>
            <a:r>
              <a:rPr lang="en-GB" sz="2600" dirty="0" smtClean="0">
                <a:solidFill>
                  <a:schemeClr val="tx1"/>
                </a:solidFill>
                <a:latin typeface="Arial" panose="020B0604020202020204" pitchFamily="34" charset="0"/>
                <a:cs typeface="Arial" panose="020B0604020202020204" pitchFamily="34" charset="0"/>
              </a:rPr>
              <a:t>productivity: </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Productivity will result in the creation of employment </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Productivity leads to improvement in the incomes of farmers’ 	and allows for re-investment in the farm and non-farm sector</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Planting for Food and Jobs (</a:t>
            </a:r>
            <a:r>
              <a:rPr lang="en-GB" sz="2600" dirty="0" smtClean="0">
                <a:solidFill>
                  <a:schemeClr val="tx1"/>
                </a:solidFill>
                <a:latin typeface="Arial" panose="020B0604020202020204" pitchFamily="34" charset="0"/>
                <a:cs typeface="Arial" panose="020B0604020202020204" pitchFamily="34" charset="0"/>
              </a:rPr>
              <a:t>PFJ): “</a:t>
            </a:r>
            <a:r>
              <a:rPr lang="en-GB" sz="2600" dirty="0">
                <a:solidFill>
                  <a:schemeClr val="tx1"/>
                </a:solidFill>
                <a:latin typeface="Arial" panose="020B0604020202020204" pitchFamily="34" charset="0"/>
                <a:cs typeface="Arial" panose="020B0604020202020204" pitchFamily="34" charset="0"/>
              </a:rPr>
              <a:t>motivate the farmers to adopt certified seeds and fertilizers through a private sector led marketing framework, by raising the incentives and complimentary service provisions on the usage of inputs, good agronomic practices, marketing of outputs over an E- Agriculture platform” (MOFA, 2017: 3</a:t>
            </a:r>
            <a:r>
              <a:rPr lang="en-GB" sz="26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Between 2017 and 2020, a total of 4,635,268 jobs are expected to be created under the programme (MOFA, 2017: 32).</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39</a:t>
            </a:fld>
            <a:endParaRPr lang="en-GB" sz="4000" dirty="0"/>
          </a:p>
        </p:txBody>
      </p:sp>
    </p:spTree>
    <p:extLst>
      <p:ext uri="{BB962C8B-B14F-4D97-AF65-F5344CB8AC3E}">
        <p14:creationId xmlns:p14="http://schemas.microsoft.com/office/powerpoint/2010/main" val="280836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latin typeface="Arial" panose="020B0604020202020204" pitchFamily="34" charset="0"/>
                <a:cs typeface="Arial" panose="020B0604020202020204" pitchFamily="34" charset="0"/>
              </a:rPr>
              <a:t>Outline of Presentation </a:t>
            </a:r>
          </a:p>
        </p:txBody>
      </p:sp>
      <p:sp>
        <p:nvSpPr>
          <p:cNvPr id="3" name="Content Placeholder 2"/>
          <p:cNvSpPr>
            <a:spLocks noGrp="1"/>
          </p:cNvSpPr>
          <p:nvPr>
            <p:ph idx="1"/>
          </p:nvPr>
        </p:nvSpPr>
        <p:spPr>
          <a:xfrm>
            <a:off x="676656" y="2011680"/>
            <a:ext cx="11009376" cy="3766185"/>
          </a:xfrm>
        </p:spPr>
        <p:txBody>
          <a:bodyPr>
            <a:noAutofit/>
          </a:bodyPr>
          <a:lstStyle/>
          <a:p>
            <a:pPr>
              <a:buFont typeface="Arial" panose="020B0604020202020204" pitchFamily="34" charset="0"/>
              <a:buChar char="•"/>
            </a:pPr>
            <a:r>
              <a:rPr lang="en-GB" sz="3200" dirty="0" smtClean="0">
                <a:solidFill>
                  <a:schemeClr val="tx1"/>
                </a:solidFill>
                <a:latin typeface="Arial" panose="020B0604020202020204" pitchFamily="34" charset="0"/>
                <a:cs typeface="Arial" panose="020B0604020202020204" pitchFamily="34" charset="0"/>
              </a:rPr>
              <a:t> Macroeconomic and labour market context</a:t>
            </a:r>
          </a:p>
          <a:p>
            <a:pPr>
              <a:buFont typeface="Arial" panose="020B0604020202020204" pitchFamily="34" charset="0"/>
              <a:buChar char="•"/>
            </a:pPr>
            <a:r>
              <a:rPr lang="en-GB" sz="3200" dirty="0" smtClean="0">
                <a:solidFill>
                  <a:schemeClr val="tx1"/>
                </a:solidFill>
                <a:latin typeface="Arial" panose="020B0604020202020204" pitchFamily="34" charset="0"/>
                <a:cs typeface="Arial" panose="020B0604020202020204" pitchFamily="34" charset="0"/>
              </a:rPr>
              <a:t> </a:t>
            </a:r>
            <a:r>
              <a:rPr lang="en-GB" sz="3200" dirty="0">
                <a:solidFill>
                  <a:schemeClr val="tx1"/>
                </a:solidFill>
                <a:latin typeface="Arial" panose="020B0604020202020204" pitchFamily="34" charset="0"/>
                <a:cs typeface="Arial" panose="020B0604020202020204" pitchFamily="34" charset="0"/>
              </a:rPr>
              <a:t>Employment in Agriculture and Domestic Trading</a:t>
            </a:r>
          </a:p>
          <a:p>
            <a:pPr>
              <a:buFont typeface="Arial" panose="020B0604020202020204" pitchFamily="34" charset="0"/>
              <a:buChar char="•"/>
            </a:pPr>
            <a:r>
              <a:rPr lang="en-GB" sz="3200" dirty="0" smtClean="0">
                <a:solidFill>
                  <a:schemeClr val="tx1"/>
                </a:solidFill>
                <a:latin typeface="Arial" panose="020B0604020202020204" pitchFamily="34" charset="0"/>
                <a:cs typeface="Arial" panose="020B0604020202020204" pitchFamily="34" charset="0"/>
              </a:rPr>
              <a:t> Regulation </a:t>
            </a:r>
            <a:r>
              <a:rPr lang="en-GB" sz="3200" dirty="0">
                <a:solidFill>
                  <a:schemeClr val="tx1"/>
                </a:solidFill>
                <a:latin typeface="Arial" panose="020B0604020202020204" pitchFamily="34" charset="0"/>
                <a:cs typeface="Arial" panose="020B0604020202020204" pitchFamily="34" charset="0"/>
              </a:rPr>
              <a:t>and formalisation of informal employment </a:t>
            </a:r>
            <a:r>
              <a:rPr lang="en-GB" sz="3200" dirty="0" smtClean="0">
                <a:solidFill>
                  <a:schemeClr val="tx1"/>
                </a:solidFill>
                <a:latin typeface="Arial" panose="020B0604020202020204" pitchFamily="34" charset="0"/>
                <a:cs typeface="Arial" panose="020B0604020202020204" pitchFamily="34" charset="0"/>
              </a:rPr>
              <a:t>in Ghana</a:t>
            </a:r>
          </a:p>
          <a:p>
            <a:pPr>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 </a:t>
            </a:r>
            <a:r>
              <a:rPr lang="en-GB" sz="3200" dirty="0" smtClean="0">
                <a:solidFill>
                  <a:schemeClr val="tx1"/>
                </a:solidFill>
                <a:latin typeface="Arial" panose="020B0604020202020204" pitchFamily="34" charset="0"/>
                <a:cs typeface="Arial" panose="020B0604020202020204" pitchFamily="34" charset="0"/>
              </a:rPr>
              <a:t>Regulation in agriculture and contract farming </a:t>
            </a:r>
          </a:p>
          <a:p>
            <a:pPr>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 </a:t>
            </a:r>
            <a:r>
              <a:rPr lang="en-GB" sz="3200" dirty="0" smtClean="0">
                <a:solidFill>
                  <a:schemeClr val="tx1"/>
                </a:solidFill>
                <a:latin typeface="Arial" panose="020B0604020202020204" pitchFamily="34" charset="0"/>
                <a:cs typeface="Arial" panose="020B0604020202020204" pitchFamily="34" charset="0"/>
              </a:rPr>
              <a:t>Conclusion </a:t>
            </a:r>
            <a:endParaRPr lang="en-GB" sz="3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4</a:t>
            </a:fld>
            <a:endParaRPr lang="en-GB" sz="4000" dirty="0"/>
          </a:p>
        </p:txBody>
      </p:sp>
    </p:spTree>
    <p:extLst>
      <p:ext uri="{BB962C8B-B14F-4D97-AF65-F5344CB8AC3E}">
        <p14:creationId xmlns:p14="http://schemas.microsoft.com/office/powerpoint/2010/main" val="25931472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53727"/>
            <a:ext cx="10772775" cy="1658198"/>
          </a:xfrm>
        </p:spPr>
        <p:txBody>
          <a:bodyPr/>
          <a:lstStyle/>
          <a:p>
            <a:r>
              <a:rPr lang="en-GB" sz="4800" b="1" dirty="0" smtClean="0">
                <a:latin typeface="Arial" panose="020B0604020202020204" pitchFamily="34" charset="0"/>
                <a:cs typeface="Arial" panose="020B0604020202020204" pitchFamily="34" charset="0"/>
              </a:rPr>
              <a:t>Agricultural policies in Ghana </a:t>
            </a:r>
            <a:endParaRPr lang="en-GB" dirty="0"/>
          </a:p>
        </p:txBody>
      </p:sp>
      <p:sp>
        <p:nvSpPr>
          <p:cNvPr id="3" name="Content Placeholder 2"/>
          <p:cNvSpPr>
            <a:spLocks noGrp="1"/>
          </p:cNvSpPr>
          <p:nvPr>
            <p:ph idx="1"/>
          </p:nvPr>
        </p:nvSpPr>
        <p:spPr>
          <a:xfrm>
            <a:off x="676274" y="1911925"/>
            <a:ext cx="10753725" cy="4941152"/>
          </a:xfrm>
        </p:spPr>
        <p:txBody>
          <a:bodyPr>
            <a:normAutofit/>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“Implementation of the PFJ </a:t>
            </a:r>
            <a:r>
              <a:rPr lang="en-GB" sz="2600" dirty="0" smtClean="0">
                <a:solidFill>
                  <a:schemeClr val="tx1"/>
                </a:solidFill>
                <a:latin typeface="Arial" panose="020B0604020202020204" pitchFamily="34" charset="0"/>
                <a:cs typeface="Arial" panose="020B0604020202020204" pitchFamily="34" charset="0"/>
              </a:rPr>
              <a:t>is…bound </a:t>
            </a:r>
            <a:r>
              <a:rPr lang="en-GB" sz="2600" dirty="0">
                <a:solidFill>
                  <a:schemeClr val="tx1"/>
                </a:solidFill>
                <a:latin typeface="Arial" panose="020B0604020202020204" pitchFamily="34" charset="0"/>
                <a:cs typeface="Arial" panose="020B0604020202020204" pitchFamily="34" charset="0"/>
              </a:rPr>
              <a:t>to generate jobs in both rural and urban areas in Ghana </a:t>
            </a:r>
            <a:r>
              <a:rPr lang="en-GB" sz="2600" b="1" i="1" dirty="0">
                <a:solidFill>
                  <a:srgbClr val="FFFF00"/>
                </a:solidFill>
                <a:latin typeface="Arial" panose="020B0604020202020204" pitchFamily="34" charset="0"/>
                <a:cs typeface="Arial" panose="020B0604020202020204" pitchFamily="34" charset="0"/>
              </a:rPr>
              <a:t>through increased value chain activities, production, value addition and commodity processing and marketing</a:t>
            </a:r>
            <a:r>
              <a:rPr lang="en-GB" sz="2600" dirty="0">
                <a:solidFill>
                  <a:schemeClr val="tx1"/>
                </a:solidFill>
                <a:latin typeface="Arial" panose="020B0604020202020204" pitchFamily="34" charset="0"/>
                <a:cs typeface="Arial" panose="020B0604020202020204" pitchFamily="34" charset="0"/>
              </a:rPr>
              <a:t>.” (MOFA, 2017: 30</a:t>
            </a:r>
            <a:r>
              <a:rPr lang="en-GB" sz="2600" dirty="0" smtClean="0">
                <a:solidFill>
                  <a:schemeClr val="tx1"/>
                </a:solidFill>
                <a:latin typeface="Arial" panose="020B0604020202020204" pitchFamily="34" charset="0"/>
                <a:cs typeface="Arial" panose="020B0604020202020204" pitchFamily="34" charset="0"/>
              </a:rPr>
              <a:t>). </a:t>
            </a:r>
          </a:p>
          <a:p>
            <a:pPr>
              <a:buClr>
                <a:schemeClr val="tx1"/>
              </a:buClr>
              <a:buFont typeface="Arial" panose="020B0604020202020204" pitchFamily="34" charset="0"/>
              <a:buChar char="•"/>
            </a:pPr>
            <a:endParaRPr lang="en-GB" sz="26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“…the </a:t>
            </a:r>
            <a:r>
              <a:rPr lang="en-GB" sz="2600" dirty="0">
                <a:solidFill>
                  <a:schemeClr val="tx1"/>
                </a:solidFill>
                <a:latin typeface="Arial" panose="020B0604020202020204" pitchFamily="34" charset="0"/>
                <a:cs typeface="Arial" panose="020B0604020202020204" pitchFamily="34" charset="0"/>
              </a:rPr>
              <a:t>rise in trading, grading, processing, packaging, value addition and marketing activities in food and feed </a:t>
            </a:r>
            <a:r>
              <a:rPr lang="en-GB" sz="2600" dirty="0" smtClean="0">
                <a:solidFill>
                  <a:schemeClr val="tx1"/>
                </a:solidFill>
                <a:latin typeface="Arial" panose="020B0604020202020204" pitchFamily="34" charset="0"/>
                <a:cs typeface="Arial" panose="020B0604020202020204" pitchFamily="34" charset="0"/>
              </a:rPr>
              <a:t>industries…could </a:t>
            </a:r>
            <a:r>
              <a:rPr lang="en-GB" sz="2600" dirty="0">
                <a:solidFill>
                  <a:schemeClr val="tx1"/>
                </a:solidFill>
                <a:latin typeface="Arial" panose="020B0604020202020204" pitchFamily="34" charset="0"/>
                <a:cs typeface="Arial" panose="020B0604020202020204" pitchFamily="34" charset="0"/>
              </a:rPr>
              <a:t>create more jobs especially for the youth and </a:t>
            </a:r>
            <a:r>
              <a:rPr lang="en-GB" sz="2600" dirty="0" smtClean="0">
                <a:solidFill>
                  <a:schemeClr val="tx1"/>
                </a:solidFill>
                <a:latin typeface="Arial" panose="020B0604020202020204" pitchFamily="34" charset="0"/>
                <a:cs typeface="Arial" panose="020B0604020202020204" pitchFamily="34" charset="0"/>
              </a:rPr>
              <a:t>women…Furthermore</a:t>
            </a:r>
            <a:r>
              <a:rPr lang="en-GB" sz="2600" dirty="0">
                <a:solidFill>
                  <a:schemeClr val="tx1"/>
                </a:solidFill>
                <a:latin typeface="Arial" panose="020B0604020202020204" pitchFamily="34" charset="0"/>
                <a:cs typeface="Arial" panose="020B0604020202020204" pitchFamily="34" charset="0"/>
              </a:rPr>
              <a:t>, the increase in agricultural production shall potentially increase revenues of farmers who then shall increase the demand for the goods and services produced by the non-farming rural poor, triggering a structural transformation through the economy.”(MOFA, 2017: 31)</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40</a:t>
            </a:fld>
            <a:endParaRPr lang="en-GB" sz="4000" dirty="0"/>
          </a:p>
        </p:txBody>
      </p:sp>
    </p:spTree>
    <p:extLst>
      <p:ext uri="{BB962C8B-B14F-4D97-AF65-F5344CB8AC3E}">
        <p14:creationId xmlns:p14="http://schemas.microsoft.com/office/powerpoint/2010/main" val="1645530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53727"/>
            <a:ext cx="10772775" cy="1658198"/>
          </a:xfrm>
        </p:spPr>
        <p:txBody>
          <a:bodyPr/>
          <a:lstStyle/>
          <a:p>
            <a:r>
              <a:rPr lang="en-GB" sz="4800" b="1" dirty="0" smtClean="0">
                <a:latin typeface="Arial" panose="020B0604020202020204" pitchFamily="34" charset="0"/>
                <a:cs typeface="Arial" panose="020B0604020202020204" pitchFamily="34" charset="0"/>
              </a:rPr>
              <a:t>Agricultural policies in Ghana </a:t>
            </a:r>
            <a:endParaRPr lang="en-GB" dirty="0"/>
          </a:p>
        </p:txBody>
      </p:sp>
      <p:sp>
        <p:nvSpPr>
          <p:cNvPr id="3" name="Content Placeholder 2"/>
          <p:cNvSpPr>
            <a:spLocks noGrp="1"/>
          </p:cNvSpPr>
          <p:nvPr>
            <p:ph idx="1"/>
          </p:nvPr>
        </p:nvSpPr>
        <p:spPr>
          <a:xfrm>
            <a:off x="676274" y="1911925"/>
            <a:ext cx="10753725" cy="4941152"/>
          </a:xfrm>
        </p:spPr>
        <p:txBody>
          <a:bodyPr>
            <a:normAutofit/>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The theme of “modernisation </a:t>
            </a:r>
            <a:r>
              <a:rPr lang="en-GB" sz="2600" dirty="0">
                <a:solidFill>
                  <a:schemeClr val="tx1"/>
                </a:solidFill>
                <a:latin typeface="Arial" panose="020B0604020202020204" pitchFamily="34" charset="0"/>
                <a:cs typeface="Arial" panose="020B0604020202020204" pitchFamily="34" charset="0"/>
              </a:rPr>
              <a:t>of agriculture” </a:t>
            </a:r>
            <a:r>
              <a:rPr lang="en-GB" sz="2600" dirty="0" smtClean="0">
                <a:solidFill>
                  <a:schemeClr val="tx1"/>
                </a:solidFill>
                <a:latin typeface="Arial" panose="020B0604020202020204" pitchFamily="34" charset="0"/>
                <a:cs typeface="Arial" panose="020B0604020202020204" pitchFamily="34" charset="0"/>
              </a:rPr>
              <a:t>is critical in </a:t>
            </a:r>
            <a:r>
              <a:rPr lang="en-GB" sz="2600" dirty="0">
                <a:solidFill>
                  <a:schemeClr val="tx1"/>
                </a:solidFill>
                <a:latin typeface="Arial" panose="020B0604020202020204" pitchFamily="34" charset="0"/>
                <a:cs typeface="Arial" panose="020B0604020202020204" pitchFamily="34" charset="0"/>
              </a:rPr>
              <a:t>national and agriculture policy. </a:t>
            </a:r>
            <a:r>
              <a:rPr lang="en-GB" sz="2600" dirty="0" smtClean="0">
                <a:solidFill>
                  <a:schemeClr val="tx1"/>
                </a:solidFill>
                <a:latin typeface="Arial" panose="020B0604020202020204" pitchFamily="34" charset="0"/>
                <a:cs typeface="Arial" panose="020B0604020202020204" pitchFamily="34" charset="0"/>
              </a:rPr>
              <a:t>This theme also stresses productivity-centred and </a:t>
            </a:r>
            <a:r>
              <a:rPr lang="en-GB" sz="2600" dirty="0">
                <a:solidFill>
                  <a:schemeClr val="tx1"/>
                </a:solidFill>
                <a:latin typeface="Arial" panose="020B0604020202020204" pitchFamily="34" charset="0"/>
                <a:cs typeface="Arial" panose="020B0604020202020204" pitchFamily="34" charset="0"/>
              </a:rPr>
              <a:t>one of the strategies that has been suggested to achieve </a:t>
            </a:r>
            <a:r>
              <a:rPr lang="en-GB" sz="2600" dirty="0" smtClean="0">
                <a:solidFill>
                  <a:schemeClr val="tx1"/>
                </a:solidFill>
                <a:latin typeface="Arial" panose="020B0604020202020204" pitchFamily="34" charset="0"/>
                <a:cs typeface="Arial" panose="020B0604020202020204" pitchFamily="34" charset="0"/>
              </a:rPr>
              <a:t>modernisation is by increasing </a:t>
            </a:r>
            <a:r>
              <a:rPr lang="en-GB" sz="2600" dirty="0">
                <a:solidFill>
                  <a:schemeClr val="tx1"/>
                </a:solidFill>
                <a:latin typeface="Arial" panose="020B0604020202020204" pitchFamily="34" charset="0"/>
                <a:cs typeface="Arial" panose="020B0604020202020204" pitchFamily="34" charset="0"/>
              </a:rPr>
              <a:t>the participation of farmers in outgrower and contract farming schemes</a:t>
            </a:r>
            <a:r>
              <a:rPr lang="en-GB" sz="26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endParaRPr lang="en-GB" sz="26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600" b="1" i="1" dirty="0">
                <a:solidFill>
                  <a:srgbClr val="FFFF00"/>
                </a:solidFill>
                <a:latin typeface="Arial" panose="020B0604020202020204" pitchFamily="34" charset="0"/>
                <a:cs typeface="Arial" panose="020B0604020202020204" pitchFamily="34" charset="0"/>
              </a:rPr>
              <a:t> </a:t>
            </a:r>
            <a:r>
              <a:rPr lang="en-GB" sz="2800" b="1" i="1" dirty="0" smtClean="0">
                <a:solidFill>
                  <a:srgbClr val="FFFF00"/>
                </a:solidFill>
                <a:latin typeface="Arial" panose="020B0604020202020204" pitchFamily="34" charset="0"/>
                <a:cs typeface="Arial" panose="020B0604020202020204" pitchFamily="34" charset="0"/>
              </a:rPr>
              <a:t>What is contract farming, and why is it important to analyse it within the context of informalisation in agriculture?</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41</a:t>
            </a:fld>
            <a:endParaRPr lang="en-GB" sz="4000" dirty="0"/>
          </a:p>
        </p:txBody>
      </p:sp>
    </p:spTree>
    <p:extLst>
      <p:ext uri="{BB962C8B-B14F-4D97-AF65-F5344CB8AC3E}">
        <p14:creationId xmlns:p14="http://schemas.microsoft.com/office/powerpoint/2010/main" val="14845605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Contract farming </a:t>
            </a:r>
            <a:endParaRPr lang="en-GB" dirty="0"/>
          </a:p>
        </p:txBody>
      </p:sp>
      <p:sp>
        <p:nvSpPr>
          <p:cNvPr id="3" name="Content Placeholder 2"/>
          <p:cNvSpPr>
            <a:spLocks noGrp="1"/>
          </p:cNvSpPr>
          <p:nvPr>
            <p:ph idx="1"/>
          </p:nvPr>
        </p:nvSpPr>
        <p:spPr>
          <a:xfrm>
            <a:off x="676274" y="1734949"/>
            <a:ext cx="10753725" cy="4941152"/>
          </a:xfrm>
        </p:spPr>
        <p:txBody>
          <a:bodyPr>
            <a:normAutofit lnSpcReduction="10000"/>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The phrase connotes an </a:t>
            </a:r>
            <a:r>
              <a:rPr lang="en-GB" sz="2600" dirty="0">
                <a:solidFill>
                  <a:schemeClr val="tx1"/>
                </a:solidFill>
                <a:latin typeface="Arial" panose="020B0604020202020204" pitchFamily="34" charset="0"/>
                <a:cs typeface="Arial" panose="020B0604020202020204" pitchFamily="34" charset="0"/>
              </a:rPr>
              <a:t>arrangement between agribusiness firms and farmers (large, medium or small scale farmers</a:t>
            </a:r>
            <a:r>
              <a:rPr lang="en-GB" sz="26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The </a:t>
            </a:r>
            <a:r>
              <a:rPr lang="en-GB" sz="2600" dirty="0">
                <a:solidFill>
                  <a:schemeClr val="tx1"/>
                </a:solidFill>
                <a:latin typeface="Arial" panose="020B0604020202020204" pitchFamily="34" charset="0"/>
                <a:cs typeface="Arial" panose="020B0604020202020204" pitchFamily="34" charset="0"/>
              </a:rPr>
              <a:t>agribusiness </a:t>
            </a:r>
            <a:r>
              <a:rPr lang="en-GB" sz="2600" dirty="0" smtClean="0">
                <a:solidFill>
                  <a:schemeClr val="tx1"/>
                </a:solidFill>
                <a:latin typeface="Arial" panose="020B0604020202020204" pitchFamily="34" charset="0"/>
                <a:cs typeface="Arial" panose="020B0604020202020204" pitchFamily="34" charset="0"/>
              </a:rPr>
              <a:t>provides farmers </a:t>
            </a:r>
            <a:r>
              <a:rPr lang="en-GB" sz="2600" dirty="0">
                <a:solidFill>
                  <a:schemeClr val="tx1"/>
                </a:solidFill>
                <a:latin typeface="Arial" panose="020B0604020202020204" pitchFamily="34" charset="0"/>
                <a:cs typeface="Arial" panose="020B0604020202020204" pitchFamily="34" charset="0"/>
              </a:rPr>
              <a:t>with credit, inputs and services (e.g. extension</a:t>
            </a:r>
            <a:r>
              <a:rPr lang="en-GB" sz="2600" dirty="0" smtClean="0">
                <a:solidFill>
                  <a:schemeClr val="tx1"/>
                </a:solidFill>
                <a:latin typeface="Arial" panose="020B0604020202020204" pitchFamily="34" charset="0"/>
                <a:cs typeface="Arial" panose="020B0604020202020204" pitchFamily="34" charset="0"/>
              </a:rPr>
              <a:t>) </a:t>
            </a:r>
            <a:r>
              <a:rPr lang="en-GB" sz="2600" dirty="0">
                <a:solidFill>
                  <a:schemeClr val="tx1"/>
                </a:solidFill>
                <a:latin typeface="Arial" panose="020B0604020202020204" pitchFamily="34" charset="0"/>
                <a:cs typeface="Arial" panose="020B0604020202020204" pitchFamily="34" charset="0"/>
              </a:rPr>
              <a:t>in return for the right to purchase produce from producers at the end of the production </a:t>
            </a:r>
            <a:r>
              <a:rPr lang="en-GB" sz="2600" dirty="0" smtClean="0">
                <a:solidFill>
                  <a:schemeClr val="tx1"/>
                </a:solidFill>
                <a:latin typeface="Arial" panose="020B0604020202020204" pitchFamily="34" charset="0"/>
                <a:cs typeface="Arial" panose="020B0604020202020204" pitchFamily="34" charset="0"/>
              </a:rPr>
              <a:t>season.</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Variants </a:t>
            </a:r>
            <a:r>
              <a:rPr lang="en-GB" sz="2600" dirty="0">
                <a:solidFill>
                  <a:schemeClr val="tx1"/>
                </a:solidFill>
                <a:latin typeface="Arial" panose="020B0604020202020204" pitchFamily="34" charset="0"/>
                <a:cs typeface="Arial" panose="020B0604020202020204" pitchFamily="34" charset="0"/>
              </a:rPr>
              <a:t>of contract </a:t>
            </a:r>
            <a:r>
              <a:rPr lang="en-GB" sz="2600" dirty="0" smtClean="0">
                <a:solidFill>
                  <a:schemeClr val="tx1"/>
                </a:solidFill>
                <a:latin typeface="Arial" panose="020B0604020202020204" pitchFamily="34" charset="0"/>
                <a:cs typeface="Arial" panose="020B0604020202020204" pitchFamily="34" charset="0"/>
              </a:rPr>
              <a:t>farming:  </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Farmers participating </a:t>
            </a:r>
            <a:r>
              <a:rPr lang="en-GB" sz="2600" dirty="0">
                <a:solidFill>
                  <a:schemeClr val="tx1"/>
                </a:solidFill>
                <a:latin typeface="Arial" panose="020B0604020202020204" pitchFamily="34" charset="0"/>
                <a:cs typeface="Arial" panose="020B0604020202020204" pitchFamily="34" charset="0"/>
              </a:rPr>
              <a:t>in these schemes operate on their own </a:t>
            </a:r>
            <a:r>
              <a:rPr lang="en-GB" sz="2600" dirty="0" smtClean="0">
                <a:solidFill>
                  <a:schemeClr val="tx1"/>
                </a:solidFill>
                <a:latin typeface="Arial" panose="020B0604020202020204" pitchFamily="34" charset="0"/>
                <a:cs typeface="Arial" panose="020B0604020202020204" pitchFamily="34" charset="0"/>
              </a:rPr>
              <a:t>    	land, </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Where the </a:t>
            </a:r>
            <a:r>
              <a:rPr lang="en-GB" sz="2600" dirty="0">
                <a:solidFill>
                  <a:schemeClr val="tx1"/>
                </a:solidFill>
                <a:latin typeface="Arial" panose="020B0604020202020204" pitchFamily="34" charset="0"/>
                <a:cs typeface="Arial" panose="020B0604020202020204" pitchFamily="34" charset="0"/>
              </a:rPr>
              <a:t>agribusiness, besides its supply of production </a:t>
            </a:r>
            <a:r>
              <a:rPr lang="en-GB" sz="2600" dirty="0" smtClean="0">
                <a:solidFill>
                  <a:schemeClr val="tx1"/>
                </a:solidFill>
                <a:latin typeface="Arial" panose="020B0604020202020204" pitchFamily="34" charset="0"/>
                <a:cs typeface="Arial" panose="020B0604020202020204" pitchFamily="34" charset="0"/>
              </a:rPr>
              <a:t>	requirements</a:t>
            </a:r>
            <a:r>
              <a:rPr lang="en-GB" sz="2600" dirty="0">
                <a:solidFill>
                  <a:schemeClr val="tx1"/>
                </a:solidFill>
                <a:latin typeface="Arial" panose="020B0604020202020204" pitchFamily="34" charset="0"/>
                <a:cs typeface="Arial" panose="020B0604020202020204" pitchFamily="34" charset="0"/>
              </a:rPr>
              <a:t>, also provides </a:t>
            </a:r>
            <a:r>
              <a:rPr lang="en-GB" sz="2600" dirty="0" smtClean="0">
                <a:solidFill>
                  <a:schemeClr val="tx1"/>
                </a:solidFill>
                <a:latin typeface="Arial" panose="020B0604020202020204" pitchFamily="34" charset="0"/>
                <a:cs typeface="Arial" panose="020B0604020202020204" pitchFamily="34" charset="0"/>
              </a:rPr>
              <a:t>farmers </a:t>
            </a:r>
            <a:r>
              <a:rPr lang="en-GB" sz="2600" dirty="0">
                <a:solidFill>
                  <a:schemeClr val="tx1"/>
                </a:solidFill>
                <a:latin typeface="Arial" panose="020B0604020202020204" pitchFamily="34" charset="0"/>
                <a:cs typeface="Arial" panose="020B0604020202020204" pitchFamily="34" charset="0"/>
              </a:rPr>
              <a:t>with </a:t>
            </a:r>
            <a:r>
              <a:rPr lang="en-GB" sz="2600" dirty="0" smtClean="0">
                <a:solidFill>
                  <a:schemeClr val="tx1"/>
                </a:solidFill>
                <a:latin typeface="Arial" panose="020B0604020202020204" pitchFamily="34" charset="0"/>
                <a:cs typeface="Arial" panose="020B0604020202020204" pitchFamily="34" charset="0"/>
              </a:rPr>
              <a:t>land,</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a:t>
            </a:r>
            <a:r>
              <a:rPr lang="en-GB" sz="2600" dirty="0" smtClean="0">
                <a:solidFill>
                  <a:schemeClr val="tx1"/>
                </a:solidFill>
                <a:latin typeface="Arial" panose="020B0604020202020204" pitchFamily="34" charset="0"/>
                <a:cs typeface="Arial" panose="020B0604020202020204" pitchFamily="34" charset="0"/>
              </a:rPr>
              <a:t>Farmers </a:t>
            </a:r>
            <a:r>
              <a:rPr lang="en-GB" sz="2600" dirty="0">
                <a:solidFill>
                  <a:schemeClr val="tx1"/>
                </a:solidFill>
                <a:latin typeface="Arial" panose="020B0604020202020204" pitchFamily="34" charset="0"/>
                <a:cs typeface="Arial" panose="020B0604020202020204" pitchFamily="34" charset="0"/>
              </a:rPr>
              <a:t>assume nearly all the risks that are associated with </a:t>
            </a:r>
            <a:r>
              <a:rPr lang="en-GB" sz="2600" dirty="0" smtClean="0">
                <a:solidFill>
                  <a:schemeClr val="tx1"/>
                </a:solidFill>
                <a:latin typeface="Arial" panose="020B0604020202020204" pitchFamily="34" charset="0"/>
                <a:cs typeface="Arial" panose="020B0604020202020204" pitchFamily="34" charset="0"/>
              </a:rPr>
              <a:t>	production: the </a:t>
            </a:r>
            <a:r>
              <a:rPr lang="en-GB" sz="2600" dirty="0">
                <a:solidFill>
                  <a:schemeClr val="tx1"/>
                </a:solidFill>
                <a:latin typeface="Arial" panose="020B0604020202020204" pitchFamily="34" charset="0"/>
                <a:cs typeface="Arial" panose="020B0604020202020204" pitchFamily="34" charset="0"/>
              </a:rPr>
              <a:t>contract is centred on the </a:t>
            </a:r>
            <a:r>
              <a:rPr lang="en-GB" sz="2600" dirty="0" smtClean="0">
                <a:solidFill>
                  <a:schemeClr val="tx1"/>
                </a:solidFill>
                <a:latin typeface="Arial" panose="020B0604020202020204" pitchFamily="34" charset="0"/>
                <a:cs typeface="Arial" panose="020B0604020202020204" pitchFamily="34" charset="0"/>
              </a:rPr>
              <a:t>marketing of  </a:t>
            </a:r>
            <a:r>
              <a:rPr lang="en-GB" sz="2600" dirty="0">
                <a:solidFill>
                  <a:schemeClr val="tx1"/>
                </a:solidFill>
                <a:latin typeface="Arial" panose="020B0604020202020204" pitchFamily="34" charset="0"/>
                <a:cs typeface="Arial" panose="020B0604020202020204" pitchFamily="34" charset="0"/>
              </a:rPr>
              <a:t>produce </a:t>
            </a:r>
            <a:r>
              <a:rPr lang="en-GB" sz="2600" dirty="0" smtClean="0">
                <a:solidFill>
                  <a:schemeClr val="tx1"/>
                </a:solidFill>
                <a:latin typeface="Arial" panose="020B0604020202020204" pitchFamily="34" charset="0"/>
                <a:cs typeface="Arial" panose="020B0604020202020204" pitchFamily="34" charset="0"/>
              </a:rPr>
              <a:t>	after harvesting.</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42</a:t>
            </a:fld>
            <a:endParaRPr lang="en-GB" sz="4000" dirty="0"/>
          </a:p>
        </p:txBody>
      </p:sp>
    </p:spTree>
    <p:extLst>
      <p:ext uri="{BB962C8B-B14F-4D97-AF65-F5344CB8AC3E}">
        <p14:creationId xmlns:p14="http://schemas.microsoft.com/office/powerpoint/2010/main" val="2395655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Contract farming… </a:t>
            </a:r>
            <a:endParaRPr lang="en-GB" dirty="0"/>
          </a:p>
        </p:txBody>
      </p:sp>
      <p:sp>
        <p:nvSpPr>
          <p:cNvPr id="3" name="Content Placeholder 2"/>
          <p:cNvSpPr>
            <a:spLocks noGrp="1"/>
          </p:cNvSpPr>
          <p:nvPr>
            <p:ph idx="1"/>
          </p:nvPr>
        </p:nvSpPr>
        <p:spPr>
          <a:xfrm>
            <a:off x="676274" y="1734949"/>
            <a:ext cx="10753725" cy="4941152"/>
          </a:xfrm>
        </p:spPr>
        <p:txBody>
          <a:bodyPr>
            <a:normAutofit lnSpcReduction="10000"/>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a:t>
            </a:r>
            <a:r>
              <a:rPr lang="en-GB" sz="2600" dirty="0">
                <a:solidFill>
                  <a:schemeClr val="tx1"/>
                </a:solidFill>
                <a:latin typeface="Arial" panose="020B0604020202020204" pitchFamily="34" charset="0"/>
                <a:cs typeface="Arial" panose="020B0604020202020204" pitchFamily="34" charset="0"/>
              </a:rPr>
              <a:t>Contract arrangements are attractive to agribusiness as they enable them to treat farmers as the equivalent of employees without all the social security and welfare obligations associated with </a:t>
            </a:r>
            <a:r>
              <a:rPr lang="en-GB" sz="2600" dirty="0" smtClean="0">
                <a:solidFill>
                  <a:schemeClr val="tx1"/>
                </a:solidFill>
                <a:latin typeface="Arial" panose="020B0604020202020204" pitchFamily="34" charset="0"/>
                <a:cs typeface="Arial" panose="020B0604020202020204" pitchFamily="34" charset="0"/>
              </a:rPr>
              <a:t>employees.” Amanor </a:t>
            </a:r>
            <a:r>
              <a:rPr lang="en-GB" sz="2600" dirty="0">
                <a:solidFill>
                  <a:schemeClr val="tx1"/>
                </a:solidFill>
                <a:latin typeface="Arial" panose="020B0604020202020204" pitchFamily="34" charset="0"/>
                <a:cs typeface="Arial" panose="020B0604020202020204" pitchFamily="34" charset="0"/>
              </a:rPr>
              <a:t>(1999: </a:t>
            </a:r>
            <a:r>
              <a:rPr lang="en-GB" sz="2600" dirty="0" smtClean="0">
                <a:solidFill>
                  <a:schemeClr val="tx1"/>
                </a:solidFill>
                <a:latin typeface="Arial" panose="020B0604020202020204" pitchFamily="34" charset="0"/>
                <a:cs typeface="Arial" panose="020B0604020202020204" pitchFamily="34" charset="0"/>
              </a:rPr>
              <a:t>27).</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Contract farming embodies </a:t>
            </a:r>
            <a:r>
              <a:rPr lang="en-GB" sz="2600" dirty="0">
                <a:solidFill>
                  <a:schemeClr val="tx1"/>
                </a:solidFill>
                <a:latin typeface="Arial" panose="020B0604020202020204" pitchFamily="34" charset="0"/>
                <a:cs typeface="Arial" panose="020B0604020202020204" pitchFamily="34" charset="0"/>
              </a:rPr>
              <a:t>the employment relationships which have been associated with low-wages and lack of decent working opportunities in manufacturing. John Smith (2016: 71) notes that:</a:t>
            </a:r>
          </a:p>
          <a:p>
            <a:pPr>
              <a:buClr>
                <a:schemeClr val="tx1"/>
              </a:buClr>
              <a:buFont typeface="Arial" panose="020B0604020202020204" pitchFamily="34" charset="0"/>
              <a:buChar char="•"/>
            </a:pPr>
            <a:r>
              <a:rPr lang="en-GB" sz="2600" dirty="0" smtClean="0">
                <a:solidFill>
                  <a:schemeClr val="tx1"/>
                </a:solidFill>
                <a:latin typeface="Arial" panose="020B0604020202020204" pitchFamily="34" charset="0"/>
                <a:cs typeface="Arial" panose="020B0604020202020204" pitchFamily="34" charset="0"/>
              </a:rPr>
              <a:t> “</a:t>
            </a:r>
            <a:r>
              <a:rPr lang="en-GB" sz="2600" dirty="0">
                <a:solidFill>
                  <a:schemeClr val="tx1"/>
                </a:solidFill>
                <a:latin typeface="Arial" panose="020B0604020202020204" pitchFamily="34" charset="0"/>
                <a:cs typeface="Arial" panose="020B0604020202020204" pitchFamily="34" charset="0"/>
              </a:rPr>
              <a:t>The two forms of TNC [Transnational Corporations] exploitation of low-wage labor seen in manufacturing industry—in-house and arm’s length—are also evident in agriculture. Nestlé’s 800,000 contract </a:t>
            </a:r>
            <a:r>
              <a:rPr lang="en-GB" sz="2600" dirty="0" smtClean="0">
                <a:solidFill>
                  <a:schemeClr val="tx1"/>
                </a:solidFill>
                <a:latin typeface="Arial" panose="020B0604020202020204" pitchFamily="34" charset="0"/>
                <a:cs typeface="Arial" panose="020B0604020202020204" pitchFamily="34" charset="0"/>
              </a:rPr>
              <a:t>farmers display </a:t>
            </a:r>
            <a:r>
              <a:rPr lang="en-GB" sz="2600" dirty="0">
                <a:solidFill>
                  <a:schemeClr val="tx1"/>
                </a:solidFill>
                <a:latin typeface="Arial" panose="020B0604020202020204" pitchFamily="34" charset="0"/>
                <a:cs typeface="Arial" panose="020B0604020202020204" pitchFamily="34" charset="0"/>
              </a:rPr>
              <a:t>many similarities to the arm’s-length relations in manufacturing value chains; while, in contrast, plantation capitalism in old and new forms correspond to FDI [Foreign Direct Investment], in that they involve direct ownership of capital in the low-wage economy.”</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43</a:t>
            </a:fld>
            <a:endParaRPr lang="en-GB" sz="4000" dirty="0"/>
          </a:p>
        </p:txBody>
      </p:sp>
    </p:spTree>
    <p:extLst>
      <p:ext uri="{BB962C8B-B14F-4D97-AF65-F5344CB8AC3E}">
        <p14:creationId xmlns:p14="http://schemas.microsoft.com/office/powerpoint/2010/main" val="8990274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4 cases of contract farming</a:t>
            </a:r>
            <a:endParaRPr lang="en-GB"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 </a:t>
            </a:r>
            <a:r>
              <a:rPr lang="en-GB" sz="3200" b="1" dirty="0">
                <a:solidFill>
                  <a:srgbClr val="FFFF00"/>
                </a:solidFill>
                <a:latin typeface="Arial" panose="020B0604020202020204" pitchFamily="34" charset="0"/>
                <a:cs typeface="Arial" panose="020B0604020202020204" pitchFamily="34" charset="0"/>
              </a:rPr>
              <a:t>Processing for domestic and foreign market</a:t>
            </a:r>
          </a:p>
          <a:p>
            <a:pPr marL="0" indent="0">
              <a:buClr>
                <a:schemeClr val="tx1"/>
              </a:buClr>
              <a:buNone/>
            </a:pPr>
            <a:r>
              <a:rPr lang="en-GB" sz="3200" dirty="0" smtClean="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 Blue </a:t>
            </a:r>
            <a:r>
              <a:rPr lang="en-GB" sz="2800" dirty="0">
                <a:solidFill>
                  <a:schemeClr val="tx1"/>
                </a:solidFill>
                <a:latin typeface="Arial" panose="020B0604020202020204" pitchFamily="34" charset="0"/>
                <a:cs typeface="Arial" panose="020B0604020202020204" pitchFamily="34" charset="0"/>
              </a:rPr>
              <a:t>Skies Ghana </a:t>
            </a:r>
            <a:r>
              <a:rPr lang="en-GB" sz="2800" dirty="0" smtClean="0">
                <a:solidFill>
                  <a:schemeClr val="tx1"/>
                </a:solidFill>
                <a:latin typeface="Arial" panose="020B0604020202020204" pitchFamily="34" charset="0"/>
                <a:cs typeface="Arial" panose="020B0604020202020204" pitchFamily="34" charset="0"/>
              </a:rPr>
              <a:t>Limited </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Serendipalm </a:t>
            </a:r>
            <a:r>
              <a:rPr lang="en-GB" sz="2800" dirty="0">
                <a:solidFill>
                  <a:schemeClr val="tx1"/>
                </a:solidFill>
                <a:latin typeface="Arial" panose="020B0604020202020204" pitchFamily="34" charset="0"/>
                <a:cs typeface="Arial" panose="020B0604020202020204" pitchFamily="34" charset="0"/>
              </a:rPr>
              <a:t>Company </a:t>
            </a:r>
            <a:r>
              <a:rPr lang="en-GB" sz="2800" dirty="0" smtClean="0">
                <a:solidFill>
                  <a:schemeClr val="tx1"/>
                </a:solidFill>
                <a:latin typeface="Arial" panose="020B0604020202020204" pitchFamily="34" charset="0"/>
                <a:cs typeface="Arial" panose="020B0604020202020204" pitchFamily="34" charset="0"/>
              </a:rPr>
              <a:t>Limited</a:t>
            </a:r>
          </a:p>
          <a:p>
            <a:pPr>
              <a:buClr>
                <a:schemeClr val="tx1"/>
              </a:buClr>
              <a:buFont typeface="Arial" panose="020B0604020202020204" pitchFamily="34" charset="0"/>
              <a:buChar char="•"/>
            </a:pPr>
            <a:r>
              <a:rPr lang="en-GB" sz="3200" i="1" dirty="0">
                <a:solidFill>
                  <a:schemeClr val="tx1"/>
                </a:solidFill>
                <a:latin typeface="Arial" panose="020B0604020202020204" pitchFamily="34" charset="0"/>
                <a:cs typeface="Arial" panose="020B0604020202020204" pitchFamily="34" charset="0"/>
              </a:rPr>
              <a:t> </a:t>
            </a:r>
            <a:r>
              <a:rPr lang="en-GB" sz="3200" b="1" dirty="0">
                <a:solidFill>
                  <a:srgbClr val="FFFF00"/>
                </a:solidFill>
                <a:latin typeface="Arial" panose="020B0604020202020204" pitchFamily="34" charset="0"/>
                <a:cs typeface="Arial" panose="020B0604020202020204" pitchFamily="34" charset="0"/>
              </a:rPr>
              <a:t>Processing for domestic </a:t>
            </a:r>
            <a:r>
              <a:rPr lang="en-GB" sz="3200" b="1" dirty="0" smtClean="0">
                <a:solidFill>
                  <a:srgbClr val="FFFF00"/>
                </a:solidFill>
                <a:latin typeface="Arial" panose="020B0604020202020204" pitchFamily="34" charset="0"/>
                <a:cs typeface="Arial" panose="020B0604020202020204" pitchFamily="34" charset="0"/>
              </a:rPr>
              <a:t>market</a:t>
            </a:r>
          </a:p>
          <a:p>
            <a:pPr marL="0" indent="0">
              <a:buClr>
                <a:schemeClr val="tx1"/>
              </a:buClr>
              <a:buNone/>
            </a:pPr>
            <a:r>
              <a:rPr lang="en-GB" sz="3200" b="1" dirty="0" smtClean="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 Caltech Ventures Limited </a:t>
            </a:r>
          </a:p>
          <a:p>
            <a:pPr marL="0" indent="0">
              <a:buClr>
                <a:schemeClr val="tx1"/>
              </a:buClr>
              <a:buNone/>
            </a:pPr>
            <a:r>
              <a:rPr lang="en-GB" sz="2800" dirty="0">
                <a:solidFill>
                  <a:schemeClr val="tx1"/>
                </a:solidFill>
                <a:latin typeface="Arial" panose="020B0604020202020204" pitchFamily="34" charset="0"/>
                <a:cs typeface="Arial" panose="020B0604020202020204" pitchFamily="34" charset="0"/>
              </a:rPr>
              <a:t>	- Building Businesses on Values, Integrity and </a:t>
            </a:r>
            <a:r>
              <a:rPr lang="en-GB" sz="2800" dirty="0" smtClean="0">
                <a:solidFill>
                  <a:schemeClr val="tx1"/>
                </a:solidFill>
                <a:latin typeface="Arial" panose="020B0604020202020204" pitchFamily="34" charset="0"/>
                <a:cs typeface="Arial" panose="020B0604020202020204" pitchFamily="34" charset="0"/>
              </a:rPr>
              <a:t>Dignity </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(B-BOVID</a:t>
            </a:r>
            <a:r>
              <a:rPr lang="en-GB" sz="2800" dirty="0">
                <a:solidFill>
                  <a:schemeClr val="tx1"/>
                </a:solidFill>
                <a:latin typeface="Arial" panose="020B0604020202020204" pitchFamily="34" charset="0"/>
                <a:cs typeface="Arial" panose="020B0604020202020204" pitchFamily="34" charset="0"/>
              </a:rPr>
              <a:t>) Company Limited </a:t>
            </a:r>
          </a:p>
          <a:p>
            <a:pPr>
              <a:buClr>
                <a:schemeClr val="tx1"/>
              </a:buClr>
              <a:buFont typeface="Arial" panose="020B0604020202020204" pitchFamily="34" charset="0"/>
              <a:buChar char="•"/>
            </a:pPr>
            <a:endParaRPr lang="en-GB" sz="32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44</a:t>
            </a:fld>
            <a:endParaRPr lang="en-GB" sz="4000" dirty="0"/>
          </a:p>
        </p:txBody>
      </p:sp>
    </p:spTree>
    <p:extLst>
      <p:ext uri="{BB962C8B-B14F-4D97-AF65-F5344CB8AC3E}">
        <p14:creationId xmlns:p14="http://schemas.microsoft.com/office/powerpoint/2010/main" val="4547644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Blue Skies</a:t>
            </a:r>
            <a:endParaRPr lang="en-GB" dirty="0"/>
          </a:p>
        </p:txBody>
      </p:sp>
      <p:sp>
        <p:nvSpPr>
          <p:cNvPr id="3" name="Content Placeholder 2"/>
          <p:cNvSpPr>
            <a:spLocks noGrp="1"/>
          </p:cNvSpPr>
          <p:nvPr>
            <p:ph idx="1"/>
          </p:nvPr>
        </p:nvSpPr>
        <p:spPr>
          <a:xfrm>
            <a:off x="676274" y="1734949"/>
            <a:ext cx="10753725" cy="4941152"/>
          </a:xfrm>
        </p:spPr>
        <p:txBody>
          <a:bodyPr>
            <a:normAutofit lnSpcReduction="10000"/>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Blue Skies Ghana Limited is a subsidiary of Blue Skies Holdings Ltd (UK). Besides Ghana, </a:t>
            </a:r>
            <a:r>
              <a:rPr lang="en-GB" sz="2800" dirty="0" smtClean="0">
                <a:solidFill>
                  <a:schemeClr val="tx1"/>
                </a:solidFill>
                <a:latin typeface="Arial" panose="020B0604020202020204" pitchFamily="34" charset="0"/>
                <a:cs typeface="Arial" panose="020B0604020202020204" pitchFamily="34" charset="0"/>
              </a:rPr>
              <a:t>the company has </a:t>
            </a:r>
            <a:r>
              <a:rPr lang="en-GB" sz="2800" dirty="0">
                <a:solidFill>
                  <a:schemeClr val="tx1"/>
                </a:solidFill>
                <a:latin typeface="Arial" panose="020B0604020202020204" pitchFamily="34" charset="0"/>
                <a:cs typeface="Arial" panose="020B0604020202020204" pitchFamily="34" charset="0"/>
              </a:rPr>
              <a:t>subsidiaries in Brazil, Egypt, and South </a:t>
            </a:r>
            <a:r>
              <a:rPr lang="en-GB" sz="2800" dirty="0" smtClean="0">
                <a:solidFill>
                  <a:schemeClr val="tx1"/>
                </a:solidFill>
                <a:latin typeface="Arial" panose="020B0604020202020204" pitchFamily="34" charset="0"/>
                <a:cs typeface="Arial" panose="020B0604020202020204" pitchFamily="34" charset="0"/>
              </a:rPr>
              <a:t>Africa</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Blue Skies processes horticultural crops (mango, pineapple, papaya and coconut) for sale on </a:t>
            </a:r>
            <a:r>
              <a:rPr lang="en-GB" sz="2800" dirty="0" smtClean="0">
                <a:solidFill>
                  <a:schemeClr val="tx1"/>
                </a:solidFill>
                <a:latin typeface="Arial" panose="020B0604020202020204" pitchFamily="34" charset="0"/>
                <a:cs typeface="Arial" panose="020B0604020202020204" pitchFamily="34" charset="0"/>
              </a:rPr>
              <a:t>the </a:t>
            </a:r>
            <a:r>
              <a:rPr lang="en-GB" sz="2800" dirty="0">
                <a:solidFill>
                  <a:schemeClr val="tx1"/>
                </a:solidFill>
                <a:latin typeface="Arial" panose="020B0604020202020204" pitchFamily="34" charset="0"/>
                <a:cs typeface="Arial" panose="020B0604020202020204" pitchFamily="34" charset="0"/>
              </a:rPr>
              <a:t>domestic and European </a:t>
            </a:r>
            <a:r>
              <a:rPr lang="en-GB" sz="2800" dirty="0" smtClean="0">
                <a:solidFill>
                  <a:schemeClr val="tx1"/>
                </a:solidFill>
                <a:latin typeface="Arial" panose="020B0604020202020204" pitchFamily="34" charset="0"/>
                <a:cs typeface="Arial" panose="020B0604020202020204" pitchFamily="34" charset="0"/>
              </a:rPr>
              <a:t>market</a:t>
            </a:r>
            <a:r>
              <a:rPr lang="en-GB" sz="2800" dirty="0">
                <a:solidFill>
                  <a:schemeClr val="tx1"/>
                </a:solidFill>
                <a:latin typeface="Arial" panose="020B0604020202020204" pitchFamily="34" charset="0"/>
                <a:cs typeface="Arial" panose="020B0604020202020204" pitchFamily="34" charset="0"/>
              </a:rPr>
              <a:t> </a:t>
            </a:r>
            <a:endParaRPr lang="en-GB" sz="28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In Ghana, </a:t>
            </a:r>
            <a:r>
              <a:rPr lang="en-GB" sz="2800" dirty="0" smtClean="0">
                <a:solidFill>
                  <a:schemeClr val="tx1"/>
                </a:solidFill>
                <a:latin typeface="Arial" panose="020B0604020202020204" pitchFamily="34" charset="0"/>
                <a:cs typeface="Arial" panose="020B0604020202020204" pitchFamily="34" charset="0"/>
              </a:rPr>
              <a:t>it </a:t>
            </a:r>
            <a:r>
              <a:rPr lang="en-GB" sz="2800" dirty="0">
                <a:solidFill>
                  <a:schemeClr val="tx1"/>
                </a:solidFill>
                <a:latin typeface="Arial" panose="020B0604020202020204" pitchFamily="34" charset="0"/>
                <a:cs typeface="Arial" panose="020B0604020202020204" pitchFamily="34" charset="0"/>
              </a:rPr>
              <a:t>has two nuclei: a 1,800 acre pineapple farm and a 100 acre mango </a:t>
            </a:r>
            <a:r>
              <a:rPr lang="en-GB" sz="2800" dirty="0" smtClean="0">
                <a:solidFill>
                  <a:schemeClr val="tx1"/>
                </a:solidFill>
                <a:latin typeface="Arial" panose="020B0604020202020204" pitchFamily="34" charset="0"/>
                <a:cs typeface="Arial" panose="020B0604020202020204" pitchFamily="34" charset="0"/>
              </a:rPr>
              <a:t>farm</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It </a:t>
            </a:r>
            <a:r>
              <a:rPr lang="en-GB" sz="2800" dirty="0">
                <a:solidFill>
                  <a:schemeClr val="tx1"/>
                </a:solidFill>
                <a:latin typeface="Arial" panose="020B0604020202020204" pitchFamily="34" charset="0"/>
                <a:cs typeface="Arial" panose="020B0604020202020204" pitchFamily="34" charset="0"/>
              </a:rPr>
              <a:t>sources produce from 150 contract farmers and </a:t>
            </a:r>
            <a:r>
              <a:rPr lang="en-GB" sz="2800" dirty="0" smtClean="0">
                <a:solidFill>
                  <a:schemeClr val="tx1"/>
                </a:solidFill>
                <a:latin typeface="Arial" panose="020B0604020202020204" pitchFamily="34" charset="0"/>
                <a:cs typeface="Arial" panose="020B0604020202020204" pitchFamily="34" charset="0"/>
              </a:rPr>
              <a:t>receives supplies from </a:t>
            </a:r>
            <a:r>
              <a:rPr lang="en-GB" sz="2800" dirty="0">
                <a:solidFill>
                  <a:schemeClr val="tx1"/>
                </a:solidFill>
                <a:latin typeface="Arial" panose="020B0604020202020204" pitchFamily="34" charset="0"/>
                <a:cs typeface="Arial" panose="020B0604020202020204" pitchFamily="34" charset="0"/>
              </a:rPr>
              <a:t>farmers in Côte d’Ivoire, Senegal and </a:t>
            </a:r>
            <a:r>
              <a:rPr lang="en-GB" sz="2800" dirty="0" smtClean="0">
                <a:solidFill>
                  <a:schemeClr val="tx1"/>
                </a:solidFill>
                <a:latin typeface="Arial" panose="020B0604020202020204" pitchFamily="34" charset="0"/>
                <a:cs typeface="Arial" panose="020B0604020202020204" pitchFamily="34" charset="0"/>
              </a:rPr>
              <a:t>Togo</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a:t>
            </a:r>
            <a:r>
              <a:rPr lang="en-GB" sz="2800" dirty="0" smtClean="0">
                <a:solidFill>
                  <a:schemeClr val="tx1"/>
                </a:solidFill>
                <a:latin typeface="Arial" panose="020B0604020202020204" pitchFamily="34" charset="0"/>
                <a:cs typeface="Arial" panose="020B0604020202020204" pitchFamily="34" charset="0"/>
              </a:rPr>
              <a:t>bout </a:t>
            </a:r>
            <a:r>
              <a:rPr lang="en-GB" sz="2800" dirty="0">
                <a:solidFill>
                  <a:schemeClr val="tx1"/>
                </a:solidFill>
                <a:latin typeface="Arial" panose="020B0604020202020204" pitchFamily="34" charset="0"/>
                <a:cs typeface="Arial" panose="020B0604020202020204" pitchFamily="34" charset="0"/>
              </a:rPr>
              <a:t>4,000 workers are employed during the peak production period in </a:t>
            </a:r>
            <a:r>
              <a:rPr lang="en-GB" sz="2800" dirty="0" smtClean="0">
                <a:solidFill>
                  <a:schemeClr val="tx1"/>
                </a:solidFill>
                <a:latin typeface="Arial" panose="020B0604020202020204" pitchFamily="34" charset="0"/>
                <a:cs typeface="Arial" panose="020B0604020202020204" pitchFamily="34" charset="0"/>
              </a:rPr>
              <a:t>June – 60% </a:t>
            </a:r>
            <a:r>
              <a:rPr lang="en-GB" sz="2800" dirty="0">
                <a:solidFill>
                  <a:schemeClr val="tx1"/>
                </a:solidFill>
                <a:latin typeface="Arial" panose="020B0604020202020204" pitchFamily="34" charset="0"/>
                <a:cs typeface="Arial" panose="020B0604020202020204" pitchFamily="34" charset="0"/>
              </a:rPr>
              <a:t>of </a:t>
            </a:r>
            <a:r>
              <a:rPr lang="en-GB" sz="2800" dirty="0" smtClean="0">
                <a:solidFill>
                  <a:schemeClr val="tx1"/>
                </a:solidFill>
                <a:latin typeface="Arial" panose="020B0604020202020204" pitchFamily="34" charset="0"/>
                <a:cs typeface="Arial" panose="020B0604020202020204" pitchFamily="34" charset="0"/>
              </a:rPr>
              <a:t>these workers are women</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45</a:t>
            </a:fld>
            <a:endParaRPr lang="en-GB" sz="4000" dirty="0"/>
          </a:p>
        </p:txBody>
      </p:sp>
    </p:spTree>
    <p:extLst>
      <p:ext uri="{BB962C8B-B14F-4D97-AF65-F5344CB8AC3E}">
        <p14:creationId xmlns:p14="http://schemas.microsoft.com/office/powerpoint/2010/main" val="24177735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Blue Skies</a:t>
            </a:r>
            <a:endParaRPr lang="en-GB" dirty="0"/>
          </a:p>
        </p:txBody>
      </p:sp>
      <p:sp>
        <p:nvSpPr>
          <p:cNvPr id="3" name="Content Placeholder 2"/>
          <p:cNvSpPr>
            <a:spLocks noGrp="1"/>
          </p:cNvSpPr>
          <p:nvPr>
            <p:ph idx="1"/>
          </p:nvPr>
        </p:nvSpPr>
        <p:spPr>
          <a:xfrm>
            <a:off x="676274" y="1450469"/>
            <a:ext cx="10753725" cy="5086218"/>
          </a:xfrm>
        </p:spPr>
        <p:txBody>
          <a:bodyPr>
            <a:normAutofit lnSpcReduction="10000"/>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Blue Skies has signed onto several initiatives and is certified by organisations including GlobalGAP, Fairtrade, International Food Standard (IFS), and LEAF (Linking Environment and </a:t>
            </a:r>
            <a:r>
              <a:rPr lang="en-GB" sz="2800" dirty="0" smtClean="0">
                <a:solidFill>
                  <a:schemeClr val="tx1"/>
                </a:solidFill>
                <a:latin typeface="Arial" panose="020B0604020202020204" pitchFamily="34" charset="0"/>
                <a:cs typeface="Arial" panose="020B0604020202020204" pitchFamily="34" charset="0"/>
              </a:rPr>
              <a:t>Farming)</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These </a:t>
            </a:r>
            <a:r>
              <a:rPr lang="en-GB" sz="2800" dirty="0">
                <a:solidFill>
                  <a:schemeClr val="tx1"/>
                </a:solidFill>
                <a:latin typeface="Arial" panose="020B0604020202020204" pitchFamily="34" charset="0"/>
                <a:cs typeface="Arial" panose="020B0604020202020204" pitchFamily="34" charset="0"/>
              </a:rPr>
              <a:t>initiatives are </a:t>
            </a:r>
            <a:r>
              <a:rPr lang="en-GB" sz="2800" dirty="0" smtClean="0">
                <a:solidFill>
                  <a:schemeClr val="tx1"/>
                </a:solidFill>
                <a:latin typeface="Arial" panose="020B0604020202020204" pitchFamily="34" charset="0"/>
                <a:cs typeface="Arial" panose="020B0604020202020204" pitchFamily="34" charset="0"/>
              </a:rPr>
              <a:t>primarily concerned with food safety, production </a:t>
            </a:r>
            <a:r>
              <a:rPr lang="en-GB" sz="2800" dirty="0">
                <a:solidFill>
                  <a:schemeClr val="tx1"/>
                </a:solidFill>
                <a:latin typeface="Arial" panose="020B0604020202020204" pitchFamily="34" charset="0"/>
                <a:cs typeface="Arial" panose="020B0604020202020204" pitchFamily="34" charset="0"/>
              </a:rPr>
              <a:t>and quality standards, and </a:t>
            </a:r>
            <a:r>
              <a:rPr lang="en-GB" sz="2800" dirty="0" smtClean="0">
                <a:solidFill>
                  <a:schemeClr val="tx1"/>
                </a:solidFill>
                <a:latin typeface="Arial" panose="020B0604020202020204" pitchFamily="34" charset="0"/>
                <a:cs typeface="Arial" panose="020B0604020202020204" pitchFamily="34" charset="0"/>
              </a:rPr>
              <a:t>in some cases labour </a:t>
            </a:r>
            <a:r>
              <a:rPr lang="en-GB" sz="2800" dirty="0">
                <a:solidFill>
                  <a:schemeClr val="tx1"/>
                </a:solidFill>
                <a:latin typeface="Arial" panose="020B0604020202020204" pitchFamily="34" charset="0"/>
                <a:cs typeface="Arial" panose="020B0604020202020204" pitchFamily="34" charset="0"/>
              </a:rPr>
              <a:t>conditions. </a:t>
            </a:r>
            <a:endParaRPr lang="en-GB" sz="28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For </a:t>
            </a:r>
            <a:r>
              <a:rPr lang="en-GB" sz="2800" dirty="0">
                <a:solidFill>
                  <a:schemeClr val="tx1"/>
                </a:solidFill>
                <a:latin typeface="Arial" panose="020B0604020202020204" pitchFamily="34" charset="0"/>
                <a:cs typeface="Arial" panose="020B0604020202020204" pitchFamily="34" charset="0"/>
              </a:rPr>
              <a:t>instance, “GlobalGAP standards…are primarily designed to reassure consumers about how food is produced on the farm by minimising detrimental environmental impacts of farming operations, reducing the use of chemical inputs and ensuring a responsible approach to staff health and safety” (Blue Skies, 2009: </a:t>
            </a:r>
            <a:r>
              <a:rPr lang="en-GB" sz="2800" dirty="0" smtClean="0">
                <a:solidFill>
                  <a:schemeClr val="tx1"/>
                </a:solidFill>
                <a:latin typeface="Arial" panose="020B0604020202020204" pitchFamily="34" charset="0"/>
                <a:cs typeface="Arial" panose="020B0604020202020204" pitchFamily="34" charset="0"/>
              </a:rPr>
              <a:t>27).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The </a:t>
            </a:r>
            <a:r>
              <a:rPr lang="en-GB" sz="2800" dirty="0">
                <a:solidFill>
                  <a:schemeClr val="tx1"/>
                </a:solidFill>
                <a:latin typeface="Arial" panose="020B0604020202020204" pitchFamily="34" charset="0"/>
                <a:cs typeface="Arial" panose="020B0604020202020204" pitchFamily="34" charset="0"/>
              </a:rPr>
              <a:t>Fairtrade certification is concerned with labour issues and it prohibits the use of children as labour</a:t>
            </a:r>
            <a:r>
              <a:rPr lang="en-GB" sz="2800" dirty="0" smtClean="0">
                <a:solidFill>
                  <a:schemeClr val="tx1"/>
                </a:solidFill>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46</a:t>
            </a:fld>
            <a:endParaRPr lang="en-GB" sz="4000" dirty="0"/>
          </a:p>
        </p:txBody>
      </p:sp>
    </p:spTree>
    <p:extLst>
      <p:ext uri="{BB962C8B-B14F-4D97-AF65-F5344CB8AC3E}">
        <p14:creationId xmlns:p14="http://schemas.microsoft.com/office/powerpoint/2010/main" val="13078545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88511"/>
            <a:ext cx="10772775" cy="1658198"/>
          </a:xfrm>
        </p:spPr>
        <p:txBody>
          <a:bodyPr>
            <a:normAutofit/>
          </a:bodyPr>
          <a:lstStyle/>
          <a:p>
            <a:r>
              <a:rPr lang="en-GB" sz="4400" b="1" dirty="0">
                <a:latin typeface="Arial" panose="020B0604020202020204" pitchFamily="34" charset="0"/>
                <a:cs typeface="Arial" panose="020B0604020202020204" pitchFamily="34" charset="0"/>
              </a:rPr>
              <a:t>Serendipalm Company Limited</a:t>
            </a:r>
            <a:endParaRPr lang="en-GB" sz="4800" dirty="0"/>
          </a:p>
        </p:txBody>
      </p:sp>
      <p:sp>
        <p:nvSpPr>
          <p:cNvPr id="3" name="Content Placeholder 2"/>
          <p:cNvSpPr>
            <a:spLocks noGrp="1"/>
          </p:cNvSpPr>
          <p:nvPr>
            <p:ph idx="1"/>
          </p:nvPr>
        </p:nvSpPr>
        <p:spPr>
          <a:xfrm>
            <a:off x="676274" y="1562229"/>
            <a:ext cx="10753725" cy="5086218"/>
          </a:xfrm>
        </p:spPr>
        <p:txBody>
          <a:bodyPr>
            <a:normAutofit lnSpcReduction="10000"/>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Serendipalm’s prime business is the processing and sourcing of organic oil </a:t>
            </a:r>
            <a:r>
              <a:rPr lang="en-GB" sz="2800" dirty="0" smtClean="0">
                <a:solidFill>
                  <a:schemeClr val="tx1"/>
                </a:solidFill>
                <a:latin typeface="Arial" panose="020B0604020202020204" pitchFamily="34" charset="0"/>
                <a:cs typeface="Arial" panose="020B0604020202020204" pitchFamily="34" charset="0"/>
              </a:rPr>
              <a:t>palm</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M</a:t>
            </a:r>
            <a:r>
              <a:rPr lang="en-GB" sz="2800" dirty="0" smtClean="0">
                <a:solidFill>
                  <a:schemeClr val="tx1"/>
                </a:solidFill>
                <a:latin typeface="Arial" panose="020B0604020202020204" pitchFamily="34" charset="0"/>
                <a:cs typeface="Arial" panose="020B0604020202020204" pitchFamily="34" charset="0"/>
              </a:rPr>
              <a:t>ain buyers: Dr</a:t>
            </a:r>
            <a:r>
              <a:rPr lang="en-GB" sz="2800" dirty="0">
                <a:solidFill>
                  <a:schemeClr val="tx1"/>
                </a:solidFill>
                <a:latin typeface="Arial" panose="020B0604020202020204" pitchFamily="34" charset="0"/>
                <a:cs typeface="Arial" panose="020B0604020202020204" pitchFamily="34" charset="0"/>
              </a:rPr>
              <a:t>. Bronners (a producer of natural soaps in the United States), and Rapunzel and GEPA (two manufacturers of food products in </a:t>
            </a:r>
            <a:r>
              <a:rPr lang="en-GB" sz="2800" dirty="0" smtClean="0">
                <a:solidFill>
                  <a:schemeClr val="tx1"/>
                </a:solidFill>
                <a:latin typeface="Arial" panose="020B0604020202020204" pitchFamily="34" charset="0"/>
                <a:cs typeface="Arial" panose="020B0604020202020204" pitchFamily="34" charset="0"/>
              </a:rPr>
              <a:t>Germany)</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Serendipalm engages a total of 645 contract </a:t>
            </a:r>
            <a:r>
              <a:rPr lang="en-GB" sz="2800" dirty="0" smtClean="0">
                <a:solidFill>
                  <a:schemeClr val="tx1"/>
                </a:solidFill>
                <a:latin typeface="Arial" panose="020B0604020202020204" pitchFamily="34" charset="0"/>
                <a:cs typeface="Arial" panose="020B0604020202020204" pitchFamily="34" charset="0"/>
              </a:rPr>
              <a:t>farmers: 44% are women</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These farmers operate on smallholdings and depend primarily on </a:t>
            </a:r>
            <a:r>
              <a:rPr lang="en-GB" sz="2800" b="1" i="1" dirty="0">
                <a:solidFill>
                  <a:srgbClr val="FFFF00"/>
                </a:solidFill>
                <a:latin typeface="Arial" panose="020B0604020202020204" pitchFamily="34" charset="0"/>
                <a:cs typeface="Arial" panose="020B0604020202020204" pitchFamily="34" charset="0"/>
              </a:rPr>
              <a:t>family labour </a:t>
            </a:r>
            <a:r>
              <a:rPr lang="en-GB" sz="2800" dirty="0">
                <a:solidFill>
                  <a:schemeClr val="tx1"/>
                </a:solidFill>
                <a:latin typeface="Arial" panose="020B0604020202020204" pitchFamily="34" charset="0"/>
                <a:cs typeface="Arial" panose="020B0604020202020204" pitchFamily="34" charset="0"/>
              </a:rPr>
              <a:t>although they employ hired labour </a:t>
            </a:r>
            <a:r>
              <a:rPr lang="en-GB" sz="2800" dirty="0" smtClean="0">
                <a:solidFill>
                  <a:schemeClr val="tx1"/>
                </a:solidFill>
                <a:latin typeface="Arial" panose="020B0604020202020204" pitchFamily="34" charset="0"/>
                <a:cs typeface="Arial" panose="020B0604020202020204" pitchFamily="34" charset="0"/>
              </a:rPr>
              <a:t>occasionally. </a:t>
            </a: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Farmers </a:t>
            </a:r>
            <a:r>
              <a:rPr lang="en-GB" sz="2800" dirty="0">
                <a:solidFill>
                  <a:schemeClr val="tx1"/>
                </a:solidFill>
                <a:latin typeface="Arial" panose="020B0604020202020204" pitchFamily="34" charset="0"/>
                <a:cs typeface="Arial" panose="020B0604020202020204" pitchFamily="34" charset="0"/>
              </a:rPr>
              <a:t>are prohibited from engaging the services of children and pregnant </a:t>
            </a:r>
            <a:r>
              <a:rPr lang="en-GB" sz="2800" dirty="0" smtClean="0">
                <a:solidFill>
                  <a:schemeClr val="tx1"/>
                </a:solidFill>
                <a:latin typeface="Arial" panose="020B0604020202020204" pitchFamily="34" charset="0"/>
                <a:cs typeface="Arial" panose="020B0604020202020204" pitchFamily="34" charset="0"/>
              </a:rPr>
              <a:t>women</a:t>
            </a: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In </a:t>
            </a:r>
            <a:r>
              <a:rPr lang="en-GB" sz="2800" dirty="0">
                <a:solidFill>
                  <a:schemeClr val="tx1"/>
                </a:solidFill>
                <a:latin typeface="Arial" panose="020B0604020202020204" pitchFamily="34" charset="0"/>
                <a:cs typeface="Arial" panose="020B0604020202020204" pitchFamily="34" charset="0"/>
              </a:rPr>
              <a:t>addition to </a:t>
            </a:r>
            <a:r>
              <a:rPr lang="en-GB" sz="2800" dirty="0" smtClean="0">
                <a:solidFill>
                  <a:schemeClr val="tx1"/>
                </a:solidFill>
                <a:latin typeface="Arial" panose="020B0604020202020204" pitchFamily="34" charset="0"/>
                <a:cs typeface="Arial" panose="020B0604020202020204" pitchFamily="34" charset="0"/>
              </a:rPr>
              <a:t>contract </a:t>
            </a:r>
            <a:r>
              <a:rPr lang="en-GB" sz="2800" dirty="0">
                <a:solidFill>
                  <a:schemeClr val="tx1"/>
                </a:solidFill>
                <a:latin typeface="Arial" panose="020B0604020202020204" pitchFamily="34" charset="0"/>
                <a:cs typeface="Arial" panose="020B0604020202020204" pitchFamily="34" charset="0"/>
              </a:rPr>
              <a:t>farmers, Serendipalm has a total of 257 employees </a:t>
            </a:r>
            <a:r>
              <a:rPr lang="en-GB" sz="2800" dirty="0" smtClean="0">
                <a:solidFill>
                  <a:schemeClr val="tx1"/>
                </a:solidFill>
                <a:latin typeface="Arial" panose="020B0604020202020204" pitchFamily="34" charset="0"/>
                <a:cs typeface="Arial" panose="020B0604020202020204" pitchFamily="34" charset="0"/>
              </a:rPr>
              <a:t>engaged </a:t>
            </a:r>
            <a:r>
              <a:rPr lang="en-GB" sz="2800" dirty="0">
                <a:solidFill>
                  <a:schemeClr val="tx1"/>
                </a:solidFill>
                <a:latin typeface="Arial" panose="020B0604020202020204" pitchFamily="34" charset="0"/>
                <a:cs typeface="Arial" panose="020B0604020202020204" pitchFamily="34" charset="0"/>
              </a:rPr>
              <a:t>in a range of activities.</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47</a:t>
            </a:fld>
            <a:endParaRPr lang="en-GB" sz="4000" dirty="0"/>
          </a:p>
        </p:txBody>
      </p:sp>
    </p:spTree>
    <p:extLst>
      <p:ext uri="{BB962C8B-B14F-4D97-AF65-F5344CB8AC3E}">
        <p14:creationId xmlns:p14="http://schemas.microsoft.com/office/powerpoint/2010/main" val="22393711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48</a:t>
            </a:fld>
            <a:endParaRPr lang="en-GB" sz="4000" dirty="0"/>
          </a:p>
        </p:txBody>
      </p:sp>
      <p:sp>
        <p:nvSpPr>
          <p:cNvPr id="7" name="Title 6"/>
          <p:cNvSpPr>
            <a:spLocks noGrp="1"/>
          </p:cNvSpPr>
          <p:nvPr>
            <p:ph type="title"/>
          </p:nvPr>
        </p:nvSpPr>
        <p:spPr>
          <a:xfrm>
            <a:off x="657224" y="76746"/>
            <a:ext cx="10772775" cy="1658198"/>
          </a:xfrm>
        </p:spPr>
        <p:txBody>
          <a:bodyPr>
            <a:normAutofit/>
          </a:bodyPr>
          <a:lstStyle/>
          <a:p>
            <a:pPr algn="ctr"/>
            <a:r>
              <a:rPr lang="en-GB" sz="3600" b="1" dirty="0">
                <a:latin typeface="Arial" panose="020B0604020202020204" pitchFamily="34" charset="0"/>
                <a:cs typeface="Arial" panose="020B0604020202020204" pitchFamily="34" charset="0"/>
              </a:rPr>
              <a:t>Occupation and employment types at Serendipalm</a:t>
            </a:r>
          </a:p>
        </p:txBody>
      </p:sp>
      <p:sp>
        <p:nvSpPr>
          <p:cNvPr id="11" name="TextBox 10"/>
          <p:cNvSpPr txBox="1"/>
          <p:nvPr/>
        </p:nvSpPr>
        <p:spPr>
          <a:xfrm>
            <a:off x="3609412" y="6341806"/>
            <a:ext cx="405752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Source: Source: Serendipalm, </a:t>
            </a:r>
            <a:r>
              <a:rPr lang="en-GB" b="1" dirty="0" smtClean="0">
                <a:latin typeface="Arial" panose="020B0604020202020204" pitchFamily="34" charset="0"/>
                <a:cs typeface="Arial" panose="020B0604020202020204" pitchFamily="34" charset="0"/>
              </a:rPr>
              <a:t>2017</a:t>
            </a: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p:txBody>
      </p:sp>
      <p:pic>
        <p:nvPicPr>
          <p:cNvPr id="3" name="Content Placeholder 2"/>
          <p:cNvPicPr>
            <a:picLocks noGrp="1" noChangeAspect="1"/>
          </p:cNvPicPr>
          <p:nvPr>
            <p:ph idx="1"/>
          </p:nvPr>
        </p:nvPicPr>
        <p:blipFill>
          <a:blip r:embed="rId3"/>
          <a:stretch>
            <a:fillRect/>
          </a:stretch>
        </p:blipFill>
        <p:spPr>
          <a:xfrm>
            <a:off x="1651611" y="1224271"/>
            <a:ext cx="8784000" cy="4898376"/>
          </a:xfrm>
          <a:prstGeom prst="rect">
            <a:avLst/>
          </a:prstGeom>
        </p:spPr>
      </p:pic>
    </p:spTree>
    <p:extLst>
      <p:ext uri="{BB962C8B-B14F-4D97-AF65-F5344CB8AC3E}">
        <p14:creationId xmlns:p14="http://schemas.microsoft.com/office/powerpoint/2010/main" val="3382508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88511"/>
            <a:ext cx="10772775" cy="1658198"/>
          </a:xfrm>
        </p:spPr>
        <p:txBody>
          <a:bodyPr>
            <a:normAutofit/>
          </a:bodyPr>
          <a:lstStyle/>
          <a:p>
            <a:r>
              <a:rPr lang="en-GB" sz="4400" b="1" dirty="0">
                <a:latin typeface="Arial" panose="020B0604020202020204" pitchFamily="34" charset="0"/>
                <a:cs typeface="Arial" panose="020B0604020202020204" pitchFamily="34" charset="0"/>
              </a:rPr>
              <a:t>Serendipalm Company Limited</a:t>
            </a:r>
            <a:endParaRPr lang="en-GB" sz="4800" dirty="0"/>
          </a:p>
        </p:txBody>
      </p:sp>
      <p:sp>
        <p:nvSpPr>
          <p:cNvPr id="3" name="Content Placeholder 2"/>
          <p:cNvSpPr>
            <a:spLocks noGrp="1"/>
          </p:cNvSpPr>
          <p:nvPr>
            <p:ph idx="1"/>
          </p:nvPr>
        </p:nvSpPr>
        <p:spPr>
          <a:xfrm>
            <a:off x="676274" y="1562229"/>
            <a:ext cx="10753725" cy="5086218"/>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Serendipalm is certified by Fair Trade and ECOCERT and works with a number of organisations in Ghana including The Oil Palm Research Institute (OPRI), the Food and Drugs Authority (FDA) and the Ghana Standards Authority. </a:t>
            </a:r>
            <a:endParaRPr lang="en-GB" sz="28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49</a:t>
            </a:fld>
            <a:endParaRPr lang="en-GB" sz="4000" dirty="0"/>
          </a:p>
        </p:txBody>
      </p:sp>
    </p:spTree>
    <p:extLst>
      <p:ext uri="{BB962C8B-B14F-4D97-AF65-F5344CB8AC3E}">
        <p14:creationId xmlns:p14="http://schemas.microsoft.com/office/powerpoint/2010/main" val="1701352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7"/>
            <a:ext cx="10772775" cy="1658198"/>
          </a:xfrm>
        </p:spPr>
        <p:txBody>
          <a:bodyPr>
            <a:normAutofit/>
          </a:bodyPr>
          <a:lstStyle/>
          <a:p>
            <a:r>
              <a:rPr lang="en-GB" sz="4800" b="1" dirty="0">
                <a:solidFill>
                  <a:schemeClr val="tx1"/>
                </a:solidFill>
                <a:latin typeface="Arial" panose="020B0604020202020204" pitchFamily="34" charset="0"/>
                <a:cs typeface="Arial" panose="020B0604020202020204" pitchFamily="34" charset="0"/>
              </a:rPr>
              <a:t>Macroeconomic </a:t>
            </a:r>
            <a:r>
              <a:rPr lang="en-GB" sz="4800" b="1" dirty="0" smtClean="0">
                <a:solidFill>
                  <a:schemeClr val="tx1"/>
                </a:solidFill>
                <a:latin typeface="Arial" panose="020B0604020202020204" pitchFamily="34" charset="0"/>
                <a:cs typeface="Arial" panose="020B0604020202020204" pitchFamily="34" charset="0"/>
              </a:rPr>
              <a:t>context</a:t>
            </a:r>
            <a:endParaRPr lang="en-GB" sz="48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3158109"/>
              </p:ext>
            </p:extLst>
          </p:nvPr>
        </p:nvGraphicFramePr>
        <p:xfrm>
          <a:off x="676276" y="1517587"/>
          <a:ext cx="10753724" cy="496550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76276" y="6492240"/>
            <a:ext cx="4924810" cy="369332"/>
          </a:xfrm>
          <a:prstGeom prst="rect">
            <a:avLst/>
          </a:prstGeom>
          <a:noFill/>
        </p:spPr>
        <p:txBody>
          <a:bodyPr wrap="none" rtlCol="0">
            <a:spAutoFit/>
          </a:bodyPr>
          <a:lstStyle/>
          <a:p>
            <a:r>
              <a:rPr lang="en-GB" b="1" i="1" dirty="0" smtClean="0">
                <a:solidFill>
                  <a:prstClr val="white"/>
                </a:solidFill>
              </a:rPr>
              <a:t>Source: World Development Indicators (WDI), 2018</a:t>
            </a:r>
            <a:endParaRPr lang="en-GB" b="1" i="1" dirty="0">
              <a:solidFill>
                <a:prstClr val="white"/>
              </a:solidFill>
            </a:endParaRPr>
          </a:p>
        </p:txBody>
      </p:sp>
      <p:sp>
        <p:nvSpPr>
          <p:cNvPr id="5" name="Oval 4"/>
          <p:cNvSpPr/>
          <p:nvPr/>
        </p:nvSpPr>
        <p:spPr>
          <a:xfrm>
            <a:off x="7187184" y="2345436"/>
            <a:ext cx="649224" cy="548640"/>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2"/>
          </p:nvPr>
        </p:nvSpPr>
        <p:spPr>
          <a:xfrm>
            <a:off x="9265920" y="5464533"/>
            <a:ext cx="2926080" cy="1397039"/>
          </a:xfrm>
        </p:spPr>
        <p:txBody>
          <a:bodyPr/>
          <a:lstStyle/>
          <a:p>
            <a:fld id="{FEF84BB5-A80A-4523-B3E1-911245850436}" type="slidenum">
              <a:rPr lang="en-GB" sz="4000" smtClean="0"/>
              <a:t>5</a:t>
            </a:fld>
            <a:endParaRPr lang="en-GB" sz="4000" dirty="0"/>
          </a:p>
        </p:txBody>
      </p:sp>
    </p:spTree>
    <p:extLst>
      <p:ext uri="{BB962C8B-B14F-4D97-AF65-F5344CB8AC3E}">
        <p14:creationId xmlns:p14="http://schemas.microsoft.com/office/powerpoint/2010/main" val="36434387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a:latin typeface="Arial" panose="020B0604020202020204" pitchFamily="34" charset="0"/>
                <a:cs typeface="Arial" panose="020B0604020202020204" pitchFamily="34" charset="0"/>
              </a:rPr>
              <a:t>Caltech Ventures Limited </a:t>
            </a:r>
            <a:endParaRPr lang="en-GB" dirty="0"/>
          </a:p>
        </p:txBody>
      </p:sp>
      <p:sp>
        <p:nvSpPr>
          <p:cNvPr id="3" name="Content Placeholder 2"/>
          <p:cNvSpPr>
            <a:spLocks noGrp="1"/>
          </p:cNvSpPr>
          <p:nvPr>
            <p:ph idx="1"/>
          </p:nvPr>
        </p:nvSpPr>
        <p:spPr>
          <a:xfrm>
            <a:off x="676274" y="1450469"/>
            <a:ext cx="10753725" cy="5086218"/>
          </a:xfrm>
        </p:spPr>
        <p:txBody>
          <a:bodyPr>
            <a:normAutofit lnSpcReduction="10000"/>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Caltech Ventures is </a:t>
            </a:r>
            <a:r>
              <a:rPr lang="en-GB" sz="2800" dirty="0">
                <a:solidFill>
                  <a:schemeClr val="tx1"/>
                </a:solidFill>
                <a:latin typeface="Arial" panose="020B0604020202020204" pitchFamily="34" charset="0"/>
                <a:cs typeface="Arial" panose="020B0604020202020204" pitchFamily="34" charset="0"/>
              </a:rPr>
              <a:t>one of the largest cassava processing companies in the country. Its main products </a:t>
            </a:r>
            <a:r>
              <a:rPr lang="en-GB" sz="2800" dirty="0" smtClean="0">
                <a:solidFill>
                  <a:schemeClr val="tx1"/>
                </a:solidFill>
                <a:latin typeface="Arial" panose="020B0604020202020204" pitchFamily="34" charset="0"/>
                <a:cs typeface="Arial" panose="020B0604020202020204" pitchFamily="34" charset="0"/>
              </a:rPr>
              <a:t>are </a:t>
            </a:r>
            <a:r>
              <a:rPr lang="en-GB" sz="2800" dirty="0">
                <a:solidFill>
                  <a:schemeClr val="tx1"/>
                </a:solidFill>
                <a:latin typeface="Arial" panose="020B0604020202020204" pitchFamily="34" charset="0"/>
                <a:cs typeface="Arial" panose="020B0604020202020204" pitchFamily="34" charset="0"/>
              </a:rPr>
              <a:t>used in the brewing </a:t>
            </a:r>
            <a:r>
              <a:rPr lang="en-GB" sz="2800" dirty="0" smtClean="0">
                <a:solidFill>
                  <a:schemeClr val="tx1"/>
                </a:solidFill>
                <a:latin typeface="Arial" panose="020B0604020202020204" pitchFamily="34" charset="0"/>
                <a:cs typeface="Arial" panose="020B0604020202020204" pitchFamily="34" charset="0"/>
              </a:rPr>
              <a:t>and other industries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The company has </a:t>
            </a:r>
            <a:r>
              <a:rPr lang="en-GB" sz="2800" dirty="0">
                <a:solidFill>
                  <a:schemeClr val="tx1"/>
                </a:solidFill>
                <a:latin typeface="Arial" panose="020B0604020202020204" pitchFamily="34" charset="0"/>
                <a:cs typeface="Arial" panose="020B0604020202020204" pitchFamily="34" charset="0"/>
              </a:rPr>
              <a:t>acquired a plot of land that covers an area of 3,000 hectares for a period of 99 years. Forty percent of this land area (1,200 ha) is dedicated to the company’s nucleus while 80 ha has been given out to contract </a:t>
            </a:r>
            <a:r>
              <a:rPr lang="en-GB" sz="2800" dirty="0" smtClean="0">
                <a:solidFill>
                  <a:schemeClr val="tx1"/>
                </a:solidFill>
                <a:latin typeface="Arial" panose="020B0604020202020204" pitchFamily="34" charset="0"/>
                <a:cs typeface="Arial" panose="020B0604020202020204" pitchFamily="34" charset="0"/>
              </a:rPr>
              <a:t>farmers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A </a:t>
            </a:r>
            <a:r>
              <a:rPr lang="en-GB" sz="2800" dirty="0">
                <a:solidFill>
                  <a:schemeClr val="tx1"/>
                </a:solidFill>
                <a:latin typeface="Arial" panose="020B0604020202020204" pitchFamily="34" charset="0"/>
                <a:cs typeface="Arial" panose="020B0604020202020204" pitchFamily="34" charset="0"/>
              </a:rPr>
              <a:t>total of 100 </a:t>
            </a:r>
            <a:r>
              <a:rPr lang="en-GB" sz="2800" dirty="0" smtClean="0">
                <a:solidFill>
                  <a:schemeClr val="tx1"/>
                </a:solidFill>
                <a:latin typeface="Arial" panose="020B0604020202020204" pitchFamily="34" charset="0"/>
                <a:cs typeface="Arial" panose="020B0604020202020204" pitchFamily="34" charset="0"/>
              </a:rPr>
              <a:t>workers (48</a:t>
            </a:r>
            <a:r>
              <a:rPr lang="en-GB" sz="2800" dirty="0">
                <a:solidFill>
                  <a:schemeClr val="tx1"/>
                </a:solidFill>
                <a:latin typeface="Arial" panose="020B0604020202020204" pitchFamily="34" charset="0"/>
                <a:cs typeface="Arial" panose="020B0604020202020204" pitchFamily="34" charset="0"/>
              </a:rPr>
              <a:t>% of Caltech’s </a:t>
            </a:r>
            <a:r>
              <a:rPr lang="en-GB" sz="2800" dirty="0" smtClean="0">
                <a:solidFill>
                  <a:schemeClr val="tx1"/>
                </a:solidFill>
                <a:latin typeface="Arial" panose="020B0604020202020204" pitchFamily="34" charset="0"/>
                <a:cs typeface="Arial" panose="020B0604020202020204" pitchFamily="34" charset="0"/>
              </a:rPr>
              <a:t>workers) </a:t>
            </a:r>
            <a:r>
              <a:rPr lang="en-GB" sz="2800" dirty="0">
                <a:solidFill>
                  <a:schemeClr val="tx1"/>
                </a:solidFill>
                <a:latin typeface="Arial" panose="020B0604020202020204" pitchFamily="34" charset="0"/>
                <a:cs typeface="Arial" panose="020B0604020202020204" pitchFamily="34" charset="0"/>
              </a:rPr>
              <a:t>are contract </a:t>
            </a:r>
            <a:r>
              <a:rPr lang="en-GB" sz="2800" dirty="0" smtClean="0">
                <a:solidFill>
                  <a:schemeClr val="tx1"/>
                </a:solidFill>
                <a:latin typeface="Arial" panose="020B0604020202020204" pitchFamily="34" charset="0"/>
                <a:cs typeface="Arial" panose="020B0604020202020204" pitchFamily="34" charset="0"/>
              </a:rPr>
              <a:t>farmers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The company has </a:t>
            </a:r>
            <a:r>
              <a:rPr lang="en-GB" sz="2800" dirty="0">
                <a:solidFill>
                  <a:schemeClr val="tx1"/>
                </a:solidFill>
                <a:latin typeface="Arial" panose="020B0604020202020204" pitchFamily="34" charset="0"/>
                <a:cs typeface="Arial" panose="020B0604020202020204" pitchFamily="34" charset="0"/>
              </a:rPr>
              <a:t>engaged another group of 200 contract farmers who operate on lands that do not belong to the </a:t>
            </a:r>
            <a:r>
              <a:rPr lang="en-GB" sz="2800" dirty="0" smtClean="0">
                <a:solidFill>
                  <a:schemeClr val="tx1"/>
                </a:solidFill>
                <a:latin typeface="Arial" panose="020B0604020202020204" pitchFamily="34" charset="0"/>
                <a:cs typeface="Arial" panose="020B0604020202020204" pitchFamily="34" charset="0"/>
              </a:rPr>
              <a:t>company</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Caltech’s employment policy has shifted from one of provision of permanent employment to the casualization of labour.</a:t>
            </a:r>
            <a:endParaRPr lang="en-GB" sz="28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50</a:t>
            </a:fld>
            <a:endParaRPr lang="en-GB" sz="4000" dirty="0"/>
          </a:p>
        </p:txBody>
      </p:sp>
    </p:spTree>
    <p:extLst>
      <p:ext uri="{BB962C8B-B14F-4D97-AF65-F5344CB8AC3E}">
        <p14:creationId xmlns:p14="http://schemas.microsoft.com/office/powerpoint/2010/main" val="5036824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51</a:t>
            </a:fld>
            <a:endParaRPr lang="en-GB" sz="4000" dirty="0"/>
          </a:p>
        </p:txBody>
      </p:sp>
      <p:sp>
        <p:nvSpPr>
          <p:cNvPr id="7" name="Title 6"/>
          <p:cNvSpPr>
            <a:spLocks noGrp="1"/>
          </p:cNvSpPr>
          <p:nvPr>
            <p:ph type="title"/>
          </p:nvPr>
        </p:nvSpPr>
        <p:spPr>
          <a:xfrm>
            <a:off x="657224" y="76746"/>
            <a:ext cx="10772775" cy="1658198"/>
          </a:xfrm>
        </p:spPr>
        <p:txBody>
          <a:bodyPr>
            <a:normAutofit/>
          </a:bodyPr>
          <a:lstStyle/>
          <a:p>
            <a:pPr algn="ctr"/>
            <a:r>
              <a:rPr lang="en-GB" sz="3600" b="1" dirty="0">
                <a:latin typeface="Arial" panose="020B0604020202020204" pitchFamily="34" charset="0"/>
                <a:cs typeface="Arial" panose="020B0604020202020204" pitchFamily="34" charset="0"/>
              </a:rPr>
              <a:t>Occupation and employment types at Caltech Ventures</a:t>
            </a:r>
          </a:p>
        </p:txBody>
      </p:sp>
      <p:pic>
        <p:nvPicPr>
          <p:cNvPr id="10" name="Content Placeholder 9"/>
          <p:cNvPicPr>
            <a:picLocks noGrp="1" noChangeAspect="1"/>
          </p:cNvPicPr>
          <p:nvPr>
            <p:ph idx="1"/>
          </p:nvPr>
        </p:nvPicPr>
        <p:blipFill>
          <a:blip r:embed="rId3"/>
          <a:stretch>
            <a:fillRect/>
          </a:stretch>
        </p:blipFill>
        <p:spPr>
          <a:xfrm>
            <a:off x="2030649" y="1529919"/>
            <a:ext cx="8025924" cy="4689203"/>
          </a:xfrm>
          <a:prstGeom prst="rect">
            <a:avLst/>
          </a:prstGeom>
        </p:spPr>
      </p:pic>
      <p:sp>
        <p:nvSpPr>
          <p:cNvPr id="11" name="TextBox 10"/>
          <p:cNvSpPr txBox="1"/>
          <p:nvPr/>
        </p:nvSpPr>
        <p:spPr>
          <a:xfrm>
            <a:off x="3932130" y="6341806"/>
            <a:ext cx="3412088" cy="646331"/>
          </a:xfrm>
          <a:prstGeom prst="rect">
            <a:avLst/>
          </a:prstGeom>
          <a:noFill/>
        </p:spPr>
        <p:txBody>
          <a:bodyPr wrap="none" rtlCol="0">
            <a:spAutoFit/>
          </a:bodyPr>
          <a:lstStyle/>
          <a:p>
            <a:pPr algn="ctr"/>
            <a:r>
              <a:rPr lang="en-GB" b="1" dirty="0"/>
              <a:t>Source: Caltech Ventures Ltd, 2015</a:t>
            </a:r>
          </a:p>
          <a:p>
            <a:pPr algn="ctr"/>
            <a:endParaRPr lang="en-GB" b="1" dirty="0"/>
          </a:p>
        </p:txBody>
      </p:sp>
    </p:spTree>
    <p:extLst>
      <p:ext uri="{BB962C8B-B14F-4D97-AF65-F5344CB8AC3E}">
        <p14:creationId xmlns:p14="http://schemas.microsoft.com/office/powerpoint/2010/main" val="2014022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79951"/>
            <a:ext cx="10772775" cy="1658198"/>
          </a:xfrm>
        </p:spPr>
        <p:txBody>
          <a:bodyPr>
            <a:normAutofit/>
          </a:bodyPr>
          <a:lstStyle/>
          <a:p>
            <a:r>
              <a:rPr lang="en-GB" sz="4000" b="1" dirty="0">
                <a:latin typeface="Arial" panose="020B0604020202020204" pitchFamily="34" charset="0"/>
                <a:cs typeface="Arial" panose="020B0604020202020204" pitchFamily="34" charset="0"/>
              </a:rPr>
              <a:t>Building Businesses on Values, Integrity and Dignity (B-BOVID) Company Limited</a:t>
            </a:r>
            <a:endParaRPr lang="en-GB" sz="4800" dirty="0"/>
          </a:p>
        </p:txBody>
      </p:sp>
      <p:sp>
        <p:nvSpPr>
          <p:cNvPr id="3" name="Content Placeholder 2"/>
          <p:cNvSpPr>
            <a:spLocks noGrp="1"/>
          </p:cNvSpPr>
          <p:nvPr>
            <p:ph idx="1"/>
          </p:nvPr>
        </p:nvSpPr>
        <p:spPr>
          <a:xfrm>
            <a:off x="676274" y="1653669"/>
            <a:ext cx="10753725" cy="5086218"/>
          </a:xfrm>
        </p:spPr>
        <p:txBody>
          <a:bodyPr>
            <a:normAutofit fontScale="92500"/>
          </a:bodyPr>
          <a:lstStyle/>
          <a:p>
            <a:pPr marL="0" indent="0">
              <a:buClr>
                <a:schemeClr val="tx1"/>
              </a:buClr>
              <a:buNone/>
            </a:pPr>
            <a:endParaRPr lang="en-GB" sz="28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B-BOVID is </a:t>
            </a:r>
            <a:r>
              <a:rPr lang="en-GB" sz="2800" dirty="0">
                <a:solidFill>
                  <a:schemeClr val="tx1"/>
                </a:solidFill>
                <a:latin typeface="Arial" panose="020B0604020202020204" pitchFamily="34" charset="0"/>
                <a:cs typeface="Arial" panose="020B0604020202020204" pitchFamily="34" charset="0"/>
              </a:rPr>
              <a:t>primarily concerned with palm oil and kernel </a:t>
            </a:r>
            <a:r>
              <a:rPr lang="en-GB" sz="2800" dirty="0" smtClean="0">
                <a:solidFill>
                  <a:schemeClr val="tx1"/>
                </a:solidFill>
                <a:latin typeface="Arial" panose="020B0604020202020204" pitchFamily="34" charset="0"/>
                <a:cs typeface="Arial" panose="020B0604020202020204" pitchFamily="34" charset="0"/>
              </a:rPr>
              <a:t>processing</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 company has its own nucleus</a:t>
            </a:r>
            <a:r>
              <a:rPr lang="en-GB" sz="2800" dirty="0" smtClean="0">
                <a:solidFill>
                  <a:schemeClr val="tx1"/>
                </a:solidFill>
                <a:latin typeface="Arial" panose="020B0604020202020204" pitchFamily="34" charset="0"/>
                <a:cs typeface="Arial" panose="020B0604020202020204" pitchFamily="34" charset="0"/>
              </a:rPr>
              <a:t>, and works </a:t>
            </a:r>
            <a:r>
              <a:rPr lang="en-GB" sz="2800" dirty="0">
                <a:solidFill>
                  <a:schemeClr val="tx1"/>
                </a:solidFill>
                <a:latin typeface="Arial" panose="020B0604020202020204" pitchFamily="34" charset="0"/>
                <a:cs typeface="Arial" panose="020B0604020202020204" pitchFamily="34" charset="0"/>
              </a:rPr>
              <a:t>with 2,500 </a:t>
            </a:r>
            <a:r>
              <a:rPr lang="en-GB" sz="2800" dirty="0" smtClean="0">
                <a:solidFill>
                  <a:schemeClr val="tx1"/>
                </a:solidFill>
                <a:latin typeface="Arial" panose="020B0604020202020204" pitchFamily="34" charset="0"/>
                <a:cs typeface="Arial" panose="020B0604020202020204" pitchFamily="34" charset="0"/>
              </a:rPr>
              <a:t>farmers. The latter comprise </a:t>
            </a:r>
            <a:r>
              <a:rPr lang="en-GB" sz="2800" dirty="0">
                <a:solidFill>
                  <a:schemeClr val="tx1"/>
                </a:solidFill>
                <a:latin typeface="Arial" panose="020B0604020202020204" pitchFamily="34" charset="0"/>
                <a:cs typeface="Arial" panose="020B0604020202020204" pitchFamily="34" charset="0"/>
              </a:rPr>
              <a:t>contract farmers, independent farmers (without contracts) and aggregators who source produce from smallholder farmers. </a:t>
            </a:r>
            <a:endParaRPr lang="en-GB" sz="28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Only </a:t>
            </a:r>
            <a:r>
              <a:rPr lang="en-GB" sz="2800" dirty="0">
                <a:solidFill>
                  <a:schemeClr val="tx1"/>
                </a:solidFill>
                <a:latin typeface="Arial" panose="020B0604020202020204" pitchFamily="34" charset="0"/>
                <a:cs typeface="Arial" panose="020B0604020202020204" pitchFamily="34" charset="0"/>
              </a:rPr>
              <a:t>10 percent of the company’s contract farmers are women. </a:t>
            </a:r>
            <a:r>
              <a:rPr lang="en-GB" sz="2800" dirty="0" smtClean="0">
                <a:solidFill>
                  <a:schemeClr val="tx1"/>
                </a:solidFill>
                <a:latin typeface="Arial" panose="020B0604020202020204" pitchFamily="34" charset="0"/>
                <a:cs typeface="Arial" panose="020B0604020202020204" pitchFamily="34" charset="0"/>
              </a:rPr>
              <a:t>B-BOVID</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B-BOVID has a total of 48 employees who are engaged in a range of activities at its </a:t>
            </a:r>
            <a:r>
              <a:rPr lang="en-GB" sz="2800" dirty="0" smtClean="0">
                <a:solidFill>
                  <a:schemeClr val="tx1"/>
                </a:solidFill>
                <a:latin typeface="Arial" panose="020B0604020202020204" pitchFamily="34" charset="0"/>
                <a:cs typeface="Arial" panose="020B0604020202020204" pitchFamily="34" charset="0"/>
              </a:rPr>
              <a:t>factory – only </a:t>
            </a:r>
            <a:r>
              <a:rPr lang="en-GB" sz="2800" dirty="0">
                <a:solidFill>
                  <a:schemeClr val="tx1"/>
                </a:solidFill>
                <a:latin typeface="Arial" panose="020B0604020202020204" pitchFamily="34" charset="0"/>
                <a:cs typeface="Arial" panose="020B0604020202020204" pitchFamily="34" charset="0"/>
              </a:rPr>
              <a:t>two of these workers are women. </a:t>
            </a:r>
            <a:endParaRPr lang="en-GB" sz="28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During </a:t>
            </a:r>
            <a:r>
              <a:rPr lang="en-GB" sz="2800" dirty="0">
                <a:solidFill>
                  <a:schemeClr val="tx1"/>
                </a:solidFill>
                <a:latin typeface="Arial" panose="020B0604020202020204" pitchFamily="34" charset="0"/>
                <a:cs typeface="Arial" panose="020B0604020202020204" pitchFamily="34" charset="0"/>
              </a:rPr>
              <a:t>the peak production period (January-July), the company hires migrant workers (predominantly women) as casual labour.</a:t>
            </a:r>
            <a:endParaRPr lang="en-GB" sz="28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52</a:t>
            </a:fld>
            <a:endParaRPr lang="en-GB" sz="4000" dirty="0"/>
          </a:p>
        </p:txBody>
      </p:sp>
    </p:spTree>
    <p:extLst>
      <p:ext uri="{BB962C8B-B14F-4D97-AF65-F5344CB8AC3E}">
        <p14:creationId xmlns:p14="http://schemas.microsoft.com/office/powerpoint/2010/main" val="3099623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79951"/>
            <a:ext cx="10772775" cy="1658198"/>
          </a:xfrm>
        </p:spPr>
        <p:txBody>
          <a:bodyPr>
            <a:normAutofit/>
          </a:bodyPr>
          <a:lstStyle/>
          <a:p>
            <a:r>
              <a:rPr lang="en-GB" sz="4000" b="1" dirty="0" smtClean="0">
                <a:latin typeface="Arial" panose="020B0604020202020204" pitchFamily="34" charset="0"/>
                <a:cs typeface="Arial" panose="020B0604020202020204" pitchFamily="34" charset="0"/>
              </a:rPr>
              <a:t>The regulatory regimes of contract farming schemes compared</a:t>
            </a:r>
            <a:endParaRPr lang="en-GB" sz="4800" dirty="0"/>
          </a:p>
        </p:txBody>
      </p:sp>
      <p:sp>
        <p:nvSpPr>
          <p:cNvPr id="3" name="Content Placeholder 2"/>
          <p:cNvSpPr>
            <a:spLocks noGrp="1"/>
          </p:cNvSpPr>
          <p:nvPr>
            <p:ph idx="1"/>
          </p:nvPr>
        </p:nvSpPr>
        <p:spPr>
          <a:xfrm>
            <a:off x="676274" y="1653669"/>
            <a:ext cx="10753725" cy="5086218"/>
          </a:xfrm>
        </p:spPr>
        <p:txBody>
          <a:bodyPr>
            <a:normAutofit/>
          </a:bodyPr>
          <a:lstStyle/>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By default, all companies in Ghana are required to operate within Ghana’s Labour Act, 2003 (Act 651).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The </a:t>
            </a:r>
            <a:r>
              <a:rPr lang="en-GB" sz="2800" dirty="0">
                <a:solidFill>
                  <a:schemeClr val="tx1"/>
                </a:solidFill>
                <a:latin typeface="Arial" panose="020B0604020202020204" pitchFamily="34" charset="0"/>
                <a:cs typeface="Arial" panose="020B0604020202020204" pitchFamily="34" charset="0"/>
              </a:rPr>
              <a:t>Act makes references to “piece workers”, “part-time workers” and “sharecroppers”, but it does this to declare that they do not fall into the categories of “temporary” or “casual workers”. </a:t>
            </a:r>
            <a:endParaRPr lang="en-GB" sz="28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The underlying rational for regulation for all four cases is to achieve a reliable supply of quality produce </a:t>
            </a: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Issues </a:t>
            </a:r>
            <a:r>
              <a:rPr lang="en-GB" sz="2800" dirty="0">
                <a:solidFill>
                  <a:schemeClr val="tx1"/>
                </a:solidFill>
                <a:latin typeface="Arial" panose="020B0604020202020204" pitchFamily="34" charset="0"/>
                <a:cs typeface="Arial" panose="020B0604020202020204" pitchFamily="34" charset="0"/>
              </a:rPr>
              <a:t>of labour </a:t>
            </a:r>
            <a:r>
              <a:rPr lang="en-GB" sz="2800" dirty="0" smtClean="0">
                <a:solidFill>
                  <a:schemeClr val="tx1"/>
                </a:solidFill>
                <a:latin typeface="Arial" panose="020B0604020202020204" pitchFamily="34" charset="0"/>
                <a:cs typeface="Arial" panose="020B0604020202020204" pitchFamily="34" charset="0"/>
              </a:rPr>
              <a:t>were pursued </a:t>
            </a:r>
            <a:r>
              <a:rPr lang="en-GB" sz="2800" dirty="0">
                <a:solidFill>
                  <a:schemeClr val="tx1"/>
                </a:solidFill>
                <a:latin typeface="Arial" panose="020B0604020202020204" pitchFamily="34" charset="0"/>
                <a:cs typeface="Arial" panose="020B0604020202020204" pitchFamily="34" charset="0"/>
              </a:rPr>
              <a:t>by the two export-oriented </a:t>
            </a:r>
            <a:r>
              <a:rPr lang="en-GB" sz="2800" dirty="0" smtClean="0">
                <a:solidFill>
                  <a:schemeClr val="tx1"/>
                </a:solidFill>
                <a:latin typeface="Arial" panose="020B0604020202020204" pitchFamily="34" charset="0"/>
                <a:cs typeface="Arial" panose="020B0604020202020204" pitchFamily="34" charset="0"/>
              </a:rPr>
              <a:t>firms, but their prime concern was </a:t>
            </a:r>
            <a:r>
              <a:rPr lang="en-GB" sz="2800" dirty="0">
                <a:solidFill>
                  <a:schemeClr val="tx1"/>
                </a:solidFill>
                <a:latin typeface="Arial" panose="020B0604020202020204" pitchFamily="34" charset="0"/>
                <a:cs typeface="Arial" panose="020B0604020202020204" pitchFamily="34" charset="0"/>
              </a:rPr>
              <a:t>the prohibition of child labour/ preventing pregnant women from working as agricultural </a:t>
            </a:r>
            <a:r>
              <a:rPr lang="en-GB" sz="2800" dirty="0" smtClean="0">
                <a:solidFill>
                  <a:schemeClr val="tx1"/>
                </a:solidFill>
                <a:latin typeface="Arial" panose="020B0604020202020204" pitchFamily="34" charset="0"/>
                <a:cs typeface="Arial" panose="020B0604020202020204" pitchFamily="34" charset="0"/>
              </a:rPr>
              <a:t>labour</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53</a:t>
            </a:fld>
            <a:endParaRPr lang="en-GB" sz="4000" dirty="0"/>
          </a:p>
        </p:txBody>
      </p:sp>
    </p:spTree>
    <p:extLst>
      <p:ext uri="{BB962C8B-B14F-4D97-AF65-F5344CB8AC3E}">
        <p14:creationId xmlns:p14="http://schemas.microsoft.com/office/powerpoint/2010/main" val="38323132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79951"/>
            <a:ext cx="10772775" cy="1658198"/>
          </a:xfrm>
        </p:spPr>
        <p:txBody>
          <a:bodyPr>
            <a:normAutofit/>
          </a:bodyPr>
          <a:lstStyle/>
          <a:p>
            <a:r>
              <a:rPr lang="en-GB" sz="4000" b="1" dirty="0" smtClean="0">
                <a:latin typeface="Arial" panose="020B0604020202020204" pitchFamily="34" charset="0"/>
                <a:cs typeface="Arial" panose="020B0604020202020204" pitchFamily="34" charset="0"/>
              </a:rPr>
              <a:t>The regulatory regimes of contract farming schemes compared</a:t>
            </a:r>
            <a:endParaRPr lang="en-GB" sz="4800" dirty="0"/>
          </a:p>
        </p:txBody>
      </p:sp>
      <p:sp>
        <p:nvSpPr>
          <p:cNvPr id="3" name="Content Placeholder 2"/>
          <p:cNvSpPr>
            <a:spLocks noGrp="1"/>
          </p:cNvSpPr>
          <p:nvPr>
            <p:ph idx="1"/>
          </p:nvPr>
        </p:nvSpPr>
        <p:spPr>
          <a:xfrm>
            <a:off x="676274" y="1653669"/>
            <a:ext cx="10753725" cy="5086218"/>
          </a:xfrm>
        </p:spPr>
        <p:txBody>
          <a:bodyPr>
            <a:normAutofit/>
          </a:bodyPr>
          <a:lstStyle/>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What has emerged in all the contract farming schemes is that most contract farmers use informal labour practices (e.g. piecework) on their farms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Communities have standard labour charges per task, charges for specific crops, etc. and this is reflected in the pay gap between men and women  </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54</a:t>
            </a:fld>
            <a:endParaRPr lang="en-GB" sz="4000" dirty="0"/>
          </a:p>
        </p:txBody>
      </p:sp>
    </p:spTree>
    <p:extLst>
      <p:ext uri="{BB962C8B-B14F-4D97-AF65-F5344CB8AC3E}">
        <p14:creationId xmlns:p14="http://schemas.microsoft.com/office/powerpoint/2010/main" val="33075056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Regulation of domestic trading… </a:t>
            </a:r>
            <a:endParaRPr lang="en-GB" dirty="0"/>
          </a:p>
        </p:txBody>
      </p:sp>
      <p:sp>
        <p:nvSpPr>
          <p:cNvPr id="3" name="Content Placeholder 2"/>
          <p:cNvSpPr>
            <a:spLocks noGrp="1"/>
          </p:cNvSpPr>
          <p:nvPr>
            <p:ph idx="1"/>
          </p:nvPr>
        </p:nvSpPr>
        <p:spPr>
          <a:xfrm>
            <a:off x="676274" y="1734949"/>
            <a:ext cx="10753725" cy="4941152"/>
          </a:xfrm>
        </p:spPr>
        <p:txBody>
          <a:bodyPr>
            <a:normAutofit lnSpcReduction="10000"/>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 regulation of </a:t>
            </a:r>
            <a:r>
              <a:rPr lang="en-GB" sz="2800" dirty="0" smtClean="0">
                <a:solidFill>
                  <a:schemeClr val="tx1"/>
                </a:solidFill>
                <a:latin typeface="Arial" panose="020B0604020202020204" pitchFamily="34" charset="0"/>
                <a:cs typeface="Arial" panose="020B0604020202020204" pitchFamily="34" charset="0"/>
              </a:rPr>
              <a:t>trade </a:t>
            </a:r>
            <a:r>
              <a:rPr lang="en-GB" sz="2800" dirty="0">
                <a:solidFill>
                  <a:schemeClr val="tx1"/>
                </a:solidFill>
                <a:latin typeface="Arial" panose="020B0604020202020204" pitchFamily="34" charset="0"/>
                <a:cs typeface="Arial" panose="020B0604020202020204" pitchFamily="34" charset="0"/>
              </a:rPr>
              <a:t>in Ghana involves three main </a:t>
            </a:r>
            <a:r>
              <a:rPr lang="en-GB" sz="2800" dirty="0" smtClean="0">
                <a:solidFill>
                  <a:schemeClr val="tx1"/>
                </a:solidFill>
                <a:latin typeface="Arial" panose="020B0604020202020204" pitchFamily="34" charset="0"/>
                <a:cs typeface="Arial" panose="020B0604020202020204" pitchFamily="34" charset="0"/>
              </a:rPr>
              <a:t>actors: The </a:t>
            </a:r>
            <a:r>
              <a:rPr lang="en-GB" sz="2800" dirty="0">
                <a:solidFill>
                  <a:schemeClr val="tx1"/>
                </a:solidFill>
                <a:latin typeface="Arial" panose="020B0604020202020204" pitchFamily="34" charset="0"/>
                <a:cs typeface="Arial" panose="020B0604020202020204" pitchFamily="34" charset="0"/>
              </a:rPr>
              <a:t>state, local governments and traders’ associations</a:t>
            </a:r>
            <a:r>
              <a:rPr lang="en-GB" sz="28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 </a:t>
            </a:r>
            <a:r>
              <a:rPr lang="en-GB" sz="2800" dirty="0" smtClean="0">
                <a:solidFill>
                  <a:schemeClr val="tx1"/>
                </a:solidFill>
                <a:latin typeface="Arial" panose="020B0604020202020204" pitchFamily="34" charset="0"/>
                <a:cs typeface="Arial" panose="020B0604020202020204" pitchFamily="34" charset="0"/>
              </a:rPr>
              <a:t>state</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t>
            </a:r>
            <a:r>
              <a:rPr lang="en-GB" sz="2600" dirty="0">
                <a:solidFill>
                  <a:schemeClr val="tx1"/>
                </a:solidFill>
                <a:latin typeface="Arial" panose="020B0604020202020204" pitchFamily="34" charset="0"/>
                <a:cs typeface="Arial" panose="020B0604020202020204" pitchFamily="34" charset="0"/>
              </a:rPr>
              <a:t>The state and </a:t>
            </a:r>
            <a:r>
              <a:rPr lang="en-GB" sz="2600" dirty="0" smtClean="0">
                <a:solidFill>
                  <a:schemeClr val="tx1"/>
                </a:solidFill>
                <a:latin typeface="Arial" panose="020B0604020202020204" pitchFamily="34" charset="0"/>
                <a:cs typeface="Arial" panose="020B0604020202020204" pitchFamily="34" charset="0"/>
              </a:rPr>
              <a:t>international </a:t>
            </a:r>
            <a:r>
              <a:rPr lang="en-GB" sz="2600" dirty="0">
                <a:solidFill>
                  <a:schemeClr val="tx1"/>
                </a:solidFill>
                <a:latin typeface="Arial" panose="020B0604020202020204" pitchFamily="34" charset="0"/>
                <a:cs typeface="Arial" panose="020B0604020202020204" pitchFamily="34" charset="0"/>
              </a:rPr>
              <a:t>development agencies have </a:t>
            </a:r>
            <a:r>
              <a:rPr lang="en-GB" sz="2600" dirty="0" smtClean="0">
                <a:solidFill>
                  <a:schemeClr val="tx1"/>
                </a:solidFill>
                <a:latin typeface="Arial" panose="020B0604020202020204" pitchFamily="34" charset="0"/>
                <a:cs typeface="Arial" panose="020B0604020202020204" pitchFamily="34" charset="0"/>
              </a:rPr>
              <a:t>held </a:t>
            </a:r>
            <a:r>
              <a:rPr lang="en-GB" sz="2600" dirty="0">
                <a:solidFill>
                  <a:schemeClr val="tx1"/>
                </a:solidFill>
                <a:latin typeface="Arial" panose="020B0604020202020204" pitchFamily="34" charset="0"/>
                <a:cs typeface="Arial" panose="020B0604020202020204" pitchFamily="34" charset="0"/>
              </a:rPr>
              <a:t>the </a:t>
            </a:r>
            <a:r>
              <a:rPr lang="en-GB" sz="2600" dirty="0" smtClean="0">
                <a:solidFill>
                  <a:schemeClr val="tx1"/>
                </a:solidFill>
                <a:latin typeface="Arial" panose="020B0604020202020204" pitchFamily="34" charset="0"/>
                <a:cs typeface="Arial" panose="020B0604020202020204" pitchFamily="34" charset="0"/>
              </a:rPr>
              <a:t>	view </a:t>
            </a:r>
            <a:r>
              <a:rPr lang="en-GB" sz="2600" dirty="0">
                <a:solidFill>
                  <a:schemeClr val="tx1"/>
                </a:solidFill>
                <a:latin typeface="Arial" panose="020B0604020202020204" pitchFamily="34" charset="0"/>
                <a:cs typeface="Arial" panose="020B0604020202020204" pitchFamily="34" charset="0"/>
              </a:rPr>
              <a:t>that the lack of access to credit comprises a critical </a:t>
            </a:r>
            <a:r>
              <a:rPr lang="en-GB" sz="2600" dirty="0" smtClean="0">
                <a:solidFill>
                  <a:schemeClr val="tx1"/>
                </a:solidFill>
                <a:latin typeface="Arial" panose="020B0604020202020204" pitchFamily="34" charset="0"/>
                <a:cs typeface="Arial" panose="020B0604020202020204" pitchFamily="34" charset="0"/>
              </a:rPr>
              <a:t>	challenge to </a:t>
            </a:r>
            <a:r>
              <a:rPr lang="en-GB" sz="2600" dirty="0">
                <a:solidFill>
                  <a:schemeClr val="tx1"/>
                </a:solidFill>
                <a:latin typeface="Arial" panose="020B0604020202020204" pitchFamily="34" charset="0"/>
                <a:cs typeface="Arial" panose="020B0604020202020204" pitchFamily="34" charset="0"/>
              </a:rPr>
              <a:t>those who operate micro-enterprises, and </a:t>
            </a:r>
            <a:r>
              <a:rPr lang="en-GB" sz="2600" dirty="0" smtClean="0">
                <a:solidFill>
                  <a:schemeClr val="tx1"/>
                </a:solidFill>
                <a:latin typeface="Arial" panose="020B0604020202020204" pitchFamily="34" charset="0"/>
                <a:cs typeface="Arial" panose="020B0604020202020204" pitchFamily="34" charset="0"/>
              </a:rPr>
              <a:t>	participants </a:t>
            </a:r>
            <a:r>
              <a:rPr lang="en-GB" sz="2600" dirty="0">
                <a:solidFill>
                  <a:schemeClr val="tx1"/>
                </a:solidFill>
                <a:latin typeface="Arial" panose="020B0604020202020204" pitchFamily="34" charset="0"/>
                <a:cs typeface="Arial" panose="020B0604020202020204" pitchFamily="34" charset="0"/>
              </a:rPr>
              <a:t>in the informal economy in general (Egyir, 2010</a:t>
            </a:r>
            <a:r>
              <a:rPr lang="en-GB" sz="2600" dirty="0" smtClean="0">
                <a:solidFill>
                  <a:schemeClr val="tx1"/>
                </a:solidFill>
                <a:latin typeface="Arial" panose="020B0604020202020204" pitchFamily="34" charset="0"/>
                <a:cs typeface="Arial" panose="020B0604020202020204" pitchFamily="34" charset="0"/>
              </a:rPr>
              <a:t>)</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Policy </a:t>
            </a:r>
            <a:r>
              <a:rPr lang="en-GB" sz="2600" dirty="0">
                <a:solidFill>
                  <a:schemeClr val="tx1"/>
                </a:solidFill>
                <a:latin typeface="Arial" panose="020B0604020202020204" pitchFamily="34" charset="0"/>
                <a:cs typeface="Arial" panose="020B0604020202020204" pitchFamily="34" charset="0"/>
              </a:rPr>
              <a:t>reforms in the banking and financial </a:t>
            </a:r>
            <a:r>
              <a:rPr lang="en-GB" sz="2600" dirty="0" smtClean="0">
                <a:solidFill>
                  <a:schemeClr val="tx1"/>
                </a:solidFill>
                <a:latin typeface="Arial" panose="020B0604020202020204" pitchFamily="34" charset="0"/>
                <a:cs typeface="Arial" panose="020B0604020202020204" pitchFamily="34" charset="0"/>
              </a:rPr>
              <a:t>sector have </a:t>
            </a:r>
            <a:r>
              <a:rPr lang="en-GB" sz="2600" dirty="0">
                <a:solidFill>
                  <a:schemeClr val="tx1"/>
                </a:solidFill>
                <a:latin typeface="Arial" panose="020B0604020202020204" pitchFamily="34" charset="0"/>
                <a:cs typeface="Arial" panose="020B0604020202020204" pitchFamily="34" charset="0"/>
              </a:rPr>
              <a:t>resulted </a:t>
            </a:r>
            <a:r>
              <a:rPr lang="en-GB" sz="2600" dirty="0" smtClean="0">
                <a:solidFill>
                  <a:schemeClr val="tx1"/>
                </a:solidFill>
                <a:latin typeface="Arial" panose="020B0604020202020204" pitchFamily="34" charset="0"/>
                <a:cs typeface="Arial" panose="020B0604020202020204" pitchFamily="34" charset="0"/>
              </a:rPr>
              <a:t>	in expansion of the formal </a:t>
            </a:r>
            <a:r>
              <a:rPr lang="en-GB" sz="2600" dirty="0">
                <a:solidFill>
                  <a:schemeClr val="tx1"/>
                </a:solidFill>
                <a:latin typeface="Arial" panose="020B0604020202020204" pitchFamily="34" charset="0"/>
                <a:cs typeface="Arial" panose="020B0604020202020204" pitchFamily="34" charset="0"/>
              </a:rPr>
              <a:t>financial </a:t>
            </a:r>
            <a:r>
              <a:rPr lang="en-GB" sz="2600" dirty="0" smtClean="0">
                <a:solidFill>
                  <a:schemeClr val="tx1"/>
                </a:solidFill>
                <a:latin typeface="Arial" panose="020B0604020202020204" pitchFamily="34" charset="0"/>
                <a:cs typeface="Arial" panose="020B0604020202020204" pitchFamily="34" charset="0"/>
              </a:rPr>
              <a:t>sector</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t>
            </a:r>
            <a:r>
              <a:rPr lang="en-GB" sz="2600" dirty="0">
                <a:solidFill>
                  <a:schemeClr val="tx1"/>
                </a:solidFill>
                <a:latin typeface="Arial" panose="020B0604020202020204" pitchFamily="34" charset="0"/>
                <a:cs typeface="Arial" panose="020B0604020202020204" pitchFamily="34" charset="0"/>
              </a:rPr>
              <a:t>Among these include microfinance institutions and Rural and </a:t>
            </a:r>
            <a:r>
              <a:rPr lang="en-GB" sz="2600" dirty="0" smtClean="0">
                <a:solidFill>
                  <a:schemeClr val="tx1"/>
                </a:solidFill>
                <a:latin typeface="Arial" panose="020B0604020202020204" pitchFamily="34" charset="0"/>
                <a:cs typeface="Arial" panose="020B0604020202020204" pitchFamily="34" charset="0"/>
              </a:rPr>
              <a:t>	Community </a:t>
            </a:r>
            <a:r>
              <a:rPr lang="en-GB" sz="2600" dirty="0">
                <a:solidFill>
                  <a:schemeClr val="tx1"/>
                </a:solidFill>
                <a:latin typeface="Arial" panose="020B0604020202020204" pitchFamily="34" charset="0"/>
                <a:cs typeface="Arial" panose="020B0604020202020204" pitchFamily="34" charset="0"/>
              </a:rPr>
              <a:t>Banks which are generally viewed as institutions </a:t>
            </a:r>
            <a:r>
              <a:rPr lang="en-GB" sz="2600" dirty="0" smtClean="0">
                <a:solidFill>
                  <a:schemeClr val="tx1"/>
                </a:solidFill>
                <a:latin typeface="Arial" panose="020B0604020202020204" pitchFamily="34" charset="0"/>
                <a:cs typeface="Arial" panose="020B0604020202020204" pitchFamily="34" charset="0"/>
              </a:rPr>
              <a:t>	which </a:t>
            </a:r>
            <a:r>
              <a:rPr lang="en-GB" sz="2600" dirty="0">
                <a:solidFill>
                  <a:schemeClr val="tx1"/>
                </a:solidFill>
                <a:latin typeface="Arial" panose="020B0604020202020204" pitchFamily="34" charset="0"/>
                <a:cs typeface="Arial" panose="020B0604020202020204" pitchFamily="34" charset="0"/>
              </a:rPr>
              <a:t>cater to the needs of the </a:t>
            </a:r>
            <a:r>
              <a:rPr lang="en-GB" sz="2600" dirty="0" smtClean="0">
                <a:solidFill>
                  <a:schemeClr val="tx1"/>
                </a:solidFill>
                <a:latin typeface="Arial" panose="020B0604020202020204" pitchFamily="34" charset="0"/>
                <a:cs typeface="Arial" panose="020B0604020202020204" pitchFamily="34" charset="0"/>
              </a:rPr>
              <a:t>poor, women</a:t>
            </a:r>
            <a:r>
              <a:rPr lang="en-GB" sz="2600" dirty="0">
                <a:solidFill>
                  <a:schemeClr val="tx1"/>
                </a:solidFill>
                <a:latin typeface="Arial" panose="020B0604020202020204" pitchFamily="34" charset="0"/>
                <a:cs typeface="Arial" panose="020B0604020202020204" pitchFamily="34" charset="0"/>
              </a:rPr>
              <a:t>, rural dwellers and </a:t>
            </a:r>
            <a:r>
              <a:rPr lang="en-GB" sz="2600" dirty="0" smtClean="0">
                <a:solidFill>
                  <a:schemeClr val="tx1"/>
                </a:solidFill>
                <a:latin typeface="Arial" panose="020B0604020202020204" pitchFamily="34" charset="0"/>
                <a:cs typeface="Arial" panose="020B0604020202020204" pitchFamily="34" charset="0"/>
              </a:rPr>
              <a:t>	those </a:t>
            </a:r>
            <a:r>
              <a:rPr lang="en-GB" sz="2600" dirty="0">
                <a:solidFill>
                  <a:schemeClr val="tx1"/>
                </a:solidFill>
                <a:latin typeface="Arial" panose="020B0604020202020204" pitchFamily="34" charset="0"/>
                <a:cs typeface="Arial" panose="020B0604020202020204" pitchFamily="34" charset="0"/>
              </a:rPr>
              <a:t>involved in agriculture and trade.</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55</a:t>
            </a:fld>
            <a:endParaRPr lang="en-GB" sz="4000" dirty="0"/>
          </a:p>
        </p:txBody>
      </p:sp>
    </p:spTree>
    <p:extLst>
      <p:ext uri="{BB962C8B-B14F-4D97-AF65-F5344CB8AC3E}">
        <p14:creationId xmlns:p14="http://schemas.microsoft.com/office/powerpoint/2010/main" val="31706360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Regulation in domestic trading… </a:t>
            </a:r>
            <a:endParaRPr lang="en-GB" dirty="0"/>
          </a:p>
        </p:txBody>
      </p:sp>
      <p:sp>
        <p:nvSpPr>
          <p:cNvPr id="3" name="Content Placeholder 2"/>
          <p:cNvSpPr>
            <a:spLocks noGrp="1"/>
          </p:cNvSpPr>
          <p:nvPr>
            <p:ph idx="1"/>
          </p:nvPr>
        </p:nvSpPr>
        <p:spPr>
          <a:xfrm>
            <a:off x="676274" y="1734949"/>
            <a:ext cx="10753725" cy="4941152"/>
          </a:xfrm>
        </p:spPr>
        <p:txBody>
          <a:bodyPr>
            <a:normAutofit lnSpcReduction="10000"/>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In 2017, a total of 34 banks, “68 Non-Bank Financial Institutions (NBFIs), 141 Rural and Community Banks (RCBs), 566 Microfinance Institutions (MFIs), 417 Forex </a:t>
            </a:r>
            <a:r>
              <a:rPr lang="en-GB" sz="2800" dirty="0" smtClean="0">
                <a:solidFill>
                  <a:schemeClr val="tx1"/>
                </a:solidFill>
                <a:latin typeface="Arial" panose="020B0604020202020204" pitchFamily="34" charset="0"/>
                <a:cs typeface="Arial" panose="020B0604020202020204" pitchFamily="34" charset="0"/>
              </a:rPr>
              <a:t>Bureaux…were </a:t>
            </a:r>
            <a:r>
              <a:rPr lang="en-GB" sz="2800" dirty="0">
                <a:solidFill>
                  <a:schemeClr val="tx1"/>
                </a:solidFill>
                <a:latin typeface="Arial" panose="020B0604020202020204" pitchFamily="34" charset="0"/>
                <a:cs typeface="Arial" panose="020B0604020202020204" pitchFamily="34" charset="0"/>
              </a:rPr>
              <a:t>in operation” (BoG, 2017: 19</a:t>
            </a:r>
            <a:r>
              <a:rPr lang="en-GB" sz="28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Some authors </a:t>
            </a:r>
            <a:r>
              <a:rPr lang="en-GB" sz="2800" dirty="0" smtClean="0">
                <a:solidFill>
                  <a:schemeClr val="tx1"/>
                </a:solidFill>
                <a:latin typeface="Arial" panose="020B0604020202020204" pitchFamily="34" charset="0"/>
                <a:cs typeface="Arial" panose="020B0604020202020204" pitchFamily="34" charset="0"/>
              </a:rPr>
              <a:t>argue </a:t>
            </a:r>
            <a:r>
              <a:rPr lang="en-GB" sz="2800" dirty="0">
                <a:solidFill>
                  <a:schemeClr val="tx1"/>
                </a:solidFill>
                <a:latin typeface="Arial" panose="020B0604020202020204" pitchFamily="34" charset="0"/>
                <a:cs typeface="Arial" panose="020B0604020202020204" pitchFamily="34" charset="0"/>
              </a:rPr>
              <a:t>that the operation of formal financial institutions, specifically MFIs, have </a:t>
            </a:r>
            <a:r>
              <a:rPr lang="en-GB" sz="2800" dirty="0" smtClean="0">
                <a:solidFill>
                  <a:schemeClr val="tx1"/>
                </a:solidFill>
                <a:latin typeface="Arial" panose="020B0604020202020204" pitchFamily="34" charset="0"/>
                <a:cs typeface="Arial" panose="020B0604020202020204" pitchFamily="34" charset="0"/>
              </a:rPr>
              <a:t>increased </a:t>
            </a:r>
            <a:r>
              <a:rPr lang="en-GB" sz="2800" dirty="0">
                <a:solidFill>
                  <a:schemeClr val="tx1"/>
                </a:solidFill>
                <a:latin typeface="Arial" panose="020B0604020202020204" pitchFamily="34" charset="0"/>
                <a:cs typeface="Arial" panose="020B0604020202020204" pitchFamily="34" charset="0"/>
              </a:rPr>
              <a:t>access to financial </a:t>
            </a:r>
            <a:r>
              <a:rPr lang="en-GB" sz="2800" dirty="0" smtClean="0">
                <a:solidFill>
                  <a:schemeClr val="tx1"/>
                </a:solidFill>
                <a:latin typeface="Arial" panose="020B0604020202020204" pitchFamily="34" charset="0"/>
                <a:cs typeface="Arial" panose="020B0604020202020204" pitchFamily="34" charset="0"/>
              </a:rPr>
              <a:t>services, and provided </a:t>
            </a:r>
            <a:r>
              <a:rPr lang="en-GB" sz="2800" dirty="0">
                <a:solidFill>
                  <a:schemeClr val="tx1"/>
                </a:solidFill>
                <a:latin typeface="Arial" panose="020B0604020202020204" pitchFamily="34" charset="0"/>
                <a:cs typeface="Arial" panose="020B0604020202020204" pitchFamily="34" charset="0"/>
              </a:rPr>
              <a:t>other benefits outside of the financial sphere (Egyir, 2010; Afrane &amp; Ahiable, 2002).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The additional benefits include “enhanced </a:t>
            </a:r>
            <a:r>
              <a:rPr lang="en-GB" sz="2800" dirty="0">
                <a:solidFill>
                  <a:schemeClr val="tx1"/>
                </a:solidFill>
                <a:latin typeface="Arial" panose="020B0604020202020204" pitchFamily="34" charset="0"/>
                <a:cs typeface="Arial" panose="020B0604020202020204" pitchFamily="34" charset="0"/>
              </a:rPr>
              <a:t>public respect and acceptance, self-esteem … empowerment of women in the form of their enhanced ability to contribute to family finances, reduced dependence on their husbands, improved self-worth and confidence…” </a:t>
            </a:r>
            <a:r>
              <a:rPr lang="en-GB" sz="2800" dirty="0" smtClean="0">
                <a:solidFill>
                  <a:schemeClr val="tx1"/>
                </a:solidFill>
                <a:latin typeface="Arial" panose="020B0604020202020204" pitchFamily="34" charset="0"/>
                <a:cs typeface="Arial" panose="020B0604020202020204" pitchFamily="34" charset="0"/>
              </a:rPr>
              <a:t>(Afrane </a:t>
            </a:r>
            <a:r>
              <a:rPr lang="en-GB" sz="2800" dirty="0">
                <a:solidFill>
                  <a:schemeClr val="tx1"/>
                </a:solidFill>
                <a:latin typeface="Arial" panose="020B0604020202020204" pitchFamily="34" charset="0"/>
                <a:cs typeface="Arial" panose="020B0604020202020204" pitchFamily="34" charset="0"/>
              </a:rPr>
              <a:t>&amp; </a:t>
            </a:r>
            <a:r>
              <a:rPr lang="en-GB" sz="2800" dirty="0" smtClean="0">
                <a:solidFill>
                  <a:schemeClr val="tx1"/>
                </a:solidFill>
                <a:latin typeface="Arial" panose="020B0604020202020204" pitchFamily="34" charset="0"/>
                <a:cs typeface="Arial" panose="020B0604020202020204" pitchFamily="34" charset="0"/>
              </a:rPr>
              <a:t>Ahiable 2002</a:t>
            </a:r>
            <a:r>
              <a:rPr lang="en-GB" sz="2800" dirty="0">
                <a:solidFill>
                  <a:schemeClr val="tx1"/>
                </a:solidFill>
                <a:latin typeface="Arial" panose="020B0604020202020204" pitchFamily="34" charset="0"/>
                <a:cs typeface="Arial" panose="020B0604020202020204" pitchFamily="34" charset="0"/>
              </a:rPr>
              <a:t>: 121)</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56</a:t>
            </a:fld>
            <a:endParaRPr lang="en-GB" sz="4000" dirty="0"/>
          </a:p>
        </p:txBody>
      </p:sp>
    </p:spTree>
    <p:extLst>
      <p:ext uri="{BB962C8B-B14F-4D97-AF65-F5344CB8AC3E}">
        <p14:creationId xmlns:p14="http://schemas.microsoft.com/office/powerpoint/2010/main" val="31626262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57</a:t>
            </a:fld>
            <a:endParaRPr lang="en-GB" sz="4000" dirty="0"/>
          </a:p>
        </p:txBody>
      </p:sp>
      <p:sp>
        <p:nvSpPr>
          <p:cNvPr id="7" name="Title 6"/>
          <p:cNvSpPr>
            <a:spLocks noGrp="1"/>
          </p:cNvSpPr>
          <p:nvPr>
            <p:ph type="title"/>
          </p:nvPr>
        </p:nvSpPr>
        <p:spPr>
          <a:xfrm>
            <a:off x="657224" y="76746"/>
            <a:ext cx="10772775" cy="1658198"/>
          </a:xfrm>
        </p:spPr>
        <p:txBody>
          <a:bodyPr>
            <a:normAutofit/>
          </a:bodyPr>
          <a:lstStyle/>
          <a:p>
            <a:pPr algn="ctr"/>
            <a:r>
              <a:rPr lang="en-GB" sz="3600" b="1" dirty="0">
                <a:latin typeface="Arial" panose="020B0604020202020204" pitchFamily="34" charset="0"/>
                <a:cs typeface="Arial" panose="020B0604020202020204" pitchFamily="34" charset="0"/>
              </a:rPr>
              <a:t>Access to a financial institution account </a:t>
            </a:r>
          </a:p>
        </p:txBody>
      </p:sp>
      <p:sp>
        <p:nvSpPr>
          <p:cNvPr id="11" name="TextBox 10"/>
          <p:cNvSpPr txBox="1"/>
          <p:nvPr/>
        </p:nvSpPr>
        <p:spPr>
          <a:xfrm>
            <a:off x="4405983" y="6287241"/>
            <a:ext cx="3275256" cy="369332"/>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Source: Global Findex, 2018</a:t>
            </a:r>
          </a:p>
        </p:txBody>
      </p:sp>
      <p:pic>
        <p:nvPicPr>
          <p:cNvPr id="5" name="Content Placeholder 4"/>
          <p:cNvPicPr>
            <a:picLocks noGrp="1" noChangeAspect="1"/>
          </p:cNvPicPr>
          <p:nvPr>
            <p:ph idx="1"/>
          </p:nvPr>
        </p:nvPicPr>
        <p:blipFill>
          <a:blip r:embed="rId3"/>
          <a:stretch>
            <a:fillRect/>
          </a:stretch>
        </p:blipFill>
        <p:spPr>
          <a:xfrm>
            <a:off x="1035874" y="1514647"/>
            <a:ext cx="10015474" cy="4608000"/>
          </a:xfrm>
          <a:prstGeom prst="rect">
            <a:avLst/>
          </a:prstGeom>
        </p:spPr>
      </p:pic>
    </p:spTree>
    <p:extLst>
      <p:ext uri="{BB962C8B-B14F-4D97-AF65-F5344CB8AC3E}">
        <p14:creationId xmlns:p14="http://schemas.microsoft.com/office/powerpoint/2010/main" val="34319999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58</a:t>
            </a:fld>
            <a:endParaRPr lang="en-GB" sz="4000" dirty="0"/>
          </a:p>
        </p:txBody>
      </p:sp>
      <p:sp>
        <p:nvSpPr>
          <p:cNvPr id="7" name="Title 6"/>
          <p:cNvSpPr>
            <a:spLocks noGrp="1"/>
          </p:cNvSpPr>
          <p:nvPr>
            <p:ph type="title"/>
          </p:nvPr>
        </p:nvSpPr>
        <p:spPr>
          <a:xfrm>
            <a:off x="657224" y="76746"/>
            <a:ext cx="10772775" cy="1658198"/>
          </a:xfrm>
        </p:spPr>
        <p:txBody>
          <a:bodyPr>
            <a:normAutofit/>
          </a:bodyPr>
          <a:lstStyle/>
          <a:p>
            <a:pPr algn="ctr"/>
            <a:r>
              <a:rPr lang="en-GB" sz="3600" b="1" dirty="0">
                <a:latin typeface="Arial" panose="020B0604020202020204" pitchFamily="34" charset="0"/>
                <a:cs typeface="Arial" panose="020B0604020202020204" pitchFamily="34" charset="0"/>
              </a:rPr>
              <a:t>Access to a mobile money account</a:t>
            </a:r>
          </a:p>
        </p:txBody>
      </p:sp>
      <p:sp>
        <p:nvSpPr>
          <p:cNvPr id="11" name="TextBox 10"/>
          <p:cNvSpPr txBox="1"/>
          <p:nvPr/>
        </p:nvSpPr>
        <p:spPr>
          <a:xfrm>
            <a:off x="4405983" y="6287241"/>
            <a:ext cx="3275256" cy="369332"/>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Source: Global Findex, 2018</a:t>
            </a:r>
          </a:p>
        </p:txBody>
      </p:sp>
      <p:pic>
        <p:nvPicPr>
          <p:cNvPr id="3" name="Picture 2"/>
          <p:cNvPicPr>
            <a:picLocks noChangeAspect="1"/>
          </p:cNvPicPr>
          <p:nvPr/>
        </p:nvPicPr>
        <p:blipFill>
          <a:blip r:embed="rId3"/>
          <a:stretch>
            <a:fillRect/>
          </a:stretch>
        </p:blipFill>
        <p:spPr>
          <a:xfrm>
            <a:off x="833518" y="1319335"/>
            <a:ext cx="10440000" cy="4803312"/>
          </a:xfrm>
          <a:prstGeom prst="rect">
            <a:avLst/>
          </a:prstGeom>
        </p:spPr>
      </p:pic>
    </p:spTree>
    <p:extLst>
      <p:ext uri="{BB962C8B-B14F-4D97-AF65-F5344CB8AC3E}">
        <p14:creationId xmlns:p14="http://schemas.microsoft.com/office/powerpoint/2010/main" val="724633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59</a:t>
            </a:fld>
            <a:endParaRPr lang="en-GB" sz="4000" dirty="0"/>
          </a:p>
        </p:txBody>
      </p:sp>
      <p:sp>
        <p:nvSpPr>
          <p:cNvPr id="7" name="Title 6"/>
          <p:cNvSpPr>
            <a:spLocks noGrp="1"/>
          </p:cNvSpPr>
          <p:nvPr>
            <p:ph type="title"/>
          </p:nvPr>
        </p:nvSpPr>
        <p:spPr>
          <a:xfrm>
            <a:off x="657224" y="76746"/>
            <a:ext cx="10772775" cy="1658198"/>
          </a:xfrm>
        </p:spPr>
        <p:txBody>
          <a:bodyPr>
            <a:normAutofit/>
          </a:bodyPr>
          <a:lstStyle/>
          <a:p>
            <a:pPr algn="ctr"/>
            <a:r>
              <a:rPr lang="en-GB" sz="3600" b="1" dirty="0">
                <a:latin typeface="Arial" panose="020B0604020202020204" pitchFamily="34" charset="0"/>
                <a:cs typeface="Arial" panose="020B0604020202020204" pitchFamily="34" charset="0"/>
              </a:rPr>
              <a:t>Savings at a financial institution</a:t>
            </a:r>
          </a:p>
        </p:txBody>
      </p:sp>
      <p:sp>
        <p:nvSpPr>
          <p:cNvPr id="11" name="TextBox 10"/>
          <p:cNvSpPr txBox="1"/>
          <p:nvPr/>
        </p:nvSpPr>
        <p:spPr>
          <a:xfrm>
            <a:off x="4405983" y="6287241"/>
            <a:ext cx="3275256" cy="369332"/>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Source: Global Findex, 2018</a:t>
            </a:r>
          </a:p>
        </p:txBody>
      </p:sp>
      <p:pic>
        <p:nvPicPr>
          <p:cNvPr id="2" name="Picture 1"/>
          <p:cNvPicPr>
            <a:picLocks noChangeAspect="1"/>
          </p:cNvPicPr>
          <p:nvPr/>
        </p:nvPicPr>
        <p:blipFill>
          <a:blip r:embed="rId3"/>
          <a:stretch>
            <a:fillRect/>
          </a:stretch>
        </p:blipFill>
        <p:spPr>
          <a:xfrm>
            <a:off x="957628" y="1442647"/>
            <a:ext cx="10171966" cy="4680000"/>
          </a:xfrm>
          <a:prstGeom prst="rect">
            <a:avLst/>
          </a:prstGeom>
        </p:spPr>
      </p:pic>
    </p:spTree>
    <p:extLst>
      <p:ext uri="{BB962C8B-B14F-4D97-AF65-F5344CB8AC3E}">
        <p14:creationId xmlns:p14="http://schemas.microsoft.com/office/powerpoint/2010/main" val="2278880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927"/>
            <a:ext cx="10772775" cy="1658198"/>
          </a:xfrm>
        </p:spPr>
        <p:txBody>
          <a:bodyPr/>
          <a:lstStyle/>
          <a:p>
            <a:r>
              <a:rPr lang="en-GB" sz="4800" b="1" dirty="0">
                <a:solidFill>
                  <a:prstClr val="white"/>
                </a:solidFill>
                <a:latin typeface="Arial" panose="020B0604020202020204" pitchFamily="34" charset="0"/>
                <a:cs typeface="Arial" panose="020B0604020202020204" pitchFamily="34" charset="0"/>
              </a:rPr>
              <a:t>Macroeconomic context</a:t>
            </a:r>
            <a:endParaRPr lang="en-GB" dirty="0"/>
          </a:p>
        </p:txBody>
      </p:sp>
      <p:sp>
        <p:nvSpPr>
          <p:cNvPr id="3" name="Content Placeholder 2"/>
          <p:cNvSpPr>
            <a:spLocks noGrp="1"/>
          </p:cNvSpPr>
          <p:nvPr>
            <p:ph idx="1"/>
          </p:nvPr>
        </p:nvSpPr>
        <p:spPr>
          <a:xfrm>
            <a:off x="676274" y="1666125"/>
            <a:ext cx="10753725" cy="4941152"/>
          </a:xfrm>
        </p:spPr>
        <p:txBody>
          <a:bodyPr>
            <a:normAutofit lnSpcReduction="10000"/>
          </a:bodyPr>
          <a:lstStyle/>
          <a:p>
            <a:pPr>
              <a:buClr>
                <a:schemeClr val="tx1"/>
              </a:buClr>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Ghana signed on to </a:t>
            </a:r>
            <a:r>
              <a:rPr lang="en-GB" sz="2800" dirty="0" smtClean="0">
                <a:solidFill>
                  <a:schemeClr val="tx1"/>
                </a:solidFill>
                <a:latin typeface="Arial" panose="020B0604020202020204" pitchFamily="34" charset="0"/>
                <a:cs typeface="Arial" panose="020B0604020202020204" pitchFamily="34" charset="0"/>
              </a:rPr>
              <a:t>The </a:t>
            </a:r>
            <a:r>
              <a:rPr lang="en-GB" sz="2800" dirty="0">
                <a:solidFill>
                  <a:schemeClr val="tx1"/>
                </a:solidFill>
                <a:latin typeface="Arial" panose="020B0604020202020204" pitchFamily="34" charset="0"/>
                <a:cs typeface="Arial" panose="020B0604020202020204" pitchFamily="34" charset="0"/>
              </a:rPr>
              <a:t>Highly Indebted Poor Country (HIPC) initiative </a:t>
            </a:r>
            <a:r>
              <a:rPr lang="en-GB" sz="2800" dirty="0" smtClean="0">
                <a:solidFill>
                  <a:schemeClr val="tx1"/>
                </a:solidFill>
                <a:latin typeface="Arial" panose="020B0604020202020204" pitchFamily="34" charset="0"/>
                <a:cs typeface="Arial" panose="020B0604020202020204" pitchFamily="34" charset="0"/>
              </a:rPr>
              <a:t>jointly </a:t>
            </a:r>
            <a:r>
              <a:rPr lang="en-GB" sz="2800" dirty="0">
                <a:solidFill>
                  <a:schemeClr val="tx1"/>
                </a:solidFill>
                <a:latin typeface="Arial" panose="020B0604020202020204" pitchFamily="34" charset="0"/>
                <a:cs typeface="Arial" panose="020B0604020202020204" pitchFamily="34" charset="0"/>
              </a:rPr>
              <a:t>introduced by the IMF and the WB in the late 1990s</a:t>
            </a:r>
            <a:r>
              <a:rPr lang="en-GB" sz="28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The </a:t>
            </a:r>
            <a:r>
              <a:rPr lang="en-GB" sz="2800" dirty="0">
                <a:solidFill>
                  <a:schemeClr val="tx1"/>
                </a:solidFill>
                <a:latin typeface="Arial" panose="020B0604020202020204" pitchFamily="34" charset="0"/>
                <a:cs typeface="Arial" panose="020B0604020202020204" pitchFamily="34" charset="0"/>
              </a:rPr>
              <a:t>Multilateral Debt Relief Initiative (MDRI): “offered total relief from debts owed to the IMF, the International Development Association (IDA</a:t>
            </a:r>
            <a:r>
              <a:rPr lang="en-GB" sz="2800" dirty="0" smtClean="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and the African Development Bank (AfDB</a:t>
            </a:r>
            <a:r>
              <a:rPr lang="en-GB" sz="28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Debt </a:t>
            </a:r>
            <a:r>
              <a:rPr lang="en-GB" sz="2800" dirty="0">
                <a:solidFill>
                  <a:schemeClr val="tx1"/>
                </a:solidFill>
                <a:latin typeface="Arial" panose="020B0604020202020204" pitchFamily="34" charset="0"/>
                <a:cs typeface="Arial" panose="020B0604020202020204" pitchFamily="34" charset="0"/>
              </a:rPr>
              <a:t>service-to-revenue ratio, </a:t>
            </a:r>
            <a:r>
              <a:rPr lang="en-GB" sz="2800" dirty="0" smtClean="0">
                <a:solidFill>
                  <a:schemeClr val="tx1"/>
                </a:solidFill>
                <a:latin typeface="Arial" panose="020B0604020202020204" pitchFamily="34" charset="0"/>
                <a:cs typeface="Arial" panose="020B0604020202020204" pitchFamily="34" charset="0"/>
              </a:rPr>
              <a:t>reduced from 80</a:t>
            </a:r>
            <a:r>
              <a:rPr lang="en-GB" sz="2800" dirty="0">
                <a:solidFill>
                  <a:schemeClr val="tx1"/>
                </a:solidFill>
                <a:latin typeface="Arial" panose="020B0604020202020204" pitchFamily="34" charset="0"/>
                <a:cs typeface="Arial" panose="020B0604020202020204" pitchFamily="34" charset="0"/>
              </a:rPr>
              <a:t>% in </a:t>
            </a:r>
            <a:r>
              <a:rPr lang="en-GB" sz="2800" dirty="0" smtClean="0">
                <a:solidFill>
                  <a:schemeClr val="tx1"/>
                </a:solidFill>
                <a:latin typeface="Arial" panose="020B0604020202020204" pitchFamily="34" charset="0"/>
                <a:cs typeface="Arial" panose="020B0604020202020204" pitchFamily="34" charset="0"/>
              </a:rPr>
              <a:t>2000 to </a:t>
            </a:r>
            <a:r>
              <a:rPr lang="en-GB" sz="2800" dirty="0">
                <a:solidFill>
                  <a:schemeClr val="tx1"/>
                </a:solidFill>
                <a:latin typeface="Arial" panose="020B0604020202020204" pitchFamily="34" charset="0"/>
                <a:cs typeface="Arial" panose="020B0604020202020204" pitchFamily="34" charset="0"/>
              </a:rPr>
              <a:t>7.6% in </a:t>
            </a:r>
            <a:r>
              <a:rPr lang="en-GB" sz="2800" dirty="0" smtClean="0">
                <a:solidFill>
                  <a:schemeClr val="tx1"/>
                </a:solidFill>
                <a:latin typeface="Arial" panose="020B0604020202020204" pitchFamily="34" charset="0"/>
                <a:cs typeface="Arial" panose="020B0604020202020204" pitchFamily="34" charset="0"/>
              </a:rPr>
              <a:t>2003</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Increased </a:t>
            </a:r>
            <a:r>
              <a:rPr lang="en-GB" sz="2800" dirty="0">
                <a:solidFill>
                  <a:schemeClr val="tx1"/>
                </a:solidFill>
                <a:latin typeface="Arial" panose="020B0604020202020204" pitchFamily="34" charset="0"/>
                <a:cs typeface="Arial" panose="020B0604020202020204" pitchFamily="34" charset="0"/>
              </a:rPr>
              <a:t>spending in the social </a:t>
            </a:r>
            <a:r>
              <a:rPr lang="en-GB" sz="2800" dirty="0" smtClean="0">
                <a:solidFill>
                  <a:schemeClr val="tx1"/>
                </a:solidFill>
                <a:latin typeface="Arial" panose="020B0604020202020204" pitchFamily="34" charset="0"/>
                <a:cs typeface="Arial" panose="020B0604020202020204" pitchFamily="34" charset="0"/>
              </a:rPr>
              <a:t>sector: government </a:t>
            </a:r>
            <a:r>
              <a:rPr lang="en-GB" sz="2800" dirty="0">
                <a:solidFill>
                  <a:schemeClr val="tx1"/>
                </a:solidFill>
                <a:latin typeface="Arial" panose="020B0604020202020204" pitchFamily="34" charset="0"/>
                <a:cs typeface="Arial" panose="020B0604020202020204" pitchFamily="34" charset="0"/>
              </a:rPr>
              <a:t>expenditure on basic education, </a:t>
            </a:r>
            <a:r>
              <a:rPr lang="en-GB" sz="2800" dirty="0" smtClean="0">
                <a:solidFill>
                  <a:schemeClr val="tx1"/>
                </a:solidFill>
                <a:latin typeface="Arial" panose="020B0604020202020204" pitchFamily="34" charset="0"/>
                <a:cs typeface="Arial" panose="020B0604020202020204" pitchFamily="34" charset="0"/>
              </a:rPr>
              <a:t>healthcare, etc.</a:t>
            </a: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The </a:t>
            </a:r>
            <a:r>
              <a:rPr lang="en-GB" sz="2800" dirty="0">
                <a:solidFill>
                  <a:schemeClr val="tx1"/>
                </a:solidFill>
                <a:latin typeface="Arial" panose="020B0604020202020204" pitchFamily="34" charset="0"/>
                <a:cs typeface="Arial" panose="020B0604020202020204" pitchFamily="34" charset="0"/>
              </a:rPr>
              <a:t>National Health Insurance Scheme (2003), the Ghana School Feeding Programme (2005) and the Livelihood Empowerment against Poverty (2008)</a:t>
            </a: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6</a:t>
            </a:fld>
            <a:endParaRPr lang="en-GB" sz="4000" dirty="0"/>
          </a:p>
        </p:txBody>
      </p:sp>
    </p:spTree>
    <p:extLst>
      <p:ext uri="{BB962C8B-B14F-4D97-AF65-F5344CB8AC3E}">
        <p14:creationId xmlns:p14="http://schemas.microsoft.com/office/powerpoint/2010/main" val="38075596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60</a:t>
            </a:fld>
            <a:endParaRPr lang="en-GB" sz="4000" dirty="0"/>
          </a:p>
        </p:txBody>
      </p:sp>
      <p:sp>
        <p:nvSpPr>
          <p:cNvPr id="7" name="Title 6"/>
          <p:cNvSpPr>
            <a:spLocks noGrp="1"/>
          </p:cNvSpPr>
          <p:nvPr>
            <p:ph type="title"/>
          </p:nvPr>
        </p:nvSpPr>
        <p:spPr>
          <a:xfrm>
            <a:off x="657224" y="76746"/>
            <a:ext cx="10772775" cy="1658198"/>
          </a:xfrm>
        </p:spPr>
        <p:txBody>
          <a:bodyPr>
            <a:normAutofit/>
          </a:bodyPr>
          <a:lstStyle/>
          <a:p>
            <a:pPr algn="ctr"/>
            <a:r>
              <a:rPr lang="en-GB" sz="3600" b="1" dirty="0">
                <a:latin typeface="Arial" panose="020B0604020202020204" pitchFamily="34" charset="0"/>
                <a:cs typeface="Arial" panose="020B0604020202020204" pitchFamily="34" charset="0"/>
              </a:rPr>
              <a:t>Borrowing from a financial institution</a:t>
            </a:r>
          </a:p>
        </p:txBody>
      </p:sp>
      <p:sp>
        <p:nvSpPr>
          <p:cNvPr id="11" name="TextBox 10"/>
          <p:cNvSpPr txBox="1"/>
          <p:nvPr/>
        </p:nvSpPr>
        <p:spPr>
          <a:xfrm>
            <a:off x="4405983" y="6287241"/>
            <a:ext cx="3275256" cy="369332"/>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Source: Global Findex, 2018</a:t>
            </a:r>
          </a:p>
        </p:txBody>
      </p:sp>
      <p:pic>
        <p:nvPicPr>
          <p:cNvPr id="3" name="Picture 2"/>
          <p:cNvPicPr>
            <a:picLocks noChangeAspect="1"/>
          </p:cNvPicPr>
          <p:nvPr/>
        </p:nvPicPr>
        <p:blipFill>
          <a:blip r:embed="rId3"/>
          <a:stretch>
            <a:fillRect/>
          </a:stretch>
        </p:blipFill>
        <p:spPr>
          <a:xfrm>
            <a:off x="918505" y="1406647"/>
            <a:ext cx="10250212" cy="4716000"/>
          </a:xfrm>
          <a:prstGeom prst="rect">
            <a:avLst/>
          </a:prstGeom>
        </p:spPr>
      </p:pic>
    </p:spTree>
    <p:extLst>
      <p:ext uri="{BB962C8B-B14F-4D97-AF65-F5344CB8AC3E}">
        <p14:creationId xmlns:p14="http://schemas.microsoft.com/office/powerpoint/2010/main" val="2672718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Regulation in domestic trading… </a:t>
            </a:r>
            <a:endParaRPr lang="en-GB"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Access to credit from a financial institution could result in “stress </a:t>
            </a:r>
            <a:r>
              <a:rPr lang="en-GB" sz="2800" dirty="0">
                <a:solidFill>
                  <a:schemeClr val="tx1"/>
                </a:solidFill>
                <a:latin typeface="Arial" panose="020B0604020202020204" pitchFamily="34" charset="0"/>
                <a:cs typeface="Arial" panose="020B0604020202020204" pitchFamily="34" charset="0"/>
              </a:rPr>
              <a:t>and distraction from family affairs</a:t>
            </a:r>
            <a:r>
              <a:rPr lang="en-GB" sz="2800" dirty="0" smtClean="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Afrane &amp; Ahiable 2002: 121)</a:t>
            </a:r>
            <a:endParaRPr lang="en-GB" sz="26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S</a:t>
            </a:r>
            <a:r>
              <a:rPr lang="en-GB" sz="2600" dirty="0" smtClean="0">
                <a:solidFill>
                  <a:schemeClr val="tx1"/>
                </a:solidFill>
                <a:latin typeface="Arial" panose="020B0604020202020204" pitchFamily="34" charset="0"/>
                <a:cs typeface="Arial" panose="020B0604020202020204" pitchFamily="34" charset="0"/>
              </a:rPr>
              <a:t>even </a:t>
            </a:r>
            <a:r>
              <a:rPr lang="en-GB" sz="2600" dirty="0">
                <a:solidFill>
                  <a:schemeClr val="tx1"/>
                </a:solidFill>
                <a:latin typeface="Arial" panose="020B0604020202020204" pitchFamily="34" charset="0"/>
                <a:cs typeface="Arial" panose="020B0604020202020204" pitchFamily="34" charset="0"/>
              </a:rPr>
              <a:t>(7) banks which were on the verge of collapse were merged into one </a:t>
            </a:r>
            <a:r>
              <a:rPr lang="en-GB" sz="2600" dirty="0" smtClean="0">
                <a:solidFill>
                  <a:schemeClr val="tx1"/>
                </a:solidFill>
                <a:latin typeface="Arial" panose="020B0604020202020204" pitchFamily="34" charset="0"/>
                <a:cs typeface="Arial" panose="020B0604020202020204" pitchFamily="34" charset="0"/>
              </a:rPr>
              <a:t>bank</a:t>
            </a: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in order to secure </a:t>
            </a:r>
            <a:r>
              <a:rPr lang="en-GB" sz="2600" dirty="0">
                <a:solidFill>
                  <a:schemeClr val="tx1"/>
                </a:solidFill>
                <a:latin typeface="Arial" panose="020B0604020202020204" pitchFamily="34" charset="0"/>
                <a:cs typeface="Arial" panose="020B0604020202020204" pitchFamily="34" charset="0"/>
              </a:rPr>
              <a:t>the savings of </a:t>
            </a:r>
            <a:r>
              <a:rPr lang="en-GB" sz="2600" dirty="0" smtClean="0">
                <a:solidFill>
                  <a:schemeClr val="tx1"/>
                </a:solidFill>
                <a:latin typeface="Arial" panose="020B0604020202020204" pitchFamily="34" charset="0"/>
                <a:cs typeface="Arial" panose="020B0604020202020204" pitchFamily="34" charset="0"/>
              </a:rPr>
              <a:t>depositors and minimise job losses (Awadzi 2018</a:t>
            </a:r>
            <a:r>
              <a:rPr lang="en-GB" sz="2600" dirty="0">
                <a:solidFill>
                  <a:schemeClr val="tx1"/>
                </a:solidFill>
                <a:latin typeface="Arial" panose="020B0604020202020204" pitchFamily="34" charset="0"/>
                <a:cs typeface="Arial" panose="020B0604020202020204" pitchFamily="34" charset="0"/>
              </a:rPr>
              <a:t>: 3</a:t>
            </a:r>
            <a:r>
              <a:rPr lang="en-GB" sz="26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a:t>
            </a:r>
            <a:r>
              <a:rPr lang="en-GB" sz="2600" dirty="0">
                <a:solidFill>
                  <a:schemeClr val="tx1"/>
                </a:solidFill>
                <a:latin typeface="Arial" panose="020B0604020202020204" pitchFamily="34" charset="0"/>
                <a:cs typeface="Arial" panose="020B0604020202020204" pitchFamily="34" charset="0"/>
              </a:rPr>
              <a:t>Of the total number of 566 licensed MFIs in 2018, 211 are active but distressed or folded up. Also, out of the total number of 141 RCBs, 37 are active but distressed or folded up. </a:t>
            </a:r>
            <a:r>
              <a:rPr lang="en-GB" sz="2600" b="1" i="1" dirty="0">
                <a:solidFill>
                  <a:srgbClr val="FFFF00"/>
                </a:solidFill>
                <a:latin typeface="Arial" panose="020B0604020202020204" pitchFamily="34" charset="0"/>
                <a:cs typeface="Arial" panose="020B0604020202020204" pitchFamily="34" charset="0"/>
              </a:rPr>
              <a:t>In total, it is estimated that 272 out of the 707 institutions in the sub-sector, representing 38.5% are at risk</a:t>
            </a:r>
            <a:r>
              <a:rPr lang="en-GB" sz="2600" b="1" i="1" dirty="0" smtClean="0">
                <a:solidFill>
                  <a:srgbClr val="FFFF00"/>
                </a:solidFill>
                <a:latin typeface="Arial" panose="020B0604020202020204" pitchFamily="34" charset="0"/>
                <a:cs typeface="Arial" panose="020B0604020202020204" pitchFamily="34" charset="0"/>
              </a:rPr>
              <a:t>.</a:t>
            </a:r>
            <a:r>
              <a:rPr lang="en-GB" sz="2600" dirty="0" smtClean="0">
                <a:solidFill>
                  <a:schemeClr val="tx1"/>
                </a:solidFill>
                <a:latin typeface="Arial" panose="020B0604020202020204" pitchFamily="34" charset="0"/>
                <a:cs typeface="Arial" panose="020B0604020202020204" pitchFamily="34" charset="0"/>
              </a:rPr>
              <a:t>” </a:t>
            </a:r>
            <a:r>
              <a:rPr lang="en-GB" sz="2600" dirty="0">
                <a:solidFill>
                  <a:schemeClr val="tx1"/>
                </a:solidFill>
                <a:latin typeface="Arial" panose="020B0604020202020204" pitchFamily="34" charset="0"/>
                <a:cs typeface="Arial" panose="020B0604020202020204" pitchFamily="34" charset="0"/>
              </a:rPr>
              <a:t>(BoG, 2018: 3).</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61</a:t>
            </a:fld>
            <a:endParaRPr lang="en-GB" sz="4000" dirty="0"/>
          </a:p>
        </p:txBody>
      </p:sp>
    </p:spTree>
    <p:extLst>
      <p:ext uri="{BB962C8B-B14F-4D97-AF65-F5344CB8AC3E}">
        <p14:creationId xmlns:p14="http://schemas.microsoft.com/office/powerpoint/2010/main" val="4822275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Regulation in domestic trading… </a:t>
            </a:r>
            <a:endParaRPr lang="en-GB"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Local government</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a:t>
            </a:r>
            <a:r>
              <a:rPr lang="en-GB" sz="2800" dirty="0">
                <a:solidFill>
                  <a:schemeClr val="tx1"/>
                </a:solidFill>
                <a:latin typeface="Arial" panose="020B0604020202020204" pitchFamily="34" charset="0"/>
                <a:cs typeface="Arial" panose="020B0604020202020204" pitchFamily="34" charset="0"/>
              </a:rPr>
              <a:t>Local governments are perhaps the most crucial and </a:t>
            </a:r>
            <a:r>
              <a:rPr lang="en-GB" sz="2800" dirty="0" smtClean="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effective regulators” of trading and the informal economy in </a:t>
            </a:r>
            <a:r>
              <a:rPr lang="en-GB" sz="2800" dirty="0" smtClean="0">
                <a:solidFill>
                  <a:schemeClr val="tx1"/>
                </a:solidFill>
                <a:latin typeface="Arial" panose="020B0604020202020204" pitchFamily="34" charset="0"/>
                <a:cs typeface="Arial" panose="020B0604020202020204" pitchFamily="34" charset="0"/>
              </a:rPr>
              <a:t>	general.</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a:t>
            </a:r>
            <a:r>
              <a:rPr lang="en-GB" sz="2800" dirty="0">
                <a:solidFill>
                  <a:schemeClr val="tx1"/>
                </a:solidFill>
                <a:latin typeface="Arial" panose="020B0604020202020204" pitchFamily="34" charset="0"/>
                <a:cs typeface="Arial" panose="020B0604020202020204" pitchFamily="34" charset="0"/>
              </a:rPr>
              <a:t>In Ghana, they are collectively referred to as districts </a:t>
            </a:r>
            <a:r>
              <a:rPr lang="en-GB" sz="2800" dirty="0" smtClean="0">
                <a:solidFill>
                  <a:schemeClr val="tx1"/>
                </a:solidFill>
                <a:latin typeface="Arial" panose="020B0604020202020204" pitchFamily="34" charset="0"/>
                <a:cs typeface="Arial" panose="020B0604020202020204" pitchFamily="34" charset="0"/>
              </a:rPr>
              <a:t>	although </a:t>
            </a:r>
            <a:r>
              <a:rPr lang="en-GB" sz="2800" dirty="0">
                <a:solidFill>
                  <a:schemeClr val="tx1"/>
                </a:solidFill>
                <a:latin typeface="Arial" panose="020B0604020202020204" pitchFamily="34" charset="0"/>
                <a:cs typeface="Arial" panose="020B0604020202020204" pitchFamily="34" charset="0"/>
              </a:rPr>
              <a:t>they are broadly categorised into metropolitan, </a:t>
            </a:r>
            <a:r>
              <a:rPr lang="en-GB" sz="2800" dirty="0" smtClean="0">
                <a:solidFill>
                  <a:schemeClr val="tx1"/>
                </a:solidFill>
                <a:latin typeface="Arial" panose="020B0604020202020204" pitchFamily="34" charset="0"/>
                <a:cs typeface="Arial" panose="020B0604020202020204" pitchFamily="34" charset="0"/>
              </a:rPr>
              <a:t>	municipal </a:t>
            </a:r>
            <a:r>
              <a:rPr lang="en-GB" sz="2800" dirty="0">
                <a:solidFill>
                  <a:schemeClr val="tx1"/>
                </a:solidFill>
                <a:latin typeface="Arial" panose="020B0604020202020204" pitchFamily="34" charset="0"/>
                <a:cs typeface="Arial" panose="020B0604020202020204" pitchFamily="34" charset="0"/>
              </a:rPr>
              <a:t>and district assemblies</a:t>
            </a:r>
            <a:r>
              <a:rPr lang="en-GB" sz="2800" dirty="0" smtClean="0">
                <a:solidFill>
                  <a:schemeClr val="tx1"/>
                </a:solidFill>
                <a:latin typeface="Arial" panose="020B0604020202020204" pitchFamily="34" charset="0"/>
                <a:cs typeface="Arial" panose="020B0604020202020204" pitchFamily="34" charset="0"/>
              </a:rPr>
              <a:t>.</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Metropolitan (min. 250,000), Municipal (min. 95,000) and 	district assemblies (min. 75,000).</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62</a:t>
            </a:fld>
            <a:endParaRPr lang="en-GB" sz="4000" dirty="0"/>
          </a:p>
        </p:txBody>
      </p:sp>
    </p:spTree>
    <p:extLst>
      <p:ext uri="{BB962C8B-B14F-4D97-AF65-F5344CB8AC3E}">
        <p14:creationId xmlns:p14="http://schemas.microsoft.com/office/powerpoint/2010/main" val="17309376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Regulation in domestic trading… </a:t>
            </a:r>
            <a:endParaRPr lang="en-GB"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Local government</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a:t>
            </a:r>
            <a:r>
              <a:rPr lang="en-GB" sz="2800" dirty="0">
                <a:solidFill>
                  <a:schemeClr val="tx1"/>
                </a:solidFill>
                <a:latin typeface="Arial" panose="020B0604020202020204" pitchFamily="34" charset="0"/>
                <a:cs typeface="Arial" panose="020B0604020202020204" pitchFamily="34" charset="0"/>
              </a:rPr>
              <a:t>Local governments </a:t>
            </a:r>
            <a:r>
              <a:rPr lang="en-GB" sz="2800" dirty="0" smtClean="0">
                <a:solidFill>
                  <a:schemeClr val="tx1"/>
                </a:solidFill>
                <a:latin typeface="Arial" panose="020B0604020202020204" pitchFamily="34" charset="0"/>
                <a:cs typeface="Arial" panose="020B0604020202020204" pitchFamily="34" charset="0"/>
              </a:rPr>
              <a:t>are responsible for development and 	physical planning, the provision and maintenance of public 	infrastructure </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Extensive powers for regulating many aspects of social and 	economic life, particularly the use of public spaces </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They </a:t>
            </a:r>
            <a:r>
              <a:rPr lang="en-GB" sz="2800" dirty="0">
                <a:solidFill>
                  <a:schemeClr val="tx1"/>
                </a:solidFill>
                <a:latin typeface="Arial" panose="020B0604020202020204" pitchFamily="34" charset="0"/>
                <a:cs typeface="Arial" panose="020B0604020202020204" pitchFamily="34" charset="0"/>
              </a:rPr>
              <a:t>are empowered </a:t>
            </a:r>
            <a:r>
              <a:rPr lang="en-GB" sz="2800" dirty="0" smtClean="0">
                <a:solidFill>
                  <a:schemeClr val="tx1"/>
                </a:solidFill>
                <a:latin typeface="Arial" panose="020B0604020202020204" pitchFamily="34" charset="0"/>
                <a:cs typeface="Arial" panose="020B0604020202020204" pitchFamily="34" charset="0"/>
              </a:rPr>
              <a:t>to mobilise </a:t>
            </a:r>
            <a:r>
              <a:rPr lang="en-GB" sz="2800" dirty="0">
                <a:solidFill>
                  <a:schemeClr val="tx1"/>
                </a:solidFill>
                <a:latin typeface="Arial" panose="020B0604020202020204" pitchFamily="34" charset="0"/>
                <a:cs typeface="Arial" panose="020B0604020202020204" pitchFamily="34" charset="0"/>
              </a:rPr>
              <a:t>the “resources necessary </a:t>
            </a:r>
            <a:r>
              <a:rPr lang="en-GB" sz="2800" dirty="0" smtClean="0">
                <a:solidFill>
                  <a:schemeClr val="tx1"/>
                </a:solidFill>
                <a:latin typeface="Arial" panose="020B0604020202020204" pitchFamily="34" charset="0"/>
                <a:cs typeface="Arial" panose="020B0604020202020204" pitchFamily="34" charset="0"/>
              </a:rPr>
              <a:t>	for </a:t>
            </a:r>
            <a:r>
              <a:rPr lang="en-GB" sz="2800" dirty="0">
                <a:solidFill>
                  <a:schemeClr val="tx1"/>
                </a:solidFill>
                <a:latin typeface="Arial" panose="020B0604020202020204" pitchFamily="34" charset="0"/>
                <a:cs typeface="Arial" panose="020B0604020202020204" pitchFamily="34" charset="0"/>
              </a:rPr>
              <a:t>the overall development of the district” (GoG, 2016a: 20</a:t>
            </a:r>
            <a:r>
              <a:rPr lang="en-GB" sz="2800" dirty="0" smtClean="0">
                <a:solidFill>
                  <a:schemeClr val="tx1"/>
                </a:solidFill>
                <a:latin typeface="Arial" panose="020B0604020202020204" pitchFamily="34" charset="0"/>
                <a:cs typeface="Arial" panose="020B0604020202020204" pitchFamily="34" charset="0"/>
              </a:rPr>
              <a:t>).</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Sources </a:t>
            </a:r>
            <a:r>
              <a:rPr lang="en-GB" sz="2800" dirty="0">
                <a:solidFill>
                  <a:schemeClr val="tx1"/>
                </a:solidFill>
                <a:latin typeface="Arial" panose="020B0604020202020204" pitchFamily="34" charset="0"/>
                <a:cs typeface="Arial" panose="020B0604020202020204" pitchFamily="34" charset="0"/>
              </a:rPr>
              <a:t>of revenue: “decentralised transfers”, “internally </a:t>
            </a:r>
            <a:r>
              <a:rPr lang="en-GB" sz="2800" dirty="0" smtClean="0">
                <a:solidFill>
                  <a:schemeClr val="tx1"/>
                </a:solidFill>
                <a:latin typeface="Arial" panose="020B0604020202020204" pitchFamily="34" charset="0"/>
                <a:cs typeface="Arial" panose="020B0604020202020204" pitchFamily="34" charset="0"/>
              </a:rPr>
              <a:t>	generated </a:t>
            </a:r>
            <a:r>
              <a:rPr lang="en-GB" sz="2800" dirty="0">
                <a:solidFill>
                  <a:schemeClr val="tx1"/>
                </a:solidFill>
                <a:latin typeface="Arial" panose="020B0604020202020204" pitchFamily="34" charset="0"/>
                <a:cs typeface="Arial" panose="020B0604020202020204" pitchFamily="34" charset="0"/>
              </a:rPr>
              <a:t>funds” and “donations and grants”</a:t>
            </a:r>
            <a:r>
              <a:rPr lang="en-GB" sz="2800" dirty="0" smtClean="0">
                <a:solidFill>
                  <a:schemeClr val="tx1"/>
                </a:solidFill>
                <a:latin typeface="Arial" panose="020B0604020202020204" pitchFamily="34" charset="0"/>
                <a:cs typeface="Arial" panose="020B0604020202020204" pitchFamily="34" charset="0"/>
              </a:rPr>
              <a:t>	 </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63</a:t>
            </a:fld>
            <a:endParaRPr lang="en-GB" sz="4000" dirty="0"/>
          </a:p>
        </p:txBody>
      </p:sp>
    </p:spTree>
    <p:extLst>
      <p:ext uri="{BB962C8B-B14F-4D97-AF65-F5344CB8AC3E}">
        <p14:creationId xmlns:p14="http://schemas.microsoft.com/office/powerpoint/2010/main" val="22949505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Regulation in domestic trading… </a:t>
            </a:r>
            <a:endParaRPr lang="en-GB"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Local government: Internally Generated Funds (IGF)</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A </a:t>
            </a:r>
            <a:r>
              <a:rPr lang="en-GB" sz="2800" dirty="0">
                <a:solidFill>
                  <a:schemeClr val="tx1"/>
                </a:solidFill>
                <a:latin typeface="Arial" panose="020B0604020202020204" pitchFamily="34" charset="0"/>
                <a:cs typeface="Arial" panose="020B0604020202020204" pitchFamily="34" charset="0"/>
              </a:rPr>
              <a:t>large share of revenue is generated from the granting of </a:t>
            </a:r>
            <a:r>
              <a:rPr lang="en-GB" sz="2800" dirty="0" smtClean="0">
                <a:solidFill>
                  <a:schemeClr val="tx1"/>
                </a:solidFill>
                <a:latin typeface="Arial" panose="020B0604020202020204" pitchFamily="34" charset="0"/>
                <a:cs typeface="Arial" panose="020B0604020202020204" pitchFamily="34" charset="0"/>
              </a:rPr>
              <a:t>	development </a:t>
            </a:r>
            <a:r>
              <a:rPr lang="en-GB" sz="2800" dirty="0">
                <a:solidFill>
                  <a:schemeClr val="tx1"/>
                </a:solidFill>
                <a:latin typeface="Arial" panose="020B0604020202020204" pitchFamily="34" charset="0"/>
                <a:cs typeface="Arial" panose="020B0604020202020204" pitchFamily="34" charset="0"/>
              </a:rPr>
              <a:t>permits, property rates, </a:t>
            </a:r>
            <a:r>
              <a:rPr lang="en-GB" sz="2800" b="1" i="1" dirty="0">
                <a:solidFill>
                  <a:srgbClr val="FFFF00"/>
                </a:solidFill>
                <a:latin typeface="Arial" panose="020B0604020202020204" pitchFamily="34" charset="0"/>
                <a:cs typeface="Arial" panose="020B0604020202020204" pitchFamily="34" charset="0"/>
              </a:rPr>
              <a:t>licenses</a:t>
            </a:r>
            <a:r>
              <a:rPr lang="en-GB" sz="2800" dirty="0">
                <a:solidFill>
                  <a:schemeClr val="tx1"/>
                </a:solidFill>
                <a:latin typeface="Arial" panose="020B0604020202020204" pitchFamily="34" charset="0"/>
                <a:cs typeface="Arial" panose="020B0604020202020204" pitchFamily="34" charset="0"/>
              </a:rPr>
              <a:t>, </a:t>
            </a:r>
            <a:r>
              <a:rPr lang="en-GB" sz="2800" b="1" i="1" dirty="0">
                <a:solidFill>
                  <a:srgbClr val="FFFF00"/>
                </a:solidFill>
                <a:latin typeface="Arial" panose="020B0604020202020204" pitchFamily="34" charset="0"/>
                <a:cs typeface="Arial" panose="020B0604020202020204" pitchFamily="34" charset="0"/>
              </a:rPr>
              <a:t>fees</a:t>
            </a:r>
            <a:r>
              <a:rPr lang="en-GB" sz="2800" dirty="0">
                <a:solidFill>
                  <a:srgbClr val="FFFF00"/>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and </a:t>
            </a:r>
            <a:r>
              <a:rPr lang="en-GB" sz="2800" dirty="0" smtClean="0">
                <a:solidFill>
                  <a:schemeClr val="tx1"/>
                </a:solidFill>
                <a:latin typeface="Arial" panose="020B0604020202020204" pitchFamily="34" charset="0"/>
                <a:cs typeface="Arial" panose="020B0604020202020204" pitchFamily="34" charset="0"/>
              </a:rPr>
              <a:t>	</a:t>
            </a:r>
            <a:r>
              <a:rPr lang="en-GB" sz="2800" b="1" i="1" dirty="0" smtClean="0">
                <a:solidFill>
                  <a:srgbClr val="FFFF00"/>
                </a:solidFill>
                <a:latin typeface="Arial" panose="020B0604020202020204" pitchFamily="34" charset="0"/>
                <a:cs typeface="Arial" panose="020B0604020202020204" pitchFamily="34" charset="0"/>
              </a:rPr>
              <a:t>taxes</a:t>
            </a:r>
            <a:r>
              <a:rPr lang="en-GB" sz="2800" dirty="0" smtClean="0">
                <a:solidFill>
                  <a:schemeClr val="tx1"/>
                </a:solidFill>
                <a:latin typeface="Arial" panose="020B0604020202020204" pitchFamily="34" charset="0"/>
                <a:cs typeface="Arial" panose="020B0604020202020204" pitchFamily="34" charset="0"/>
              </a:rPr>
              <a:t>.</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Licenses: “Hawkers license”</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a:t>
            </a:r>
            <a:r>
              <a:rPr lang="en-GB" sz="2800" dirty="0">
                <a:solidFill>
                  <a:schemeClr val="tx1"/>
                </a:solidFill>
                <a:latin typeface="Arial" panose="020B0604020202020204" pitchFamily="34" charset="0"/>
                <a:cs typeface="Arial" panose="020B0604020202020204" pitchFamily="34" charset="0"/>
              </a:rPr>
              <a:t>Fees: </a:t>
            </a:r>
            <a:r>
              <a:rPr lang="en-GB" sz="2800" dirty="0" smtClean="0">
                <a:solidFill>
                  <a:schemeClr val="tx1"/>
                </a:solidFill>
                <a:latin typeface="Arial" panose="020B0604020202020204" pitchFamily="34" charset="0"/>
                <a:cs typeface="Arial" panose="020B0604020202020204" pitchFamily="34" charset="0"/>
              </a:rPr>
              <a:t>Fees </a:t>
            </a:r>
            <a:r>
              <a:rPr lang="en-GB" sz="2800" dirty="0">
                <a:solidFill>
                  <a:schemeClr val="tx1"/>
                </a:solidFill>
                <a:latin typeface="Arial" panose="020B0604020202020204" pitchFamily="34" charset="0"/>
                <a:cs typeface="Arial" panose="020B0604020202020204" pitchFamily="34" charset="0"/>
              </a:rPr>
              <a:t>are charged for the use of facilities or services </a:t>
            </a:r>
            <a:r>
              <a:rPr lang="en-GB" sz="2800" dirty="0" smtClean="0">
                <a:solidFill>
                  <a:schemeClr val="tx1"/>
                </a:solidFill>
                <a:latin typeface="Arial" panose="020B0604020202020204" pitchFamily="34" charset="0"/>
                <a:cs typeface="Arial" panose="020B0604020202020204" pitchFamily="34" charset="0"/>
              </a:rPr>
              <a:t>	provided </a:t>
            </a:r>
            <a:r>
              <a:rPr lang="en-GB" sz="2800" dirty="0">
                <a:solidFill>
                  <a:schemeClr val="tx1"/>
                </a:solidFill>
                <a:latin typeface="Arial" panose="020B0604020202020204" pitchFamily="34" charset="0"/>
                <a:cs typeface="Arial" panose="020B0604020202020204" pitchFamily="34" charset="0"/>
              </a:rPr>
              <a:t>by the district  </a:t>
            </a:r>
            <a:r>
              <a:rPr lang="en-GB" sz="2800" dirty="0" smtClean="0">
                <a:solidFill>
                  <a:schemeClr val="tx1"/>
                </a:solidFill>
                <a:latin typeface="Arial" panose="020B0604020202020204" pitchFamily="34" charset="0"/>
                <a:cs typeface="Arial" panose="020B0604020202020204" pitchFamily="34" charset="0"/>
              </a:rPr>
              <a:t>	</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Taxes: income generating activities (“traders”, “cooked food 	sellers”)  </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64</a:t>
            </a:fld>
            <a:endParaRPr lang="en-GB" sz="4000" dirty="0"/>
          </a:p>
        </p:txBody>
      </p:sp>
    </p:spTree>
    <p:extLst>
      <p:ext uri="{BB962C8B-B14F-4D97-AF65-F5344CB8AC3E}">
        <p14:creationId xmlns:p14="http://schemas.microsoft.com/office/powerpoint/2010/main" val="382674034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Regulation in domestic trading… </a:t>
            </a:r>
            <a:endParaRPr lang="en-GB"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t>
            </a:r>
            <a:r>
              <a:rPr lang="en-GB" sz="2800" dirty="0" smtClean="0">
                <a:solidFill>
                  <a:schemeClr val="tx1"/>
                </a:solidFill>
                <a:latin typeface="Arial" panose="020B0604020202020204" pitchFamily="34" charset="0"/>
                <a:cs typeface="Arial" panose="020B0604020202020204" pitchFamily="34" charset="0"/>
              </a:rPr>
              <a:t>Local government: Internally Generated Funds (IGF)</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Thus, trading – regardless of form – is one of the most 	taxed activities in many districts of Ghana</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A study of two districts found tha</a:t>
            </a:r>
            <a:r>
              <a:rPr lang="en-GB" sz="2800" dirty="0">
                <a:solidFill>
                  <a:schemeClr val="tx1"/>
                </a:solidFill>
                <a:latin typeface="Arial" panose="020B0604020202020204" pitchFamily="34" charset="0"/>
                <a:cs typeface="Arial" panose="020B0604020202020204" pitchFamily="34" charset="0"/>
              </a:rPr>
              <a:t>t “markets in the district </a:t>
            </a:r>
            <a:r>
              <a:rPr lang="en-GB" sz="2800" dirty="0" smtClean="0">
                <a:solidFill>
                  <a:schemeClr val="tx1"/>
                </a:solidFill>
                <a:latin typeface="Arial" panose="020B0604020202020204" pitchFamily="34" charset="0"/>
                <a:cs typeface="Arial" panose="020B0604020202020204" pitchFamily="34" charset="0"/>
              </a:rPr>
              <a:t>	capitals </a:t>
            </a:r>
            <a:r>
              <a:rPr lang="en-GB" sz="2800" dirty="0">
                <a:solidFill>
                  <a:schemeClr val="tx1"/>
                </a:solidFill>
                <a:latin typeface="Arial" panose="020B0604020202020204" pitchFamily="34" charset="0"/>
                <a:cs typeface="Arial" panose="020B0604020202020204" pitchFamily="34" charset="0"/>
              </a:rPr>
              <a:t>account for between 90% and 98% of total market </a:t>
            </a:r>
            <a:r>
              <a:rPr lang="en-GB" sz="2800" dirty="0" smtClean="0">
                <a:solidFill>
                  <a:schemeClr val="tx1"/>
                </a:solidFill>
                <a:latin typeface="Arial" panose="020B0604020202020204" pitchFamily="34" charset="0"/>
                <a:cs typeface="Arial" panose="020B0604020202020204" pitchFamily="34" charset="0"/>
              </a:rPr>
              <a:t>	revenue </a:t>
            </a:r>
            <a:r>
              <a:rPr lang="en-GB" sz="2800" dirty="0">
                <a:solidFill>
                  <a:schemeClr val="tx1"/>
                </a:solidFill>
                <a:latin typeface="Arial" panose="020B0604020202020204" pitchFamily="34" charset="0"/>
                <a:cs typeface="Arial" panose="020B0604020202020204" pitchFamily="34" charset="0"/>
              </a:rPr>
              <a:t>in both districts.” Owusu &amp; Lund (</a:t>
            </a:r>
            <a:r>
              <a:rPr lang="en-GB" sz="2800" dirty="0" smtClean="0">
                <a:solidFill>
                  <a:schemeClr val="tx1"/>
                </a:solidFill>
                <a:latin typeface="Arial" panose="020B0604020202020204" pitchFamily="34" charset="0"/>
                <a:cs typeface="Arial" panose="020B0604020202020204" pitchFamily="34" charset="0"/>
              </a:rPr>
              <a:t>2007)</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While </a:t>
            </a:r>
            <a:r>
              <a:rPr lang="en-GB" sz="2800" dirty="0">
                <a:solidFill>
                  <a:schemeClr val="tx1"/>
                </a:solidFill>
                <a:latin typeface="Arial" panose="020B0604020202020204" pitchFamily="34" charset="0"/>
                <a:cs typeface="Arial" panose="020B0604020202020204" pitchFamily="34" charset="0"/>
              </a:rPr>
              <a:t>fees and taxes generated from traders </a:t>
            </a:r>
            <a:r>
              <a:rPr lang="en-GB" sz="2800" dirty="0" smtClean="0">
                <a:solidFill>
                  <a:schemeClr val="tx1"/>
                </a:solidFill>
                <a:latin typeface="Arial" panose="020B0604020202020204" pitchFamily="34" charset="0"/>
                <a:cs typeface="Arial" panose="020B0604020202020204" pitchFamily="34" charset="0"/>
              </a:rPr>
              <a:t>comprise </a:t>
            </a:r>
            <a:r>
              <a:rPr lang="en-GB" sz="2800" dirty="0">
                <a:solidFill>
                  <a:schemeClr val="tx1"/>
                </a:solidFill>
                <a:latin typeface="Arial" panose="020B0604020202020204" pitchFamily="34" charset="0"/>
                <a:cs typeface="Arial" panose="020B0604020202020204" pitchFamily="34" charset="0"/>
              </a:rPr>
              <a:t>a </a:t>
            </a:r>
            <a:r>
              <a:rPr lang="en-GB" sz="2800" dirty="0" smtClean="0">
                <a:solidFill>
                  <a:schemeClr val="tx1"/>
                </a:solidFill>
                <a:latin typeface="Arial" panose="020B0604020202020204" pitchFamily="34" charset="0"/>
                <a:cs typeface="Arial" panose="020B0604020202020204" pitchFamily="34" charset="0"/>
              </a:rPr>
              <a:t>	significant </a:t>
            </a:r>
            <a:r>
              <a:rPr lang="en-GB" sz="2800" dirty="0">
                <a:solidFill>
                  <a:schemeClr val="tx1"/>
                </a:solidFill>
                <a:latin typeface="Arial" panose="020B0604020202020204" pitchFamily="34" charset="0"/>
                <a:cs typeface="Arial" panose="020B0604020202020204" pitchFamily="34" charset="0"/>
              </a:rPr>
              <a:t>part of IGF, many traders complain about the poor </a:t>
            </a:r>
            <a:r>
              <a:rPr lang="en-GB" sz="2800" dirty="0" smtClean="0">
                <a:solidFill>
                  <a:schemeClr val="tx1"/>
                </a:solidFill>
                <a:latin typeface="Arial" panose="020B0604020202020204" pitchFamily="34" charset="0"/>
                <a:cs typeface="Arial" panose="020B0604020202020204" pitchFamily="34" charset="0"/>
              </a:rPr>
              <a:t>	state </a:t>
            </a:r>
            <a:r>
              <a:rPr lang="en-GB" sz="2800" dirty="0">
                <a:solidFill>
                  <a:schemeClr val="tx1"/>
                </a:solidFill>
                <a:latin typeface="Arial" panose="020B0604020202020204" pitchFamily="34" charset="0"/>
                <a:cs typeface="Arial" panose="020B0604020202020204" pitchFamily="34" charset="0"/>
              </a:rPr>
              <a:t>of </a:t>
            </a:r>
            <a:r>
              <a:rPr lang="en-GB" sz="2800" dirty="0" smtClean="0">
                <a:solidFill>
                  <a:schemeClr val="tx1"/>
                </a:solidFill>
                <a:latin typeface="Arial" panose="020B0604020202020204" pitchFamily="34" charset="0"/>
                <a:cs typeface="Arial" panose="020B0604020202020204" pitchFamily="34" charset="0"/>
              </a:rPr>
              <a:t>market </a:t>
            </a:r>
            <a:r>
              <a:rPr lang="en-GB" sz="2800" dirty="0">
                <a:solidFill>
                  <a:schemeClr val="tx1"/>
                </a:solidFill>
                <a:latin typeface="Arial" panose="020B0604020202020204" pitchFamily="34" charset="0"/>
                <a:cs typeface="Arial" panose="020B0604020202020204" pitchFamily="34" charset="0"/>
              </a:rPr>
              <a:t>infrastructure (Baah-Ennumh &amp; </a:t>
            </a:r>
            <a:r>
              <a:rPr lang="en-GB" sz="2800" dirty="0" err="1" smtClean="0">
                <a:solidFill>
                  <a:schemeClr val="tx1"/>
                </a:solidFill>
                <a:latin typeface="Arial" panose="020B0604020202020204" pitchFamily="34" charset="0"/>
                <a:cs typeface="Arial" panose="020B0604020202020204" pitchFamily="34" charset="0"/>
              </a:rPr>
              <a:t>Adom</a:t>
            </a:r>
            <a:r>
              <a:rPr lang="en-GB" sz="2800" dirty="0" smtClean="0">
                <a:solidFill>
                  <a:schemeClr val="tx1"/>
                </a:solidFill>
                <a:latin typeface="Arial" panose="020B0604020202020204" pitchFamily="34" charset="0"/>
                <a:cs typeface="Arial" panose="020B0604020202020204" pitchFamily="34" charset="0"/>
              </a:rPr>
              <a:t>-	Asamoah</a:t>
            </a:r>
            <a:r>
              <a:rPr lang="en-GB" sz="2800" dirty="0">
                <a:solidFill>
                  <a:schemeClr val="tx1"/>
                </a:solidFill>
                <a:latin typeface="Arial" panose="020B0604020202020204" pitchFamily="34" charset="0"/>
                <a:cs typeface="Arial" panose="020B0604020202020204" pitchFamily="34" charset="0"/>
              </a:rPr>
              <a:t>, 2012; Shepherd, 2005; Owusu &amp; Lund, 2004).</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65</a:t>
            </a:fld>
            <a:endParaRPr lang="en-GB" sz="4000" dirty="0"/>
          </a:p>
        </p:txBody>
      </p:sp>
    </p:spTree>
    <p:extLst>
      <p:ext uri="{BB962C8B-B14F-4D97-AF65-F5344CB8AC3E}">
        <p14:creationId xmlns:p14="http://schemas.microsoft.com/office/powerpoint/2010/main" val="7993363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Conclusion </a:t>
            </a:r>
            <a:endParaRPr lang="en-GB" dirty="0"/>
          </a:p>
        </p:txBody>
      </p:sp>
      <p:sp>
        <p:nvSpPr>
          <p:cNvPr id="3" name="Content Placeholder 2"/>
          <p:cNvSpPr>
            <a:spLocks noGrp="1"/>
          </p:cNvSpPr>
          <p:nvPr>
            <p:ph idx="1"/>
          </p:nvPr>
        </p:nvSpPr>
        <p:spPr>
          <a:xfrm>
            <a:off x="676274" y="1734949"/>
            <a:ext cx="10753725" cy="4941152"/>
          </a:xfrm>
        </p:spPr>
        <p:txBody>
          <a:bodyPr>
            <a:normAutofit/>
          </a:bodyPr>
          <a:lstStyle/>
          <a:p>
            <a:pPr>
              <a:buClr>
                <a:schemeClr val="tx1"/>
              </a:buClr>
              <a:buFont typeface="Arial" panose="020B0604020202020204" pitchFamily="34" charset="0"/>
              <a:buChar char="•"/>
            </a:pPr>
            <a:r>
              <a:rPr lang="en-GB" sz="2600" dirty="0" smtClean="0">
                <a:solidFill>
                  <a:schemeClr val="tx1"/>
                </a:solidFill>
                <a:latin typeface="Arial" panose="020B0604020202020204" pitchFamily="34" charset="0"/>
                <a:cs typeface="Arial" panose="020B0604020202020204" pitchFamily="34" charset="0"/>
              </a:rPr>
              <a:t> </a:t>
            </a:r>
            <a:r>
              <a:rPr lang="en-GB" sz="2600" dirty="0">
                <a:solidFill>
                  <a:schemeClr val="tx1"/>
                </a:solidFill>
                <a:latin typeface="Arial" panose="020B0604020202020204" pitchFamily="34" charset="0"/>
                <a:cs typeface="Arial" panose="020B0604020202020204" pitchFamily="34" charset="0"/>
              </a:rPr>
              <a:t>Employment policy has </a:t>
            </a:r>
            <a:r>
              <a:rPr lang="en-GB" sz="2600" dirty="0" smtClean="0">
                <a:solidFill>
                  <a:schemeClr val="tx1"/>
                </a:solidFill>
                <a:latin typeface="Arial" panose="020B0604020202020204" pitchFamily="34" charset="0"/>
                <a:cs typeface="Arial" panose="020B0604020202020204" pitchFamily="34" charset="0"/>
              </a:rPr>
              <a:t>stressed </a:t>
            </a:r>
            <a:r>
              <a:rPr lang="en-GB" sz="2600" dirty="0">
                <a:solidFill>
                  <a:schemeClr val="tx1"/>
                </a:solidFill>
                <a:latin typeface="Arial" panose="020B0604020202020204" pitchFamily="34" charset="0"/>
                <a:cs typeface="Arial" panose="020B0604020202020204" pitchFamily="34" charset="0"/>
              </a:rPr>
              <a:t>the importance of decent work and has </a:t>
            </a:r>
            <a:r>
              <a:rPr lang="en-GB" sz="2600" dirty="0" smtClean="0">
                <a:solidFill>
                  <a:schemeClr val="tx1"/>
                </a:solidFill>
                <a:latin typeface="Arial" panose="020B0604020202020204" pitchFamily="34" charset="0"/>
                <a:cs typeface="Arial" panose="020B0604020202020204" pitchFamily="34" charset="0"/>
              </a:rPr>
              <a:t>pointed </a:t>
            </a:r>
            <a:r>
              <a:rPr lang="en-GB" sz="2600" dirty="0">
                <a:solidFill>
                  <a:schemeClr val="tx1"/>
                </a:solidFill>
                <a:latin typeface="Arial" panose="020B0604020202020204" pitchFamily="34" charset="0"/>
                <a:cs typeface="Arial" panose="020B0604020202020204" pitchFamily="34" charset="0"/>
              </a:rPr>
              <a:t>to the need for a transition from informal to formal </a:t>
            </a:r>
            <a:r>
              <a:rPr lang="en-GB" sz="2600" dirty="0" smtClean="0">
                <a:solidFill>
                  <a:schemeClr val="tx1"/>
                </a:solidFill>
                <a:latin typeface="Arial" panose="020B0604020202020204" pitchFamily="34" charset="0"/>
                <a:cs typeface="Arial" panose="020B0604020202020204" pitchFamily="34" charset="0"/>
              </a:rPr>
              <a:t>employment</a:t>
            </a:r>
          </a:p>
          <a:p>
            <a:pPr>
              <a:buClr>
                <a:schemeClr val="tx1"/>
              </a:buClr>
              <a:buFont typeface="Arial" panose="020B0604020202020204" pitchFamily="34" charset="0"/>
              <a:buChar char="•"/>
            </a:pPr>
            <a:endParaRPr lang="en-GB" sz="26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These have </a:t>
            </a:r>
            <a:r>
              <a:rPr lang="en-GB" sz="2600" dirty="0">
                <a:solidFill>
                  <a:schemeClr val="tx1"/>
                </a:solidFill>
                <a:latin typeface="Arial" panose="020B0604020202020204" pitchFamily="34" charset="0"/>
                <a:cs typeface="Arial" panose="020B0604020202020204" pitchFamily="34" charset="0"/>
              </a:rPr>
              <a:t>not been followed up by activities that are capable of reducing the size of the labour force engaged in informal employment</a:t>
            </a:r>
            <a:r>
              <a:rPr lang="en-GB" sz="26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endParaRPr lang="en-GB" sz="26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“only about 5% of Ghanaians have access to formal social security in the face of weakening traditional support systems” (NDPC, 2014: 107</a:t>
            </a:r>
            <a:r>
              <a:rPr lang="en-GB" sz="2600" dirty="0" smtClean="0">
                <a:solidFill>
                  <a:schemeClr val="tx1"/>
                </a:solidFill>
                <a:latin typeface="Arial" panose="020B0604020202020204" pitchFamily="34" charset="0"/>
                <a:cs typeface="Arial" panose="020B0604020202020204" pitchFamily="34" charset="0"/>
              </a:rPr>
              <a:t>).</a:t>
            </a:r>
            <a:endParaRPr lang="en-GB" sz="2600"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66</a:t>
            </a:fld>
            <a:endParaRPr lang="en-GB" sz="4000" dirty="0"/>
          </a:p>
        </p:txBody>
      </p:sp>
    </p:spTree>
    <p:extLst>
      <p:ext uri="{BB962C8B-B14F-4D97-AF65-F5344CB8AC3E}">
        <p14:creationId xmlns:p14="http://schemas.microsoft.com/office/powerpoint/2010/main" val="33325998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Conclusion </a:t>
            </a:r>
            <a:endParaRPr lang="en-GB" dirty="0"/>
          </a:p>
        </p:txBody>
      </p:sp>
      <p:sp>
        <p:nvSpPr>
          <p:cNvPr id="3" name="Content Placeholder 2"/>
          <p:cNvSpPr>
            <a:spLocks noGrp="1"/>
          </p:cNvSpPr>
          <p:nvPr>
            <p:ph idx="1"/>
          </p:nvPr>
        </p:nvSpPr>
        <p:spPr>
          <a:xfrm>
            <a:off x="676274" y="1483360"/>
            <a:ext cx="10753725" cy="5608319"/>
          </a:xfrm>
        </p:spPr>
        <p:txBody>
          <a:bodyPr>
            <a:normAutofit fontScale="92500" lnSpcReduction="10000"/>
          </a:bodyPr>
          <a:lstStyle/>
          <a:p>
            <a:pPr>
              <a:buClr>
                <a:schemeClr val="tx1"/>
              </a:buClr>
              <a:buFont typeface="Arial" panose="020B0604020202020204" pitchFamily="34" charset="0"/>
              <a:buChar char="•"/>
            </a:pPr>
            <a:r>
              <a:rPr lang="en-GB" sz="2600" dirty="0" smtClean="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Contract farming</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Agriculture policies are more concerned with removing the obstacles 	to production than with conditions of work</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t>
            </a:r>
            <a:r>
              <a:rPr lang="en-GB" sz="2600" dirty="0" smtClean="0">
                <a:solidFill>
                  <a:schemeClr val="tx1"/>
                </a:solidFill>
                <a:latin typeface="Arial" panose="020B0604020202020204" pitchFamily="34" charset="0"/>
                <a:cs typeface="Arial" panose="020B0604020202020204" pitchFamily="34" charset="0"/>
              </a:rPr>
              <a:t>While </a:t>
            </a:r>
            <a:r>
              <a:rPr lang="en-GB" sz="2600" dirty="0">
                <a:solidFill>
                  <a:schemeClr val="tx1"/>
                </a:solidFill>
                <a:latin typeface="Arial" panose="020B0604020202020204" pitchFamily="34" charset="0"/>
                <a:cs typeface="Arial" panose="020B0604020202020204" pitchFamily="34" charset="0"/>
              </a:rPr>
              <a:t>women constituted a large share of workers, they were </a:t>
            </a:r>
            <a:r>
              <a:rPr lang="en-GB" sz="2600" dirty="0" smtClean="0">
                <a:solidFill>
                  <a:schemeClr val="tx1"/>
                </a:solidFill>
                <a:latin typeface="Arial" panose="020B0604020202020204" pitchFamily="34" charset="0"/>
                <a:cs typeface="Arial" panose="020B0604020202020204" pitchFamily="34" charset="0"/>
              </a:rPr>
              <a:t>	less </a:t>
            </a:r>
            <a:r>
              <a:rPr lang="en-GB" sz="2600" dirty="0">
                <a:solidFill>
                  <a:schemeClr val="tx1"/>
                </a:solidFill>
                <a:latin typeface="Arial" panose="020B0604020202020204" pitchFamily="34" charset="0"/>
                <a:cs typeface="Arial" panose="020B0604020202020204" pitchFamily="34" charset="0"/>
              </a:rPr>
              <a:t>likely than men to benefit from opportunities for permanent </a:t>
            </a:r>
            <a:r>
              <a:rPr lang="en-GB" sz="2600" dirty="0" smtClean="0">
                <a:solidFill>
                  <a:schemeClr val="tx1"/>
                </a:solidFill>
                <a:latin typeface="Arial" panose="020B0604020202020204" pitchFamily="34" charset="0"/>
                <a:cs typeface="Arial" panose="020B0604020202020204" pitchFamily="34" charset="0"/>
              </a:rPr>
              <a:t>	employment</a:t>
            </a:r>
            <a:endParaRPr lang="en-GB" sz="26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Gender issues are not clearly articulated in the contract farming </a:t>
            </a:r>
            <a:r>
              <a:rPr lang="en-GB" sz="2600" dirty="0" smtClean="0">
                <a:solidFill>
                  <a:schemeClr val="tx1"/>
                </a:solidFill>
                <a:latin typeface="Arial" panose="020B0604020202020204" pitchFamily="34" charset="0"/>
                <a:cs typeface="Arial" panose="020B0604020202020204" pitchFamily="34" charset="0"/>
              </a:rPr>
              <a:t>schemes</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t>
            </a:r>
            <a:r>
              <a:rPr lang="en-GB" sz="2600" dirty="0" smtClean="0">
                <a:solidFill>
                  <a:schemeClr val="tx1"/>
                </a:solidFill>
                <a:latin typeface="Arial" panose="020B0604020202020204" pitchFamily="34" charset="0"/>
                <a:cs typeface="Arial" panose="020B0604020202020204" pitchFamily="34" charset="0"/>
              </a:rPr>
              <a:t>They </a:t>
            </a:r>
            <a:r>
              <a:rPr lang="en-GB" sz="2600" dirty="0" smtClean="0">
                <a:solidFill>
                  <a:schemeClr val="tx1"/>
                </a:solidFill>
                <a:latin typeface="Arial" panose="020B0604020202020204" pitchFamily="34" charset="0"/>
                <a:cs typeface="Arial" panose="020B0604020202020204" pitchFamily="34" charset="0"/>
              </a:rPr>
              <a:t>do not address issues of payments for overtime work and </a:t>
            </a:r>
            <a:r>
              <a:rPr lang="en-GB" sz="2600" dirty="0" smtClean="0">
                <a:solidFill>
                  <a:schemeClr val="tx1"/>
                </a:solidFill>
                <a:latin typeface="Arial" panose="020B0604020202020204" pitchFamily="34" charset="0"/>
                <a:cs typeface="Arial" panose="020B0604020202020204" pitchFamily="34" charset="0"/>
              </a:rPr>
              <a:t>the 	use of family </a:t>
            </a:r>
            <a:r>
              <a:rPr lang="en-GB" sz="2600" dirty="0" smtClean="0">
                <a:solidFill>
                  <a:schemeClr val="tx1"/>
                </a:solidFill>
                <a:latin typeface="Arial" panose="020B0604020202020204" pitchFamily="34" charset="0"/>
                <a:cs typeface="Arial" panose="020B0604020202020204" pitchFamily="34" charset="0"/>
              </a:rPr>
              <a:t>labour on </a:t>
            </a:r>
            <a:r>
              <a:rPr lang="en-GB" sz="2600" dirty="0" smtClean="0">
                <a:solidFill>
                  <a:schemeClr val="tx1"/>
                </a:solidFill>
                <a:latin typeface="Arial" panose="020B0604020202020204" pitchFamily="34" charset="0"/>
                <a:cs typeface="Arial" panose="020B0604020202020204" pitchFamily="34" charset="0"/>
              </a:rPr>
              <a:t>farms</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t>
            </a:r>
            <a:r>
              <a:rPr lang="en-GB" sz="2600" dirty="0" smtClean="0">
                <a:solidFill>
                  <a:schemeClr val="tx1"/>
                </a:solidFill>
                <a:latin typeface="Arial" panose="020B0604020202020204" pitchFamily="34" charset="0"/>
                <a:cs typeface="Arial" panose="020B0604020202020204" pitchFamily="34" charset="0"/>
              </a:rPr>
              <a:t>Smalley, “Contract </a:t>
            </a:r>
            <a:r>
              <a:rPr lang="en-GB" sz="2600" dirty="0">
                <a:solidFill>
                  <a:schemeClr val="tx1"/>
                </a:solidFill>
                <a:latin typeface="Arial" panose="020B0604020202020204" pitchFamily="34" charset="0"/>
                <a:cs typeface="Arial" panose="020B0604020202020204" pitchFamily="34" charset="0"/>
              </a:rPr>
              <a:t>earnings are often paid to a male </a:t>
            </a:r>
            <a:r>
              <a:rPr lang="en-GB" sz="2600" dirty="0" smtClean="0">
                <a:solidFill>
                  <a:schemeClr val="tx1"/>
                </a:solidFill>
                <a:latin typeface="Arial" panose="020B0604020202020204" pitchFamily="34" charset="0"/>
                <a:cs typeface="Arial" panose="020B0604020202020204" pitchFamily="34" charset="0"/>
              </a:rPr>
              <a:t>	household </a:t>
            </a:r>
            <a:r>
              <a:rPr lang="en-GB" sz="2600" dirty="0">
                <a:solidFill>
                  <a:schemeClr val="tx1"/>
                </a:solidFill>
                <a:latin typeface="Arial" panose="020B0604020202020204" pitchFamily="34" charset="0"/>
                <a:cs typeface="Arial" panose="020B0604020202020204" pitchFamily="34" charset="0"/>
              </a:rPr>
              <a:t>head, </a:t>
            </a:r>
            <a:r>
              <a:rPr lang="en-GB" sz="2600" dirty="0" smtClean="0">
                <a:solidFill>
                  <a:schemeClr val="tx1"/>
                </a:solidFill>
                <a:latin typeface="Arial" panose="020B0604020202020204" pitchFamily="34" charset="0"/>
                <a:cs typeface="Arial" panose="020B0604020202020204" pitchFamily="34" charset="0"/>
              </a:rPr>
              <a:t>	even </a:t>
            </a:r>
            <a:r>
              <a:rPr lang="en-GB" sz="2600" dirty="0">
                <a:solidFill>
                  <a:schemeClr val="tx1"/>
                </a:solidFill>
                <a:latin typeface="Arial" panose="020B0604020202020204" pitchFamily="34" charset="0"/>
                <a:cs typeface="Arial" panose="020B0604020202020204" pitchFamily="34" charset="0"/>
              </a:rPr>
              <a:t>though they might be partly the product of </a:t>
            </a:r>
            <a:r>
              <a:rPr lang="en-GB" sz="2600" dirty="0" smtClean="0">
                <a:solidFill>
                  <a:schemeClr val="tx1"/>
                </a:solidFill>
                <a:latin typeface="Arial" panose="020B0604020202020204" pitchFamily="34" charset="0"/>
                <a:cs typeface="Arial" panose="020B0604020202020204" pitchFamily="34" charset="0"/>
              </a:rPr>
              <a:t>women’s </a:t>
            </a:r>
            <a:r>
              <a:rPr lang="en-GB" sz="2600" dirty="0">
                <a:solidFill>
                  <a:schemeClr val="tx1"/>
                </a:solidFill>
                <a:latin typeface="Arial" panose="020B0604020202020204" pitchFamily="34" charset="0"/>
                <a:cs typeface="Arial" panose="020B0604020202020204" pitchFamily="34" charset="0"/>
              </a:rPr>
              <a:t>labour. </a:t>
            </a:r>
            <a:r>
              <a:rPr lang="en-GB" sz="2600" dirty="0" smtClean="0">
                <a:solidFill>
                  <a:schemeClr val="tx1"/>
                </a:solidFill>
                <a:latin typeface="Arial" panose="020B0604020202020204" pitchFamily="34" charset="0"/>
                <a:cs typeface="Arial" panose="020B0604020202020204" pitchFamily="34" charset="0"/>
              </a:rPr>
              <a:t>	This </a:t>
            </a:r>
            <a:r>
              <a:rPr lang="en-GB" sz="2600" dirty="0">
                <a:solidFill>
                  <a:schemeClr val="tx1"/>
                </a:solidFill>
                <a:latin typeface="Arial" panose="020B0604020202020204" pitchFamily="34" charset="0"/>
                <a:cs typeface="Arial" panose="020B0604020202020204" pitchFamily="34" charset="0"/>
              </a:rPr>
              <a:t>can unbalance the production and purchase of </a:t>
            </a:r>
            <a:r>
              <a:rPr lang="en-GB" sz="2600" dirty="0" smtClean="0">
                <a:solidFill>
                  <a:schemeClr val="tx1"/>
                </a:solidFill>
                <a:latin typeface="Arial" panose="020B0604020202020204" pitchFamily="34" charset="0"/>
                <a:cs typeface="Arial" panose="020B0604020202020204" pitchFamily="34" charset="0"/>
              </a:rPr>
              <a:t>food </a:t>
            </a:r>
            <a:r>
              <a:rPr lang="en-GB" sz="2600" dirty="0">
                <a:solidFill>
                  <a:schemeClr val="tx1"/>
                </a:solidFill>
                <a:latin typeface="Arial" panose="020B0604020202020204" pitchFamily="34" charset="0"/>
                <a:cs typeface="Arial" panose="020B0604020202020204" pitchFamily="34" charset="0"/>
              </a:rPr>
              <a:t>within the </a:t>
            </a:r>
            <a:r>
              <a:rPr lang="en-GB" sz="2600" dirty="0" smtClean="0">
                <a:solidFill>
                  <a:schemeClr val="tx1"/>
                </a:solidFill>
                <a:latin typeface="Arial" panose="020B0604020202020204" pitchFamily="34" charset="0"/>
                <a:cs typeface="Arial" panose="020B0604020202020204" pitchFamily="34" charset="0"/>
              </a:rPr>
              <a:t>	household</a:t>
            </a:r>
            <a:r>
              <a:rPr lang="en-GB" sz="2600" dirty="0">
                <a:solidFill>
                  <a:schemeClr val="tx1"/>
                </a:solidFill>
                <a:latin typeface="Arial" panose="020B0604020202020204" pitchFamily="34" charset="0"/>
                <a:cs typeface="Arial" panose="020B0604020202020204" pitchFamily="34" charset="0"/>
              </a:rPr>
              <a:t>, especially in sub-Saharan Africa, where </a:t>
            </a:r>
            <a:r>
              <a:rPr lang="en-GB" sz="2600" dirty="0" smtClean="0">
                <a:solidFill>
                  <a:schemeClr val="tx1"/>
                </a:solidFill>
                <a:latin typeface="Arial" panose="020B0604020202020204" pitchFamily="34" charset="0"/>
                <a:cs typeface="Arial" panose="020B0604020202020204" pitchFamily="34" charset="0"/>
              </a:rPr>
              <a:t>women </a:t>
            </a:r>
            <a:r>
              <a:rPr lang="en-GB" sz="2600" dirty="0">
                <a:solidFill>
                  <a:schemeClr val="tx1"/>
                </a:solidFill>
                <a:latin typeface="Arial" panose="020B0604020202020204" pitchFamily="34" charset="0"/>
                <a:cs typeface="Arial" panose="020B0604020202020204" pitchFamily="34" charset="0"/>
              </a:rPr>
              <a:t>tend to </a:t>
            </a:r>
            <a:r>
              <a:rPr lang="en-GB" sz="2600" dirty="0" smtClean="0">
                <a:solidFill>
                  <a:schemeClr val="tx1"/>
                </a:solidFill>
                <a:latin typeface="Arial" panose="020B0604020202020204" pitchFamily="34" charset="0"/>
                <a:cs typeface="Arial" panose="020B0604020202020204" pitchFamily="34" charset="0"/>
              </a:rPr>
              <a:t>	be 	responsible </a:t>
            </a:r>
            <a:r>
              <a:rPr lang="en-GB" sz="2600" dirty="0">
                <a:solidFill>
                  <a:schemeClr val="tx1"/>
                </a:solidFill>
                <a:latin typeface="Arial" panose="020B0604020202020204" pitchFamily="34" charset="0"/>
                <a:cs typeface="Arial" panose="020B0604020202020204" pitchFamily="34" charset="0"/>
              </a:rPr>
              <a:t>for buying food and men have other </a:t>
            </a:r>
            <a:r>
              <a:rPr lang="en-GB" sz="2600" dirty="0" smtClean="0">
                <a:solidFill>
                  <a:schemeClr val="tx1"/>
                </a:solidFill>
                <a:latin typeface="Arial" panose="020B0604020202020204" pitchFamily="34" charset="0"/>
                <a:cs typeface="Arial" panose="020B0604020202020204" pitchFamily="34" charset="0"/>
              </a:rPr>
              <a:t>spending priorities</a:t>
            </a:r>
            <a:r>
              <a:rPr lang="en-GB" sz="2600" dirty="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	(</a:t>
            </a:r>
            <a:r>
              <a:rPr lang="en-GB" sz="2600" dirty="0">
                <a:solidFill>
                  <a:schemeClr val="tx1"/>
                </a:solidFill>
                <a:latin typeface="Arial" panose="020B0604020202020204" pitchFamily="34" charset="0"/>
                <a:cs typeface="Arial" panose="020B0604020202020204" pitchFamily="34" charset="0"/>
              </a:rPr>
              <a:t>2013: 48-49)</a:t>
            </a: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67</a:t>
            </a:fld>
            <a:endParaRPr lang="en-GB" sz="4000" dirty="0"/>
          </a:p>
        </p:txBody>
      </p:sp>
    </p:spTree>
    <p:extLst>
      <p:ext uri="{BB962C8B-B14F-4D97-AF65-F5344CB8AC3E}">
        <p14:creationId xmlns:p14="http://schemas.microsoft.com/office/powerpoint/2010/main" val="55068397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smtClean="0">
                <a:latin typeface="Arial" panose="020B0604020202020204" pitchFamily="34" charset="0"/>
                <a:cs typeface="Arial" panose="020B0604020202020204" pitchFamily="34" charset="0"/>
              </a:rPr>
              <a:t>Conclusion </a:t>
            </a:r>
            <a:endParaRPr lang="en-GB" dirty="0"/>
          </a:p>
        </p:txBody>
      </p:sp>
      <p:sp>
        <p:nvSpPr>
          <p:cNvPr id="3" name="Content Placeholder 2"/>
          <p:cNvSpPr>
            <a:spLocks noGrp="1"/>
          </p:cNvSpPr>
          <p:nvPr>
            <p:ph idx="1"/>
          </p:nvPr>
        </p:nvSpPr>
        <p:spPr>
          <a:xfrm>
            <a:off x="676274" y="1483360"/>
            <a:ext cx="10753725" cy="5608319"/>
          </a:xfrm>
        </p:spPr>
        <p:txBody>
          <a:bodyPr>
            <a:normAutofit/>
          </a:bodyPr>
          <a:lstStyle/>
          <a:p>
            <a:pPr>
              <a:buClr>
                <a:schemeClr val="tx1"/>
              </a:buClr>
              <a:buFont typeface="Arial" panose="020B0604020202020204" pitchFamily="34" charset="0"/>
              <a:buChar char="•"/>
            </a:pPr>
            <a:r>
              <a:rPr lang="en-GB" sz="2600" dirty="0" smtClean="0">
                <a:solidFill>
                  <a:schemeClr val="tx1"/>
                </a:solidFill>
                <a:latin typeface="Arial" panose="020B0604020202020204" pitchFamily="34" charset="0"/>
                <a:cs typeface="Arial" panose="020B0604020202020204" pitchFamily="34" charset="0"/>
              </a:rPr>
              <a:t> </a:t>
            </a:r>
            <a:r>
              <a:rPr lang="en-GB" sz="2600" dirty="0" smtClean="0">
                <a:solidFill>
                  <a:schemeClr val="tx1"/>
                </a:solidFill>
                <a:latin typeface="Arial" panose="020B0604020202020204" pitchFamily="34" charset="0"/>
                <a:cs typeface="Arial" panose="020B0604020202020204" pitchFamily="34" charset="0"/>
              </a:rPr>
              <a:t>Domestic trading </a:t>
            </a:r>
            <a:endParaRPr lang="en-GB" sz="2600" dirty="0" smtClean="0">
              <a:solidFill>
                <a:schemeClr val="tx1"/>
              </a:solidFill>
              <a:latin typeface="Arial" panose="020B0604020202020204" pitchFamily="34" charset="0"/>
              <a:cs typeface="Arial" panose="020B0604020202020204" pitchFamily="34" charset="0"/>
            </a:endParaRP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a:t>
            </a:r>
            <a:r>
              <a:rPr lang="en-GB" sz="2600" dirty="0">
                <a:solidFill>
                  <a:schemeClr val="tx1"/>
                </a:solidFill>
                <a:latin typeface="Arial" panose="020B0604020202020204" pitchFamily="34" charset="0"/>
                <a:cs typeface="Arial" panose="020B0604020202020204" pitchFamily="34" charset="0"/>
              </a:rPr>
              <a:t>- In domestic trading, the extension of credit to operators has </a:t>
            </a:r>
            <a:r>
              <a:rPr lang="en-GB" sz="2600" dirty="0" smtClean="0">
                <a:solidFill>
                  <a:schemeClr val="tx1"/>
                </a:solidFill>
                <a:latin typeface="Arial" panose="020B0604020202020204" pitchFamily="34" charset="0"/>
                <a:cs typeface="Arial" panose="020B0604020202020204" pitchFamily="34" charset="0"/>
              </a:rPr>
              <a:t>	been </a:t>
            </a:r>
            <a:r>
              <a:rPr lang="en-GB" sz="2600" dirty="0">
                <a:solidFill>
                  <a:schemeClr val="tx1"/>
                </a:solidFill>
                <a:latin typeface="Arial" panose="020B0604020202020204" pitchFamily="34" charset="0"/>
                <a:cs typeface="Arial" panose="020B0604020202020204" pitchFamily="34" charset="0"/>
              </a:rPr>
              <a:t>prioritised over formalisation of work although evidence </a:t>
            </a:r>
            <a:r>
              <a:rPr lang="en-GB" sz="2600" dirty="0" smtClean="0">
                <a:solidFill>
                  <a:schemeClr val="tx1"/>
                </a:solidFill>
                <a:latin typeface="Arial" panose="020B0604020202020204" pitchFamily="34" charset="0"/>
                <a:cs typeface="Arial" panose="020B0604020202020204" pitchFamily="34" charset="0"/>
              </a:rPr>
              <a:t>	about </a:t>
            </a:r>
            <a:r>
              <a:rPr lang="en-GB" sz="2600" dirty="0">
                <a:solidFill>
                  <a:schemeClr val="tx1"/>
                </a:solidFill>
                <a:latin typeface="Arial" panose="020B0604020202020204" pitchFamily="34" charset="0"/>
                <a:cs typeface="Arial" panose="020B0604020202020204" pitchFamily="34" charset="0"/>
              </a:rPr>
              <a:t>access to, and actual gains from participation in these </a:t>
            </a:r>
            <a:r>
              <a:rPr lang="en-GB" sz="2600" dirty="0" smtClean="0">
                <a:solidFill>
                  <a:schemeClr val="tx1"/>
                </a:solidFill>
                <a:latin typeface="Arial" panose="020B0604020202020204" pitchFamily="34" charset="0"/>
                <a:cs typeface="Arial" panose="020B0604020202020204" pitchFamily="34" charset="0"/>
              </a:rPr>
              <a:t>	services </a:t>
            </a:r>
            <a:r>
              <a:rPr lang="en-GB" sz="2600" dirty="0">
                <a:solidFill>
                  <a:schemeClr val="tx1"/>
                </a:solidFill>
                <a:latin typeface="Arial" panose="020B0604020202020204" pitchFamily="34" charset="0"/>
                <a:cs typeface="Arial" panose="020B0604020202020204" pitchFamily="34" charset="0"/>
              </a:rPr>
              <a:t>is </a:t>
            </a:r>
            <a:r>
              <a:rPr lang="en-GB" sz="2600" dirty="0" smtClean="0">
                <a:solidFill>
                  <a:schemeClr val="tx1"/>
                </a:solidFill>
                <a:latin typeface="Arial" panose="020B0604020202020204" pitchFamily="34" charset="0"/>
                <a:cs typeface="Arial" panose="020B0604020202020204" pitchFamily="34" charset="0"/>
              </a:rPr>
              <a:t>inconclusive</a:t>
            </a:r>
          </a:p>
          <a:p>
            <a:pPr marL="0" indent="0">
              <a:buClr>
                <a:schemeClr val="tx1"/>
              </a:buClr>
              <a:buNone/>
            </a:pPr>
            <a:r>
              <a:rPr lang="en-GB" sz="2600" dirty="0" smtClean="0">
                <a:solidFill>
                  <a:schemeClr val="tx1"/>
                </a:solidFill>
                <a:latin typeface="Arial" panose="020B0604020202020204" pitchFamily="34" charset="0"/>
                <a:cs typeface="Arial" panose="020B0604020202020204" pitchFamily="34" charset="0"/>
              </a:rPr>
              <a:t>	- </a:t>
            </a:r>
            <a:r>
              <a:rPr lang="en-GB" sz="2600" dirty="0">
                <a:solidFill>
                  <a:schemeClr val="tx1"/>
                </a:solidFill>
                <a:latin typeface="Arial" panose="020B0604020202020204" pitchFamily="34" charset="0"/>
                <a:cs typeface="Arial" panose="020B0604020202020204" pitchFamily="34" charset="0"/>
              </a:rPr>
              <a:t>local governments are more concerned with generating revenue </a:t>
            </a:r>
            <a:r>
              <a:rPr lang="en-GB" sz="2600" dirty="0" smtClean="0">
                <a:solidFill>
                  <a:schemeClr val="tx1"/>
                </a:solidFill>
                <a:latin typeface="Arial" panose="020B0604020202020204" pitchFamily="34" charset="0"/>
                <a:cs typeface="Arial" panose="020B0604020202020204" pitchFamily="34" charset="0"/>
              </a:rPr>
              <a:t>	from </a:t>
            </a:r>
            <a:r>
              <a:rPr lang="en-GB" sz="2600" dirty="0">
                <a:solidFill>
                  <a:schemeClr val="tx1"/>
                </a:solidFill>
                <a:latin typeface="Arial" panose="020B0604020202020204" pitchFamily="34" charset="0"/>
                <a:cs typeface="Arial" panose="020B0604020202020204" pitchFamily="34" charset="0"/>
              </a:rPr>
              <a:t>traders through taxes although the literature point out that </a:t>
            </a:r>
            <a:r>
              <a:rPr lang="en-GB" sz="2600" dirty="0" smtClean="0">
                <a:solidFill>
                  <a:schemeClr val="tx1"/>
                </a:solidFill>
                <a:latin typeface="Arial" panose="020B0604020202020204" pitchFamily="34" charset="0"/>
                <a:cs typeface="Arial" panose="020B0604020202020204" pitchFamily="34" charset="0"/>
              </a:rPr>
              <a:t>	traders </a:t>
            </a:r>
            <a:r>
              <a:rPr lang="en-GB" sz="2600" dirty="0">
                <a:solidFill>
                  <a:schemeClr val="tx1"/>
                </a:solidFill>
                <a:latin typeface="Arial" panose="020B0604020202020204" pitchFamily="34" charset="0"/>
                <a:cs typeface="Arial" panose="020B0604020202020204" pitchFamily="34" charset="0"/>
              </a:rPr>
              <a:t>are generally dissatisfied with market and other </a:t>
            </a:r>
            <a:r>
              <a:rPr lang="en-GB" sz="2600" dirty="0" smtClean="0">
                <a:solidFill>
                  <a:schemeClr val="tx1"/>
                </a:solidFill>
                <a:latin typeface="Arial" panose="020B0604020202020204" pitchFamily="34" charset="0"/>
                <a:cs typeface="Arial" panose="020B0604020202020204" pitchFamily="34" charset="0"/>
              </a:rPr>
              <a:t>	infrastructure</a:t>
            </a:r>
            <a:r>
              <a:rPr lang="en-GB" sz="2600" dirty="0">
                <a:solidFill>
                  <a:schemeClr val="tx1"/>
                </a:solidFill>
                <a:latin typeface="Arial" panose="020B0604020202020204" pitchFamily="34" charset="0"/>
                <a:cs typeface="Arial" panose="020B0604020202020204" pitchFamily="34" charset="0"/>
              </a:rPr>
              <a:t>.</a:t>
            </a:r>
            <a:endParaRPr lang="en-GB" sz="26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68</a:t>
            </a:fld>
            <a:endParaRPr lang="en-GB" sz="4000" dirty="0"/>
          </a:p>
        </p:txBody>
      </p:sp>
    </p:spTree>
    <p:extLst>
      <p:ext uri="{BB962C8B-B14F-4D97-AF65-F5344CB8AC3E}">
        <p14:creationId xmlns:p14="http://schemas.microsoft.com/office/powerpoint/2010/main" val="2516826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927"/>
            <a:ext cx="10772775" cy="1658198"/>
          </a:xfrm>
        </p:spPr>
        <p:txBody>
          <a:bodyPr/>
          <a:lstStyle/>
          <a:p>
            <a:r>
              <a:rPr lang="en-GB" sz="4800" b="1" dirty="0">
                <a:solidFill>
                  <a:prstClr val="white"/>
                </a:solidFill>
                <a:latin typeface="Arial" panose="020B0604020202020204" pitchFamily="34" charset="0"/>
                <a:cs typeface="Arial" panose="020B0604020202020204" pitchFamily="34" charset="0"/>
              </a:rPr>
              <a:t>Macroeconomic context</a:t>
            </a:r>
            <a:endParaRPr lang="en-GB" dirty="0"/>
          </a:p>
        </p:txBody>
      </p:sp>
      <p:sp>
        <p:nvSpPr>
          <p:cNvPr id="3" name="Content Placeholder 2"/>
          <p:cNvSpPr>
            <a:spLocks noGrp="1"/>
          </p:cNvSpPr>
          <p:nvPr>
            <p:ph idx="1"/>
          </p:nvPr>
        </p:nvSpPr>
        <p:spPr>
          <a:xfrm>
            <a:off x="676274" y="1666125"/>
            <a:ext cx="10753725" cy="4941152"/>
          </a:xfrm>
        </p:spPr>
        <p:txBody>
          <a:bodyPr>
            <a:normAutofit/>
          </a:bodyPr>
          <a:lstStyle/>
          <a:p>
            <a:pPr>
              <a:buClr>
                <a:schemeClr val="tx1"/>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In 2011, GDP growth was estimated at 14% and </a:t>
            </a:r>
            <a:r>
              <a:rPr lang="en-GB" sz="2800" dirty="0" smtClean="0">
                <a:solidFill>
                  <a:schemeClr val="tx1"/>
                </a:solidFill>
                <a:latin typeface="Arial" panose="020B0604020202020204" pitchFamily="34" charset="0"/>
                <a:cs typeface="Arial" panose="020B0604020202020204" pitchFamily="34" charset="0"/>
              </a:rPr>
              <a:t>Ghana was </a:t>
            </a:r>
            <a:r>
              <a:rPr lang="en-GB" sz="2800" dirty="0">
                <a:solidFill>
                  <a:schemeClr val="tx1"/>
                </a:solidFill>
                <a:latin typeface="Arial" panose="020B0604020202020204" pitchFamily="34" charset="0"/>
                <a:cs typeface="Arial" panose="020B0604020202020204" pitchFamily="34" charset="0"/>
              </a:rPr>
              <a:t>declared the “fastest growing economy in Sub-Saharan Africa” (WB, 2011</a:t>
            </a:r>
            <a:r>
              <a:rPr lang="en-GB" sz="2800" dirty="0" smtClean="0">
                <a:solidFill>
                  <a:schemeClr val="tx1"/>
                </a:solidFill>
                <a:latin typeface="Arial" panose="020B0604020202020204" pitchFamily="34" charset="0"/>
                <a:cs typeface="Arial" panose="020B0604020202020204" pitchFamily="34" charset="0"/>
              </a:rPr>
              <a:t>)</a:t>
            </a: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C</a:t>
            </a:r>
            <a:r>
              <a:rPr lang="en-GB" sz="2800" dirty="0" smtClean="0">
                <a:solidFill>
                  <a:schemeClr val="tx1"/>
                </a:solidFill>
                <a:latin typeface="Arial" panose="020B0604020202020204" pitchFamily="34" charset="0"/>
                <a:cs typeface="Arial" panose="020B0604020202020204" pitchFamily="34" charset="0"/>
              </a:rPr>
              <a:t>lassification </a:t>
            </a:r>
            <a:r>
              <a:rPr lang="en-GB" sz="2800" dirty="0">
                <a:solidFill>
                  <a:schemeClr val="tx1"/>
                </a:solidFill>
                <a:latin typeface="Arial" panose="020B0604020202020204" pitchFamily="34" charset="0"/>
                <a:cs typeface="Arial" panose="020B0604020202020204" pitchFamily="34" charset="0"/>
              </a:rPr>
              <a:t>of Ghana as a </a:t>
            </a:r>
            <a:r>
              <a:rPr lang="en-GB" sz="2800" dirty="0" smtClean="0">
                <a:solidFill>
                  <a:schemeClr val="tx1"/>
                </a:solidFill>
                <a:latin typeface="Arial" panose="020B0604020202020204" pitchFamily="34" charset="0"/>
                <a:cs typeface="Arial" panose="020B0604020202020204" pitchFamily="34" charset="0"/>
              </a:rPr>
              <a:t>lower-middle </a:t>
            </a:r>
            <a:r>
              <a:rPr lang="en-GB" sz="2800" dirty="0">
                <a:solidFill>
                  <a:schemeClr val="tx1"/>
                </a:solidFill>
                <a:latin typeface="Arial" panose="020B0604020202020204" pitchFamily="34" charset="0"/>
                <a:cs typeface="Arial" panose="020B0604020202020204" pitchFamily="34" charset="0"/>
              </a:rPr>
              <a:t>income country in 2010: GDP per capita exceeded $</a:t>
            </a:r>
            <a:r>
              <a:rPr lang="en-GB" sz="2800" dirty="0" smtClean="0">
                <a:solidFill>
                  <a:schemeClr val="tx1"/>
                </a:solidFill>
                <a:latin typeface="Arial" panose="020B0604020202020204" pitchFamily="34" charset="0"/>
                <a:cs typeface="Arial" panose="020B0604020202020204" pitchFamily="34" charset="0"/>
              </a:rPr>
              <a:t>1,300</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S</a:t>
            </a:r>
            <a:r>
              <a:rPr lang="en-GB" sz="2800" dirty="0" smtClean="0">
                <a:solidFill>
                  <a:schemeClr val="tx1"/>
                </a:solidFill>
                <a:latin typeface="Arial" panose="020B0604020202020204" pitchFamily="34" charset="0"/>
                <a:cs typeface="Arial" panose="020B0604020202020204" pitchFamily="34" charset="0"/>
              </a:rPr>
              <a:t>ignificant </a:t>
            </a:r>
            <a:r>
              <a:rPr lang="en-GB" sz="2800" dirty="0">
                <a:solidFill>
                  <a:schemeClr val="tx1"/>
                </a:solidFill>
                <a:latin typeface="Arial" panose="020B0604020202020204" pitchFamily="34" charset="0"/>
                <a:cs typeface="Arial" panose="020B0604020202020204" pitchFamily="34" charset="0"/>
              </a:rPr>
              <a:t>increases in </a:t>
            </a:r>
            <a:r>
              <a:rPr lang="en-GB" sz="2800" dirty="0" smtClean="0">
                <a:solidFill>
                  <a:schemeClr val="tx1"/>
                </a:solidFill>
                <a:latin typeface="Arial" panose="020B0604020202020204" pitchFamily="34" charset="0"/>
                <a:cs typeface="Arial" panose="020B0604020202020204" pitchFamily="34" charset="0"/>
              </a:rPr>
              <a:t>production </a:t>
            </a:r>
            <a:r>
              <a:rPr lang="en-GB" sz="2800" dirty="0">
                <a:solidFill>
                  <a:schemeClr val="tx1"/>
                </a:solidFill>
                <a:latin typeface="Arial" panose="020B0604020202020204" pitchFamily="34" charset="0"/>
                <a:cs typeface="Arial" panose="020B0604020202020204" pitchFamily="34" charset="0"/>
              </a:rPr>
              <a:t>and favourable terms of trade for Ghana’s primary exports </a:t>
            </a:r>
            <a:r>
              <a:rPr lang="en-GB" sz="2800" dirty="0" smtClean="0">
                <a:solidFill>
                  <a:schemeClr val="tx1"/>
                </a:solidFill>
                <a:latin typeface="Arial" panose="020B0604020202020204" pitchFamily="34" charset="0"/>
                <a:cs typeface="Arial" panose="020B0604020202020204" pitchFamily="34" charset="0"/>
              </a:rPr>
              <a:t>commodities: Cocoa, gold. </a:t>
            </a: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smtClean="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T</a:t>
            </a:r>
            <a:r>
              <a:rPr lang="en-GB" sz="2800" dirty="0" smtClean="0">
                <a:solidFill>
                  <a:schemeClr val="tx1"/>
                </a:solidFill>
                <a:latin typeface="Arial" panose="020B0604020202020204" pitchFamily="34" charset="0"/>
                <a:cs typeface="Arial" panose="020B0604020202020204" pitchFamily="34" charset="0"/>
              </a:rPr>
              <a:t>he </a:t>
            </a:r>
            <a:r>
              <a:rPr lang="en-GB" sz="2800" dirty="0">
                <a:solidFill>
                  <a:schemeClr val="tx1"/>
                </a:solidFill>
                <a:latin typeface="Arial" panose="020B0604020202020204" pitchFamily="34" charset="0"/>
                <a:cs typeface="Arial" panose="020B0604020202020204" pitchFamily="34" charset="0"/>
              </a:rPr>
              <a:t>discovery of oil in 2007 and its production from 2010 </a:t>
            </a:r>
            <a:r>
              <a:rPr lang="en-GB" sz="2800" dirty="0" smtClean="0">
                <a:solidFill>
                  <a:schemeClr val="tx1"/>
                </a:solidFill>
                <a:latin typeface="Arial" panose="020B0604020202020204" pitchFamily="34" charset="0"/>
                <a:cs typeface="Arial" panose="020B0604020202020204" pitchFamily="34" charset="0"/>
              </a:rPr>
              <a:t>onwards.</a:t>
            </a:r>
            <a:endParaRPr lang="en-GB"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7</a:t>
            </a:fld>
            <a:endParaRPr lang="en-GB" sz="4000" dirty="0"/>
          </a:p>
        </p:txBody>
      </p:sp>
    </p:spTree>
    <p:extLst>
      <p:ext uri="{BB962C8B-B14F-4D97-AF65-F5344CB8AC3E}">
        <p14:creationId xmlns:p14="http://schemas.microsoft.com/office/powerpoint/2010/main" val="2248656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905"/>
            <a:ext cx="10772775" cy="1658198"/>
          </a:xfrm>
        </p:spPr>
        <p:txBody>
          <a:bodyPr/>
          <a:lstStyle/>
          <a:p>
            <a:r>
              <a:rPr lang="en-GB" sz="4800" b="1" dirty="0">
                <a:solidFill>
                  <a:prstClr val="white"/>
                </a:solidFill>
                <a:latin typeface="Arial" panose="020B0604020202020204" pitchFamily="34" charset="0"/>
                <a:cs typeface="Arial" panose="020B0604020202020204" pitchFamily="34" charset="0"/>
              </a:rPr>
              <a:t>Macroeconomic context</a:t>
            </a:r>
            <a:endParaRPr lang="en-GB" dirty="0"/>
          </a:p>
        </p:txBody>
      </p:sp>
      <p:sp>
        <p:nvSpPr>
          <p:cNvPr id="3" name="Content Placeholder 2"/>
          <p:cNvSpPr>
            <a:spLocks noGrp="1"/>
          </p:cNvSpPr>
          <p:nvPr>
            <p:ph idx="1"/>
          </p:nvPr>
        </p:nvSpPr>
        <p:spPr>
          <a:xfrm>
            <a:off x="676274" y="1425678"/>
            <a:ext cx="10753725" cy="5171767"/>
          </a:xfrm>
        </p:spPr>
        <p:txBody>
          <a:bodyPr>
            <a:normAutofit lnSpcReduction="10000"/>
          </a:bodyPr>
          <a:lstStyle/>
          <a:p>
            <a:pPr>
              <a:buClr>
                <a:schemeClr val="tx1"/>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 </a:t>
            </a:r>
            <a:r>
              <a:rPr lang="en-GB" sz="3200" dirty="0">
                <a:solidFill>
                  <a:schemeClr val="tx1"/>
                </a:solidFill>
                <a:latin typeface="Arial" panose="020B0604020202020204" pitchFamily="34" charset="0"/>
                <a:cs typeface="Arial" panose="020B0604020202020204" pitchFamily="34" charset="0"/>
              </a:rPr>
              <a:t>Growth has also </a:t>
            </a:r>
            <a:r>
              <a:rPr lang="en-GB" sz="3200" dirty="0" smtClean="0">
                <a:solidFill>
                  <a:schemeClr val="tx1"/>
                </a:solidFill>
                <a:latin typeface="Arial" panose="020B0604020202020204" pitchFamily="34" charset="0"/>
                <a:cs typeface="Arial" panose="020B0604020202020204" pitchFamily="34" charset="0"/>
              </a:rPr>
              <a:t>faltered:</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A nationwide power-rationing exercise between </a:t>
            </a:r>
            <a:r>
              <a:rPr lang="en-GB" sz="2800" dirty="0">
                <a:solidFill>
                  <a:schemeClr val="tx1"/>
                </a:solidFill>
                <a:latin typeface="Arial" panose="020B0604020202020204" pitchFamily="34" charset="0"/>
                <a:cs typeface="Arial" panose="020B0604020202020204" pitchFamily="34" charset="0"/>
              </a:rPr>
              <a:t>2012 and </a:t>
            </a:r>
            <a:r>
              <a:rPr lang="en-GB" sz="2800" dirty="0" smtClean="0">
                <a:solidFill>
                  <a:schemeClr val="tx1"/>
                </a:solidFill>
                <a:latin typeface="Arial" panose="020B0604020202020204" pitchFamily="34" charset="0"/>
                <a:cs typeface="Arial" panose="020B0604020202020204" pitchFamily="34" charset="0"/>
              </a:rPr>
              <a:t>	2015 in response to a </a:t>
            </a:r>
            <a:r>
              <a:rPr lang="en-GB" sz="2800" dirty="0">
                <a:solidFill>
                  <a:schemeClr val="tx1"/>
                </a:solidFill>
                <a:latin typeface="Arial" panose="020B0604020202020204" pitchFamily="34" charset="0"/>
                <a:cs typeface="Arial" panose="020B0604020202020204" pitchFamily="34" charset="0"/>
              </a:rPr>
              <a:t>shortfall in the supply of electricity</a:t>
            </a:r>
            <a:r>
              <a:rPr lang="en-GB" sz="2800" dirty="0" smtClean="0">
                <a:solidFill>
                  <a:schemeClr val="tx1"/>
                </a:solidFill>
                <a:latin typeface="Arial" panose="020B0604020202020204" pitchFamily="34" charset="0"/>
                <a:cs typeface="Arial" panose="020B0604020202020204" pitchFamily="34" charset="0"/>
              </a:rPr>
              <a:t>.</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The </a:t>
            </a:r>
            <a:r>
              <a:rPr lang="en-GB" sz="2800" dirty="0">
                <a:solidFill>
                  <a:schemeClr val="tx1"/>
                </a:solidFill>
                <a:latin typeface="Arial" panose="020B0604020202020204" pitchFamily="34" charset="0"/>
                <a:cs typeface="Arial" panose="020B0604020202020204" pitchFamily="34" charset="0"/>
              </a:rPr>
              <a:t>Single Spine Salary Policy (SSSP): </a:t>
            </a:r>
            <a:r>
              <a:rPr lang="en-GB" sz="2800" dirty="0" smtClean="0">
                <a:solidFill>
                  <a:schemeClr val="tx1"/>
                </a:solidFill>
                <a:latin typeface="Arial" panose="020B0604020202020204" pitchFamily="34" charset="0"/>
                <a:cs typeface="Arial" panose="020B0604020202020204" pitchFamily="34" charset="0"/>
              </a:rPr>
              <a:t>Doubling </a:t>
            </a:r>
            <a:r>
              <a:rPr lang="en-GB" sz="2800" dirty="0">
                <a:solidFill>
                  <a:schemeClr val="tx1"/>
                </a:solidFill>
                <a:latin typeface="Arial" panose="020B0604020202020204" pitchFamily="34" charset="0"/>
                <a:cs typeface="Arial" panose="020B0604020202020204" pitchFamily="34" charset="0"/>
              </a:rPr>
              <a:t>of </a:t>
            </a:r>
            <a:r>
              <a:rPr lang="en-GB" sz="2800" dirty="0" smtClean="0">
                <a:solidFill>
                  <a:schemeClr val="tx1"/>
                </a:solidFill>
                <a:latin typeface="Arial" panose="020B0604020202020204" pitchFamily="34" charset="0"/>
                <a:cs typeface="Arial" panose="020B0604020202020204" pitchFamily="34" charset="0"/>
              </a:rPr>
              <a:t>	government </a:t>
            </a:r>
            <a:r>
              <a:rPr lang="en-GB" sz="2800" dirty="0">
                <a:solidFill>
                  <a:schemeClr val="tx1"/>
                </a:solidFill>
                <a:latin typeface="Arial" panose="020B0604020202020204" pitchFamily="34" charset="0"/>
                <a:cs typeface="Arial" panose="020B0604020202020204" pitchFamily="34" charset="0"/>
              </a:rPr>
              <a:t>expenditure on the payment of workers in the </a:t>
            </a:r>
            <a:r>
              <a:rPr lang="en-GB" sz="2800" dirty="0" smtClean="0">
                <a:solidFill>
                  <a:schemeClr val="tx1"/>
                </a:solidFill>
                <a:latin typeface="Arial" panose="020B0604020202020204" pitchFamily="34" charset="0"/>
                <a:cs typeface="Arial" panose="020B0604020202020204" pitchFamily="34" charset="0"/>
              </a:rPr>
              <a:t>	public sector </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a:t>
            </a:r>
            <a:r>
              <a:rPr lang="en-GB" sz="2800" dirty="0">
                <a:solidFill>
                  <a:schemeClr val="tx1"/>
                </a:solidFill>
                <a:latin typeface="Arial" panose="020B0604020202020204" pitchFamily="34" charset="0"/>
                <a:cs typeface="Arial" panose="020B0604020202020204" pitchFamily="34" charset="0"/>
              </a:rPr>
              <a:t>oil </a:t>
            </a:r>
            <a:r>
              <a:rPr lang="en-GB" sz="2800" dirty="0" smtClean="0">
                <a:solidFill>
                  <a:schemeClr val="tx1"/>
                </a:solidFill>
                <a:latin typeface="Arial" panose="020B0604020202020204" pitchFamily="34" charset="0"/>
                <a:cs typeface="Arial" panose="020B0604020202020204" pitchFamily="34" charset="0"/>
              </a:rPr>
              <a:t>trading</a:t>
            </a:r>
            <a:r>
              <a:rPr lang="en-GB" sz="2800" dirty="0">
                <a:solidFill>
                  <a:schemeClr val="tx1"/>
                </a:solidFill>
                <a:latin typeface="Arial" panose="020B0604020202020204" pitchFamily="34" charset="0"/>
                <a:cs typeface="Arial" panose="020B0604020202020204" pitchFamily="34" charset="0"/>
              </a:rPr>
              <a:t>: June 2014 (US$111.8); By August </a:t>
            </a:r>
            <a:r>
              <a:rPr lang="en-GB" sz="2800" dirty="0" smtClean="0">
                <a:solidFill>
                  <a:schemeClr val="tx1"/>
                </a:solidFill>
                <a:latin typeface="Arial" panose="020B0604020202020204" pitchFamily="34" charset="0"/>
                <a:cs typeface="Arial" panose="020B0604020202020204" pitchFamily="34" charset="0"/>
              </a:rPr>
              <a:t>2015 	(US$50.60)</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a:t>
            </a:r>
            <a:r>
              <a:rPr lang="en-GB" sz="2800" dirty="0">
                <a:solidFill>
                  <a:schemeClr val="tx1"/>
                </a:solidFill>
                <a:latin typeface="Arial" panose="020B0604020202020204" pitchFamily="34" charset="0"/>
                <a:cs typeface="Arial" panose="020B0604020202020204" pitchFamily="34" charset="0"/>
              </a:rPr>
              <a:t>classification as a lower-middle income </a:t>
            </a:r>
            <a:r>
              <a:rPr lang="en-GB" sz="2800" dirty="0" smtClean="0">
                <a:solidFill>
                  <a:schemeClr val="tx1"/>
                </a:solidFill>
                <a:latin typeface="Arial" panose="020B0604020202020204" pitchFamily="34" charset="0"/>
                <a:cs typeface="Arial" panose="020B0604020202020204" pitchFamily="34" charset="0"/>
              </a:rPr>
              <a:t>has </a:t>
            </a:r>
            <a:r>
              <a:rPr lang="en-GB" sz="2800" dirty="0">
                <a:solidFill>
                  <a:schemeClr val="tx1"/>
                </a:solidFill>
                <a:latin typeface="Arial" panose="020B0604020202020204" pitchFamily="34" charset="0"/>
                <a:cs typeface="Arial" panose="020B0604020202020204" pitchFamily="34" charset="0"/>
              </a:rPr>
              <a:t>negatively </a:t>
            </a:r>
            <a:r>
              <a:rPr lang="en-GB" sz="2800" dirty="0" smtClean="0">
                <a:solidFill>
                  <a:schemeClr val="tx1"/>
                </a:solidFill>
                <a:latin typeface="Arial" panose="020B0604020202020204" pitchFamily="34" charset="0"/>
                <a:cs typeface="Arial" panose="020B0604020202020204" pitchFamily="34" charset="0"/>
              </a:rPr>
              <a:t>	affected concessional borrowing</a:t>
            </a:r>
          </a:p>
          <a:p>
            <a:pPr marL="0" indent="0">
              <a:buClr>
                <a:schemeClr val="tx1"/>
              </a:buClr>
              <a:buNone/>
            </a:pPr>
            <a:r>
              <a:rPr lang="en-GB" sz="2800" dirty="0" smtClean="0">
                <a:solidFill>
                  <a:schemeClr val="tx1"/>
                </a:solidFill>
                <a:latin typeface="Arial" panose="020B0604020202020204" pitchFamily="34" charset="0"/>
                <a:cs typeface="Arial" panose="020B0604020202020204" pitchFamily="34" charset="0"/>
              </a:rPr>
              <a:t>	- Ghana’s </a:t>
            </a:r>
            <a:r>
              <a:rPr lang="en-GB" sz="2800" dirty="0">
                <a:solidFill>
                  <a:schemeClr val="tx1"/>
                </a:solidFill>
                <a:latin typeface="Arial" panose="020B0604020202020204" pitchFamily="34" charset="0"/>
                <a:cs typeface="Arial" panose="020B0604020202020204" pitchFamily="34" charset="0"/>
              </a:rPr>
              <a:t>‘gross </a:t>
            </a:r>
            <a:r>
              <a:rPr lang="en-GB" sz="2800" dirty="0" smtClean="0">
                <a:solidFill>
                  <a:schemeClr val="tx1"/>
                </a:solidFill>
                <a:latin typeface="Arial" panose="020B0604020202020204" pitchFamily="34" charset="0"/>
                <a:cs typeface="Arial" panose="020B0604020202020204" pitchFamily="34" charset="0"/>
              </a:rPr>
              <a:t>	debt</a:t>
            </a:r>
            <a:r>
              <a:rPr lang="en-GB" sz="2800" dirty="0">
                <a:solidFill>
                  <a:schemeClr val="tx1"/>
                </a:solidFill>
                <a:latin typeface="Arial" panose="020B0604020202020204" pitchFamily="34" charset="0"/>
                <a:cs typeface="Arial" panose="020B0604020202020204" pitchFamily="34" charset="0"/>
              </a:rPr>
              <a:t>’ as a percentage of GDP was </a:t>
            </a:r>
            <a:r>
              <a:rPr lang="en-GB" sz="2800" dirty="0" smtClean="0">
                <a:solidFill>
                  <a:schemeClr val="tx1"/>
                </a:solidFill>
                <a:latin typeface="Arial" panose="020B0604020202020204" pitchFamily="34" charset="0"/>
                <a:cs typeface="Arial" panose="020B0604020202020204" pitchFamily="34" charset="0"/>
              </a:rPr>
              <a:t>	estimated </a:t>
            </a:r>
            <a:r>
              <a:rPr lang="en-GB" sz="2800" dirty="0">
                <a:solidFill>
                  <a:schemeClr val="tx1"/>
                </a:solidFill>
                <a:latin typeface="Arial" panose="020B0604020202020204" pitchFamily="34" charset="0"/>
                <a:cs typeface="Arial" panose="020B0604020202020204" pitchFamily="34" charset="0"/>
              </a:rPr>
              <a:t>at nearly 72% in </a:t>
            </a:r>
            <a:r>
              <a:rPr lang="en-GB" sz="2800" dirty="0" smtClean="0">
                <a:solidFill>
                  <a:schemeClr val="tx1"/>
                </a:solidFill>
                <a:latin typeface="Arial" panose="020B0604020202020204" pitchFamily="34" charset="0"/>
                <a:cs typeface="Arial" panose="020B0604020202020204" pitchFamily="34" charset="0"/>
              </a:rPr>
              <a:t>2017 </a:t>
            </a:r>
            <a:r>
              <a:rPr lang="en-GB" sz="2800" dirty="0">
                <a:solidFill>
                  <a:schemeClr val="tx1"/>
                </a:solidFill>
                <a:latin typeface="Arial" panose="020B0604020202020204" pitchFamily="34" charset="0"/>
                <a:cs typeface="Arial" panose="020B0604020202020204" pitchFamily="34" charset="0"/>
              </a:rPr>
              <a:t>compared to 26% in </a:t>
            </a:r>
            <a:r>
              <a:rPr lang="en-GB" sz="2800" dirty="0" smtClean="0">
                <a:solidFill>
                  <a:schemeClr val="tx1"/>
                </a:solidFill>
                <a:latin typeface="Arial" panose="020B0604020202020204" pitchFamily="34" charset="0"/>
                <a:cs typeface="Arial" panose="020B0604020202020204" pitchFamily="34" charset="0"/>
              </a:rPr>
              <a:t>2006 	(The </a:t>
            </a:r>
            <a:r>
              <a:rPr lang="en-GB" sz="2800" dirty="0">
                <a:solidFill>
                  <a:schemeClr val="tx1"/>
                </a:solidFill>
                <a:latin typeface="Arial" panose="020B0604020202020204" pitchFamily="34" charset="0"/>
                <a:cs typeface="Arial" panose="020B0604020202020204" pitchFamily="34" charset="0"/>
              </a:rPr>
              <a:t>IMF’s World Economic Outlook </a:t>
            </a:r>
            <a:r>
              <a:rPr lang="en-GB" sz="2800" dirty="0" smtClean="0">
                <a:solidFill>
                  <a:schemeClr val="tx1"/>
                </a:solidFill>
                <a:latin typeface="Arial" panose="020B0604020202020204" pitchFamily="34" charset="0"/>
                <a:cs typeface="Arial" panose="020B0604020202020204" pitchFamily="34" charset="0"/>
              </a:rPr>
              <a:t>Database</a:t>
            </a:r>
            <a:r>
              <a:rPr lang="en-GB" sz="2800" dirty="0">
                <a:solidFill>
                  <a:schemeClr val="tx1"/>
                </a:solidFill>
                <a:latin typeface="Arial" panose="020B0604020202020204" pitchFamily="34" charset="0"/>
                <a:cs typeface="Arial" panose="020B0604020202020204" pitchFamily="34" charset="0"/>
              </a:rPr>
              <a:t>)</a:t>
            </a:r>
            <a:r>
              <a:rPr lang="en-GB" sz="2800" dirty="0" smtClean="0">
                <a:solidFill>
                  <a:schemeClr val="tx1"/>
                </a:solidFill>
                <a:latin typeface="Arial" panose="020B0604020202020204" pitchFamily="34" charset="0"/>
                <a:cs typeface="Arial" panose="020B0604020202020204" pitchFamily="34" charset="0"/>
              </a:rPr>
              <a:t>.</a:t>
            </a:r>
            <a:endParaRPr lang="en-GB"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8</a:t>
            </a:fld>
            <a:endParaRPr lang="en-GB" sz="4000" dirty="0"/>
          </a:p>
        </p:txBody>
      </p:sp>
    </p:spTree>
    <p:extLst>
      <p:ext uri="{BB962C8B-B14F-4D97-AF65-F5344CB8AC3E}">
        <p14:creationId xmlns:p14="http://schemas.microsoft.com/office/powerpoint/2010/main" val="26592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7"/>
            <a:ext cx="10772775" cy="1658198"/>
          </a:xfrm>
        </p:spPr>
        <p:txBody>
          <a:bodyPr>
            <a:normAutofit/>
          </a:bodyPr>
          <a:lstStyle/>
          <a:p>
            <a:r>
              <a:rPr lang="en-GB" sz="4800" b="1" dirty="0">
                <a:solidFill>
                  <a:prstClr val="white"/>
                </a:solidFill>
                <a:latin typeface="Arial" panose="020B0604020202020204" pitchFamily="34" charset="0"/>
                <a:cs typeface="Arial" panose="020B0604020202020204" pitchFamily="34" charset="0"/>
              </a:rPr>
              <a:t>Changes in the structure of the Ghanaian economy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42146702"/>
              </p:ext>
            </p:extLst>
          </p:nvPr>
        </p:nvGraphicFramePr>
        <p:xfrm>
          <a:off x="666750" y="1545336"/>
          <a:ext cx="10753725" cy="4791455"/>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57224" y="6419088"/>
            <a:ext cx="3618491" cy="369332"/>
          </a:xfrm>
          <a:prstGeom prst="rect">
            <a:avLst/>
          </a:prstGeom>
          <a:noFill/>
        </p:spPr>
        <p:txBody>
          <a:bodyPr wrap="none" rtlCol="0">
            <a:spAutoFit/>
          </a:bodyPr>
          <a:lstStyle/>
          <a:p>
            <a:r>
              <a:rPr lang="en-GB" b="1" dirty="0" smtClean="0">
                <a:solidFill>
                  <a:prstClr val="white"/>
                </a:solidFill>
              </a:rPr>
              <a:t>Source: ISSER 2016; 2015 </a:t>
            </a:r>
            <a:r>
              <a:rPr lang="en-GB" b="1" dirty="0">
                <a:solidFill>
                  <a:prstClr val="white"/>
                </a:solidFill>
              </a:rPr>
              <a:t>Ewusi </a:t>
            </a:r>
            <a:r>
              <a:rPr lang="en-GB" b="1" dirty="0" smtClean="0">
                <a:solidFill>
                  <a:prstClr val="white"/>
                </a:solidFill>
              </a:rPr>
              <a:t>2013</a:t>
            </a:r>
            <a:endParaRPr lang="en-GB" b="1" dirty="0">
              <a:solidFill>
                <a:prstClr val="white"/>
              </a:solidFill>
            </a:endParaRPr>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9</a:t>
            </a:fld>
            <a:endParaRPr lang="en-GB" sz="4000" dirty="0"/>
          </a:p>
        </p:txBody>
      </p:sp>
    </p:spTree>
    <p:extLst>
      <p:ext uri="{BB962C8B-B14F-4D97-AF65-F5344CB8AC3E}">
        <p14:creationId xmlns:p14="http://schemas.microsoft.com/office/powerpoint/2010/main" val="3249738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1946</TotalTime>
  <Words>4590</Words>
  <Application>Microsoft Office PowerPoint</Application>
  <PresentationFormat>Widescreen</PresentationFormat>
  <Paragraphs>868</Paragraphs>
  <Slides>68</Slides>
  <Notes>48</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Calibri Light</vt:lpstr>
      <vt:lpstr>Times New Roman</vt:lpstr>
      <vt:lpstr>Metropolitan</vt:lpstr>
      <vt:lpstr>Regulation of the informal economy and employment in Ghana: A review of policies, laws and practices with special reference to contract farming and domestic trading </vt:lpstr>
      <vt:lpstr>Introduction</vt:lpstr>
      <vt:lpstr>Data Sources</vt:lpstr>
      <vt:lpstr>Outline of Presentation </vt:lpstr>
      <vt:lpstr>Macroeconomic context</vt:lpstr>
      <vt:lpstr>Macroeconomic context</vt:lpstr>
      <vt:lpstr>Macroeconomic context</vt:lpstr>
      <vt:lpstr>Macroeconomic context</vt:lpstr>
      <vt:lpstr>Changes in the structure of the Ghanaian economy</vt:lpstr>
      <vt:lpstr>Changes in employment</vt:lpstr>
      <vt:lpstr>Labour market context</vt:lpstr>
      <vt:lpstr>Labour market context</vt:lpstr>
      <vt:lpstr>Labour market context</vt:lpstr>
      <vt:lpstr>Employment</vt:lpstr>
      <vt:lpstr>INFORMAL EMPLOYMENT IN GHANA (2000, 2010). </vt:lpstr>
      <vt:lpstr>Employment status</vt:lpstr>
      <vt:lpstr>“Poverty Incidence by employment status of household, 2016/17  (Poverty line=GH¢1,314)” </vt:lpstr>
      <vt:lpstr>“DISTRIBUTION OF WORKING POPULATION (15 YEARS AND OLDER) BY INDUSTRY, LOCALITY AND SEX, 2013 (%)”</vt:lpstr>
      <vt:lpstr>“Major Occupation Of Employed Persons (15 Years And Older)”</vt:lpstr>
      <vt:lpstr>Share of economically active population in occupations: 2010 Census</vt:lpstr>
      <vt:lpstr>Domestic trading  </vt:lpstr>
      <vt:lpstr>Domestic trading…  </vt:lpstr>
      <vt:lpstr>Domestic trading…  </vt:lpstr>
      <vt:lpstr>Informality in domestic trading and agriculture  </vt:lpstr>
      <vt:lpstr>Informality in domestic trading and agriculture   - Whether there was a contract   - Access to subsidized medical care   -  whether workers are entitled to social security </vt:lpstr>
      <vt:lpstr>Occupation and Type of Contract</vt:lpstr>
      <vt:lpstr>Access to subsidized medical care</vt:lpstr>
      <vt:lpstr>Entitled to social security</vt:lpstr>
      <vt:lpstr>Regulation and formalisation of informal employment in Ghana</vt:lpstr>
      <vt:lpstr>Regulation</vt:lpstr>
      <vt:lpstr>Regulation…</vt:lpstr>
      <vt:lpstr>Regulation…</vt:lpstr>
      <vt:lpstr>Regulation…</vt:lpstr>
      <vt:lpstr>Regulation of agriculture and market trading  </vt:lpstr>
      <vt:lpstr>Regulation in agriculture </vt:lpstr>
      <vt:lpstr>Regulation in agriculture… </vt:lpstr>
      <vt:lpstr>Regulation in agriculture… </vt:lpstr>
      <vt:lpstr>Agricultural policies in Ghana </vt:lpstr>
      <vt:lpstr>Agricultural policies in Ghana </vt:lpstr>
      <vt:lpstr>Agricultural policies in Ghana </vt:lpstr>
      <vt:lpstr>Agricultural policies in Ghana </vt:lpstr>
      <vt:lpstr>Contract farming </vt:lpstr>
      <vt:lpstr>Contract farming… </vt:lpstr>
      <vt:lpstr>4 cases of contract farming</vt:lpstr>
      <vt:lpstr>Blue Skies</vt:lpstr>
      <vt:lpstr>Blue Skies</vt:lpstr>
      <vt:lpstr>Serendipalm Company Limited</vt:lpstr>
      <vt:lpstr>Occupation and employment types at Serendipalm</vt:lpstr>
      <vt:lpstr>Serendipalm Company Limited</vt:lpstr>
      <vt:lpstr>Caltech Ventures Limited </vt:lpstr>
      <vt:lpstr>Occupation and employment types at Caltech Ventures</vt:lpstr>
      <vt:lpstr>Building Businesses on Values, Integrity and Dignity (B-BOVID) Company Limited</vt:lpstr>
      <vt:lpstr>The regulatory regimes of contract farming schemes compared</vt:lpstr>
      <vt:lpstr>The regulatory regimes of contract farming schemes compared</vt:lpstr>
      <vt:lpstr>Regulation of domestic trading… </vt:lpstr>
      <vt:lpstr>Regulation in domestic trading… </vt:lpstr>
      <vt:lpstr>Access to a financial institution account </vt:lpstr>
      <vt:lpstr>Access to a mobile money account</vt:lpstr>
      <vt:lpstr>Savings at a financial institution</vt:lpstr>
      <vt:lpstr>Borrowing from a financial institution</vt:lpstr>
      <vt:lpstr>Regulation in domestic trading… </vt:lpstr>
      <vt:lpstr>Regulation in domestic trading… </vt:lpstr>
      <vt:lpstr>Regulation in domestic trading… </vt:lpstr>
      <vt:lpstr>Regulation in domestic trading… </vt:lpstr>
      <vt:lpstr>Regulation in domestic trading… </vt:lpstr>
      <vt:lpstr>Conclusion </vt:lpstr>
      <vt:lpstr>Conclusion </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PROM</dc:creator>
  <cp:lastModifiedBy>PROM</cp:lastModifiedBy>
  <cp:revision>203</cp:revision>
  <dcterms:created xsi:type="dcterms:W3CDTF">2018-10-03T16:19:13Z</dcterms:created>
  <dcterms:modified xsi:type="dcterms:W3CDTF">2018-11-29T03:44:09Z</dcterms:modified>
</cp:coreProperties>
</file>