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0"/>
  </p:notesMasterIdLst>
  <p:handoutMasterIdLst>
    <p:handoutMasterId r:id="rId41"/>
  </p:handoutMasterIdLst>
  <p:sldIdLst>
    <p:sldId id="256" r:id="rId2"/>
    <p:sldId id="390" r:id="rId3"/>
    <p:sldId id="391" r:id="rId4"/>
    <p:sldId id="258" r:id="rId5"/>
    <p:sldId id="293" r:id="rId6"/>
    <p:sldId id="270" r:id="rId7"/>
    <p:sldId id="277" r:id="rId8"/>
    <p:sldId id="296" r:id="rId9"/>
    <p:sldId id="272" r:id="rId10"/>
    <p:sldId id="275" r:id="rId11"/>
    <p:sldId id="370" r:id="rId12"/>
    <p:sldId id="280" r:id="rId13"/>
    <p:sldId id="371" r:id="rId14"/>
    <p:sldId id="372" r:id="rId15"/>
    <p:sldId id="282" r:id="rId16"/>
    <p:sldId id="287" r:id="rId17"/>
    <p:sldId id="274" r:id="rId18"/>
    <p:sldId id="284" r:id="rId19"/>
    <p:sldId id="286" r:id="rId20"/>
    <p:sldId id="310" r:id="rId21"/>
    <p:sldId id="319" r:id="rId22"/>
    <p:sldId id="320" r:id="rId23"/>
    <p:sldId id="354" r:id="rId24"/>
    <p:sldId id="355" r:id="rId25"/>
    <p:sldId id="360" r:id="rId26"/>
    <p:sldId id="324" r:id="rId27"/>
    <p:sldId id="363" r:id="rId28"/>
    <p:sldId id="365" r:id="rId29"/>
    <p:sldId id="336" r:id="rId30"/>
    <p:sldId id="348" r:id="rId31"/>
    <p:sldId id="349" r:id="rId32"/>
    <p:sldId id="382" r:id="rId33"/>
    <p:sldId id="383" r:id="rId34"/>
    <p:sldId id="384" r:id="rId35"/>
    <p:sldId id="386" r:id="rId36"/>
    <p:sldId id="388" r:id="rId37"/>
    <p:sldId id="389" r:id="rId38"/>
    <p:sldId id="36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1923" autoAdjust="0"/>
  </p:normalViewPr>
  <p:slideViewPr>
    <p:cSldViewPr snapToGrid="0">
      <p:cViewPr varScale="1">
        <p:scale>
          <a:sx n="94" d="100"/>
          <a:sy n="94" d="100"/>
        </p:scale>
        <p:origin x="138"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Annual</a:t>
            </a:r>
            <a:r>
              <a:rPr lang="en-US" baseline="0" dirty="0"/>
              <a:t> GDP Growth</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1750" cap="rnd">
              <a:solidFill>
                <a:srgbClr val="92D050"/>
              </a:solidFill>
              <a:round/>
            </a:ln>
            <a:effectLst/>
          </c:spPr>
          <c:marker>
            <c:symbol val="circle"/>
            <c:size val="17"/>
            <c:spPr>
              <a:solidFill>
                <a:schemeClr val="accent1"/>
              </a:solidFill>
              <a:ln>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Sheet1!$B$2:$B$19</c:f>
              <c:numCache>
                <c:formatCode>General</c:formatCode>
                <c:ptCount val="18"/>
                <c:pt idx="0">
                  <c:v>3.7</c:v>
                </c:pt>
                <c:pt idx="1">
                  <c:v>4</c:v>
                </c:pt>
                <c:pt idx="2">
                  <c:v>4.5</c:v>
                </c:pt>
                <c:pt idx="3">
                  <c:v>5.2</c:v>
                </c:pt>
                <c:pt idx="4">
                  <c:v>5.6</c:v>
                </c:pt>
                <c:pt idx="5">
                  <c:v>5.9</c:v>
                </c:pt>
                <c:pt idx="6">
                  <c:v>6.4</c:v>
                </c:pt>
                <c:pt idx="7">
                  <c:v>4.3</c:v>
                </c:pt>
                <c:pt idx="8">
                  <c:v>9.1</c:v>
                </c:pt>
                <c:pt idx="9">
                  <c:v>4.8</c:v>
                </c:pt>
                <c:pt idx="10">
                  <c:v>7.9</c:v>
                </c:pt>
                <c:pt idx="11">
                  <c:v>14</c:v>
                </c:pt>
                <c:pt idx="12">
                  <c:v>9.3000000000000007</c:v>
                </c:pt>
                <c:pt idx="13">
                  <c:v>7.3</c:v>
                </c:pt>
                <c:pt idx="14">
                  <c:v>4</c:v>
                </c:pt>
                <c:pt idx="15">
                  <c:v>3.8</c:v>
                </c:pt>
                <c:pt idx="16">
                  <c:v>3.7</c:v>
                </c:pt>
                <c:pt idx="17">
                  <c:v>8.5</c:v>
                </c:pt>
              </c:numCache>
            </c:numRef>
          </c:val>
          <c:smooth val="0"/>
          <c:extLst>
            <c:ext xmlns:c16="http://schemas.microsoft.com/office/drawing/2014/chart" uri="{C3380CC4-5D6E-409C-BE32-E72D297353CC}">
              <c16:uniqueId val="{00000000-F5A3-460E-A4BC-2721C8259F65}"/>
            </c:ext>
          </c:extLst>
        </c:ser>
        <c:dLbls>
          <c:dLblPos val="ctr"/>
          <c:showLegendKey val="0"/>
          <c:showVal val="1"/>
          <c:showCatName val="0"/>
          <c:showSerName val="0"/>
          <c:showPercent val="0"/>
          <c:showBubbleSize val="0"/>
        </c:dLbls>
        <c:marker val="1"/>
        <c:smooth val="0"/>
        <c:axId val="593412096"/>
        <c:axId val="593419712"/>
      </c:lineChart>
      <c:catAx>
        <c:axId val="5934120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93419712"/>
        <c:crosses val="autoZero"/>
        <c:auto val="1"/>
        <c:lblAlgn val="ctr"/>
        <c:lblOffset val="100"/>
        <c:noMultiLvlLbl val="0"/>
      </c:catAx>
      <c:valAx>
        <c:axId val="5934197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9341209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sz="2200" b="1" i="0" u="none" strike="noStrike" baseline="0" dirty="0">
                <a:effectLst/>
              </a:rPr>
              <a:t>“Employment status of currently employed population 15 years and older by sex”</a:t>
            </a:r>
            <a:endParaRPr lang="en-GB"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 </c:v>
                </c:pt>
              </c:strCache>
            </c:strRef>
          </c:tx>
          <c:spPr>
            <a:solidFill>
              <a:schemeClr val="accent1">
                <a:alpha val="85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4CD0-43C0-BEF4-067CD50A19C9}"/>
                </c:ext>
              </c:extLst>
            </c:dLbl>
            <c:dLbl>
              <c:idx val="4"/>
              <c:layout>
                <c:manualLayout>
                  <c:x val="-8.4180190829912546E-17"/>
                  <c:y val="1.348598547916775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D0-4EF7-AF35-006C24FCAD4C}"/>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4CD0-43C0-BEF4-067CD50A19C9}"/>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4CD0-43C0-BEF4-067CD50A19C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Sheet1!$B$2:$B$8</c:f>
              <c:numCache>
                <c:formatCode>General</c:formatCode>
                <c:ptCount val="7"/>
                <c:pt idx="0">
                  <c:v>20</c:v>
                </c:pt>
                <c:pt idx="1">
                  <c:v>65</c:v>
                </c:pt>
                <c:pt idx="2">
                  <c:v>9.1</c:v>
                </c:pt>
                <c:pt idx="3">
                  <c:v>0.5</c:v>
                </c:pt>
                <c:pt idx="4">
                  <c:v>3.7</c:v>
                </c:pt>
                <c:pt idx="5">
                  <c:v>0.6</c:v>
                </c:pt>
                <c:pt idx="6">
                  <c:v>1.2</c:v>
                </c:pt>
              </c:numCache>
            </c:numRef>
          </c:val>
          <c:extLst>
            <c:ext xmlns:c16="http://schemas.microsoft.com/office/drawing/2014/chart" uri="{C3380CC4-5D6E-409C-BE32-E72D297353CC}">
              <c16:uniqueId val="{00000004-AAD0-4EF7-AF35-006C24FCAD4C}"/>
            </c:ext>
          </c:extLst>
        </c:ser>
        <c:ser>
          <c:idx val="1"/>
          <c:order val="1"/>
          <c:tx>
            <c:strRef>
              <c:f>Sheet1!$C$1</c:f>
              <c:strCache>
                <c:ptCount val="1"/>
                <c:pt idx="0">
                  <c:v>Male </c:v>
                </c:pt>
              </c:strCache>
            </c:strRef>
          </c:tx>
          <c:spPr>
            <a:solidFill>
              <a:schemeClr val="accent2">
                <a:alpha val="85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4CD0-43C0-BEF4-067CD50A19C9}"/>
                </c:ext>
              </c:extLst>
            </c:dLbl>
            <c:dLbl>
              <c:idx val="4"/>
              <c:layout>
                <c:manualLayout>
                  <c:x val="0"/>
                  <c:y val="9.9287221058253598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D0-4EF7-AF35-006C24FCAD4C}"/>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4CD0-43C0-BEF4-067CD50A19C9}"/>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4CD0-43C0-BEF4-067CD50A19C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Sheet1!$C$2:$C$8</c:f>
              <c:numCache>
                <c:formatCode>General</c:formatCode>
                <c:ptCount val="7"/>
                <c:pt idx="0">
                  <c:v>27</c:v>
                </c:pt>
                <c:pt idx="1">
                  <c:v>60</c:v>
                </c:pt>
                <c:pt idx="2">
                  <c:v>5.0999999999999996</c:v>
                </c:pt>
                <c:pt idx="3">
                  <c:v>0.3</c:v>
                </c:pt>
                <c:pt idx="4">
                  <c:v>4.8</c:v>
                </c:pt>
                <c:pt idx="5">
                  <c:v>0.8</c:v>
                </c:pt>
                <c:pt idx="6">
                  <c:v>1.2</c:v>
                </c:pt>
              </c:numCache>
            </c:numRef>
          </c:val>
          <c:extLst>
            <c:ext xmlns:c16="http://schemas.microsoft.com/office/drawing/2014/chart" uri="{C3380CC4-5D6E-409C-BE32-E72D297353CC}">
              <c16:uniqueId val="{00000009-AAD0-4EF7-AF35-006C24FCAD4C}"/>
            </c:ext>
          </c:extLst>
        </c:ser>
        <c:ser>
          <c:idx val="2"/>
          <c:order val="2"/>
          <c:tx>
            <c:strRef>
              <c:f>Sheet1!$D$1</c:f>
              <c:strCache>
                <c:ptCount val="1"/>
                <c:pt idx="0">
                  <c:v>Female </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6-4CD0-43C0-BEF4-067CD50A19C9}"/>
                </c:ext>
              </c:extLst>
            </c:dLbl>
            <c:dLbl>
              <c:idx val="4"/>
              <c:layout>
                <c:manualLayout>
                  <c:x val="0"/>
                  <c:y val="5.2226246825472214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AD0-4EF7-AF35-006C24FCAD4C}"/>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7-4CD0-43C0-BEF4-067CD50A19C9}"/>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8-4CD0-43C0-BEF4-067CD50A19C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Sheet1!$D$2:$D$8</c:f>
              <c:numCache>
                <c:formatCode>General</c:formatCode>
                <c:ptCount val="7"/>
                <c:pt idx="0">
                  <c:v>14</c:v>
                </c:pt>
                <c:pt idx="1">
                  <c:v>68</c:v>
                </c:pt>
                <c:pt idx="2">
                  <c:v>12.5</c:v>
                </c:pt>
                <c:pt idx="3">
                  <c:v>0.6</c:v>
                </c:pt>
                <c:pt idx="4">
                  <c:v>2.8</c:v>
                </c:pt>
                <c:pt idx="5">
                  <c:v>0.5</c:v>
                </c:pt>
                <c:pt idx="6">
                  <c:v>1.1000000000000001</c:v>
                </c:pt>
              </c:numCache>
            </c:numRef>
          </c:val>
          <c:extLst>
            <c:ext xmlns:c16="http://schemas.microsoft.com/office/drawing/2014/chart" uri="{C3380CC4-5D6E-409C-BE32-E72D297353CC}">
              <c16:uniqueId val="{0000000E-AAD0-4EF7-AF35-006C24FCAD4C}"/>
            </c:ext>
          </c:extLst>
        </c:ser>
        <c:dLbls>
          <c:dLblPos val="inEnd"/>
          <c:showLegendKey val="0"/>
          <c:showVal val="1"/>
          <c:showCatName val="0"/>
          <c:showSerName val="0"/>
          <c:showPercent val="0"/>
          <c:showBubbleSize val="0"/>
        </c:dLbls>
        <c:gapWidth val="65"/>
        <c:axId val="-1168734400"/>
        <c:axId val="-1168732768"/>
      </c:barChart>
      <c:catAx>
        <c:axId val="-1168734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68732768"/>
        <c:crosses val="autoZero"/>
        <c:auto val="1"/>
        <c:lblAlgn val="ctr"/>
        <c:lblOffset val="100"/>
        <c:noMultiLvlLbl val="0"/>
      </c:catAx>
      <c:valAx>
        <c:axId val="-11687327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68734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0.84807</cdr:x>
      <cdr:y>0.10792</cdr:y>
    </cdr:from>
    <cdr:to>
      <cdr:x>0.99284</cdr:x>
      <cdr:y>0.1823</cdr:y>
    </cdr:to>
    <cdr:sp macro="" textlink="">
      <cdr:nvSpPr>
        <cdr:cNvPr id="2" name="TextBox 7"/>
        <cdr:cNvSpPr txBox="1"/>
      </cdr:nvSpPr>
      <cdr:spPr>
        <a:xfrm xmlns:a="http://schemas.openxmlformats.org/drawingml/2006/main">
          <a:off x="9119942" y="535859"/>
          <a:ext cx="155683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b="1" dirty="0">
              <a:solidFill>
                <a:schemeClr val="bg1"/>
              </a:solidFill>
              <a:latin typeface="Arial" panose="020B0604020202020204" pitchFamily="34" charset="0"/>
              <a:cs typeface="Arial" panose="020B0604020202020204" pitchFamily="34" charset="0"/>
            </a:rPr>
            <a:t>Average: 6.2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4C376F-DD69-4D05-BE1E-EAD5E958F57E}" type="datetimeFigureOut">
              <a:rPr lang="en-GB" smtClean="0"/>
              <a:t>05/04/2019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11D527-C476-4187-8208-DCBFAC870734}" type="slidenum">
              <a:rPr lang="en-GB" smtClean="0"/>
              <a:t>‹#›</a:t>
            </a:fld>
            <a:endParaRPr lang="en-GB"/>
          </a:p>
        </p:txBody>
      </p:sp>
    </p:spTree>
    <p:extLst>
      <p:ext uri="{BB962C8B-B14F-4D97-AF65-F5344CB8AC3E}">
        <p14:creationId xmlns:p14="http://schemas.microsoft.com/office/powerpoint/2010/main" val="651173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6CF68-3A83-4592-9172-B39E369FD2F8}" type="datetimeFigureOut">
              <a:rPr lang="en-GB" smtClean="0"/>
              <a:t>05/04/2019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2B6D8-0791-4DB4-B533-DC11B820EA75}" type="slidenum">
              <a:rPr lang="en-GB" smtClean="0"/>
              <a:t>‹#›</a:t>
            </a:fld>
            <a:endParaRPr lang="en-GB"/>
          </a:p>
        </p:txBody>
      </p:sp>
    </p:spTree>
    <p:extLst>
      <p:ext uri="{BB962C8B-B14F-4D97-AF65-F5344CB8AC3E}">
        <p14:creationId xmlns:p14="http://schemas.microsoft.com/office/powerpoint/2010/main" val="216354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D2B6D8-0791-4DB4-B533-DC11B820EA75}" type="slidenum">
              <a:rPr lang="en-GB" smtClean="0"/>
              <a:t>1</a:t>
            </a:fld>
            <a:endParaRPr lang="en-GB"/>
          </a:p>
        </p:txBody>
      </p:sp>
    </p:spTree>
    <p:extLst>
      <p:ext uri="{BB962C8B-B14F-4D97-AF65-F5344CB8AC3E}">
        <p14:creationId xmlns:p14="http://schemas.microsoft.com/office/powerpoint/2010/main" val="73462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Plant and machine operators, and assemblers: Drivers and Mobile Plant Operators</a:t>
            </a:r>
          </a:p>
          <a:p>
            <a:r>
              <a:rPr lang="en-GB" dirty="0"/>
              <a:t>Elementary</a:t>
            </a:r>
            <a:r>
              <a:rPr lang="en-GB" baseline="0" dirty="0"/>
              <a:t> occupation examples: Cleaners and helpers, food preparation assistants </a:t>
            </a:r>
          </a:p>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17</a:t>
            </a:fld>
            <a:endParaRPr lang="en-GB"/>
          </a:p>
        </p:txBody>
      </p:sp>
    </p:spTree>
    <p:extLst>
      <p:ext uri="{BB962C8B-B14F-4D97-AF65-F5344CB8AC3E}">
        <p14:creationId xmlns:p14="http://schemas.microsoft.com/office/powerpoint/2010/main" val="662948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21</a:t>
            </a:fld>
            <a:endParaRPr lang="en-GB"/>
          </a:p>
        </p:txBody>
      </p:sp>
    </p:spTree>
    <p:extLst>
      <p:ext uri="{BB962C8B-B14F-4D97-AF65-F5344CB8AC3E}">
        <p14:creationId xmlns:p14="http://schemas.microsoft.com/office/powerpoint/2010/main" val="2647054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22</a:t>
            </a:fld>
            <a:endParaRPr lang="en-GB"/>
          </a:p>
        </p:txBody>
      </p:sp>
    </p:spTree>
    <p:extLst>
      <p:ext uri="{BB962C8B-B14F-4D97-AF65-F5344CB8AC3E}">
        <p14:creationId xmlns:p14="http://schemas.microsoft.com/office/powerpoint/2010/main" val="1911695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23</a:t>
            </a:fld>
            <a:endParaRPr lang="en-GB"/>
          </a:p>
        </p:txBody>
      </p:sp>
    </p:spTree>
    <p:extLst>
      <p:ext uri="{BB962C8B-B14F-4D97-AF65-F5344CB8AC3E}">
        <p14:creationId xmlns:p14="http://schemas.microsoft.com/office/powerpoint/2010/main" val="3960272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“GlobalGAP standards…are primarily designed to reassure consumers about how food is produced on the farm by minimising detrimental environmental impacts of farming operations, reducing the use of chemical inputs and ensuring a responsible approach to staff health and safety” (Blue Skies, 2009: 27). </a:t>
            </a:r>
          </a:p>
          <a:p>
            <a:pPr>
              <a:buClr>
                <a:schemeClr val="tx1"/>
              </a:buClr>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 The Fairtrade certification is concerned with labour issues and it prohibits the use of children as labour.</a:t>
            </a:r>
          </a:p>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24</a:t>
            </a:fld>
            <a:endParaRPr lang="en-GB"/>
          </a:p>
        </p:txBody>
      </p:sp>
    </p:spTree>
    <p:extLst>
      <p:ext uri="{BB962C8B-B14F-4D97-AF65-F5344CB8AC3E}">
        <p14:creationId xmlns:p14="http://schemas.microsoft.com/office/powerpoint/2010/main" val="2205066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25</a:t>
            </a:fld>
            <a:endParaRPr lang="en-GB"/>
          </a:p>
        </p:txBody>
      </p:sp>
    </p:spTree>
    <p:extLst>
      <p:ext uri="{BB962C8B-B14F-4D97-AF65-F5344CB8AC3E}">
        <p14:creationId xmlns:p14="http://schemas.microsoft.com/office/powerpoint/2010/main" val="1393377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All in all, 82% of male employees are permanent workers while the corresponding figure for women is 16%.</a:t>
            </a:r>
          </a:p>
        </p:txBody>
      </p:sp>
      <p:sp>
        <p:nvSpPr>
          <p:cNvPr id="4" name="Slide Number Placeholder 3"/>
          <p:cNvSpPr>
            <a:spLocks noGrp="1"/>
          </p:cNvSpPr>
          <p:nvPr>
            <p:ph type="sldNum" sz="quarter" idx="10"/>
          </p:nvPr>
        </p:nvSpPr>
        <p:spPr/>
        <p:txBody>
          <a:bodyPr/>
          <a:lstStyle/>
          <a:p>
            <a:fld id="{99D2B6D8-0791-4DB4-B533-DC11B820EA75}" type="slidenum">
              <a:rPr lang="en-GB" smtClean="0"/>
              <a:t>26</a:t>
            </a:fld>
            <a:endParaRPr lang="en-GB"/>
          </a:p>
        </p:txBody>
      </p:sp>
    </p:spTree>
    <p:extLst>
      <p:ext uri="{BB962C8B-B14F-4D97-AF65-F5344CB8AC3E}">
        <p14:creationId xmlns:p14="http://schemas.microsoft.com/office/powerpoint/2010/main" val="8890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“Temporary worker 75. (1) a temporary worker who is employed by the same employer for a </a:t>
            </a:r>
            <a:r>
              <a:rPr lang="en-GB" sz="1200" b="1" i="0" u="none" strike="noStrike" kern="1200" baseline="0" dirty="0">
                <a:solidFill>
                  <a:schemeClr val="tx1"/>
                </a:solidFill>
                <a:latin typeface="+mn-lt"/>
                <a:ea typeface="+mn-ea"/>
                <a:cs typeface="+mn-cs"/>
              </a:rPr>
              <a:t>continuous period of six months </a:t>
            </a:r>
            <a:r>
              <a:rPr lang="en-GB" sz="1200" b="0" i="0" u="none" strike="noStrike" kern="1200" baseline="0" dirty="0">
                <a:solidFill>
                  <a:schemeClr val="tx1"/>
                </a:solidFill>
                <a:latin typeface="+mn-lt"/>
                <a:ea typeface="+mn-ea"/>
                <a:cs typeface="+mn-cs"/>
              </a:rPr>
              <a:t>and more shall be treated under this Part as a permanent worker.”</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t>
            </a:r>
            <a:r>
              <a:rPr lang="en-GB" sz="1200" b="0" i="0" kern="1200" dirty="0">
                <a:solidFill>
                  <a:schemeClr val="tx1"/>
                </a:solidFill>
                <a:effectLst/>
                <a:latin typeface="+mn-lt"/>
                <a:ea typeface="+mn-ea"/>
                <a:cs typeface="+mn-cs"/>
              </a:rPr>
              <a:t>Workers paid per task they perform or piece of work they do (known as piece work) are classed as doing ‘output work’.”</a:t>
            </a:r>
          </a:p>
          <a:p>
            <a:r>
              <a:rPr lang="en-GB" sz="1200" b="0" i="0" u="none" strike="noStrike" kern="1200" baseline="0" dirty="0">
                <a:solidFill>
                  <a:schemeClr val="tx1"/>
                </a:solidFill>
                <a:effectLst/>
                <a:latin typeface="+mn-lt"/>
                <a:ea typeface="+mn-ea"/>
                <a:cs typeface="+mn-cs"/>
              </a:rPr>
              <a:t>“Casual worker 74. (1) A contract of employment of a casual worker need not be in writing.”</a:t>
            </a: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27</a:t>
            </a:fld>
            <a:endParaRPr lang="en-GB"/>
          </a:p>
        </p:txBody>
      </p:sp>
    </p:spTree>
    <p:extLst>
      <p:ext uri="{BB962C8B-B14F-4D97-AF65-F5344CB8AC3E}">
        <p14:creationId xmlns:p14="http://schemas.microsoft.com/office/powerpoint/2010/main" val="3420927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28</a:t>
            </a:fld>
            <a:endParaRPr lang="en-GB"/>
          </a:p>
        </p:txBody>
      </p:sp>
    </p:spTree>
    <p:extLst>
      <p:ext uri="{BB962C8B-B14F-4D97-AF65-F5344CB8AC3E}">
        <p14:creationId xmlns:p14="http://schemas.microsoft.com/office/powerpoint/2010/main" val="3878757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government in 1983 started implementing a Structural Adjustment Facility from the International Monetary Fund (IMF) to reform key sectors of the economy. By 1986 it was widely accepted that reforms were needed to encourage the development of the financial sector in order to deepen financial intermediation and create new investment instruments, as well as encourage the establishment of new financial institutions that would all go to make the economy much more competitive in the world economy.”</a:t>
            </a:r>
          </a:p>
        </p:txBody>
      </p:sp>
      <p:sp>
        <p:nvSpPr>
          <p:cNvPr id="4" name="Slide Number Placeholder 3"/>
          <p:cNvSpPr>
            <a:spLocks noGrp="1"/>
          </p:cNvSpPr>
          <p:nvPr>
            <p:ph type="sldNum" sz="quarter" idx="10"/>
          </p:nvPr>
        </p:nvSpPr>
        <p:spPr/>
        <p:txBody>
          <a:bodyPr/>
          <a:lstStyle/>
          <a:p>
            <a:fld id="{99D2B6D8-0791-4DB4-B533-DC11B820EA75}" type="slidenum">
              <a:rPr lang="en-GB" smtClean="0"/>
              <a:t>29</a:t>
            </a:fld>
            <a:endParaRPr lang="en-GB"/>
          </a:p>
        </p:txBody>
      </p:sp>
    </p:spTree>
    <p:extLst>
      <p:ext uri="{BB962C8B-B14F-4D97-AF65-F5344CB8AC3E}">
        <p14:creationId xmlns:p14="http://schemas.microsoft.com/office/powerpoint/2010/main" val="146086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99D2B6D8-0791-4DB4-B533-DC11B820EA75}" type="slidenum">
              <a:rPr lang="en-GB" smtClean="0"/>
              <a:t>5</a:t>
            </a:fld>
            <a:endParaRPr lang="en-GB"/>
          </a:p>
        </p:txBody>
      </p:sp>
    </p:spTree>
    <p:extLst>
      <p:ext uri="{BB962C8B-B14F-4D97-AF65-F5344CB8AC3E}">
        <p14:creationId xmlns:p14="http://schemas.microsoft.com/office/powerpoint/2010/main" val="3000662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tx1"/>
              </a:buClr>
              <a:buNone/>
            </a:pPr>
            <a:r>
              <a:rPr lang="en-GB" sz="1200" dirty="0">
                <a:solidFill>
                  <a:schemeClr val="tx1"/>
                </a:solidFill>
                <a:latin typeface="Arial" panose="020B0604020202020204" pitchFamily="34" charset="0"/>
                <a:cs typeface="Arial" panose="020B0604020202020204" pitchFamily="34" charset="0"/>
              </a:rPr>
              <a:t>Local governments are perhaps the most crucial of the 	regulators of trading</a:t>
            </a:r>
          </a:p>
          <a:p>
            <a:pPr marL="0" marR="0" lvl="0" indent="0" algn="l" defTabSz="914400" rtl="0" eaLnBrk="1" fontAlgn="auto" latinLnBrk="0" hangingPunct="1">
              <a:lnSpc>
                <a:spcPct val="100000"/>
              </a:lnSpc>
              <a:spcBef>
                <a:spcPts val="0"/>
              </a:spcBef>
              <a:spcAft>
                <a:spcPts val="0"/>
              </a:spcAft>
              <a:buClr>
                <a:schemeClr val="tx1"/>
              </a:buClr>
              <a:buSzTx/>
              <a:buFontTx/>
              <a:buNone/>
              <a:tabLst/>
              <a:defRPr/>
            </a:pPr>
            <a:r>
              <a:rPr lang="en-GB" sz="1200" b="0" i="0" u="none" strike="noStrike" kern="1200" baseline="0" dirty="0">
                <a:solidFill>
                  <a:schemeClr val="tx1"/>
                </a:solidFill>
                <a:latin typeface="+mn-lt"/>
                <a:ea typeface="+mn-ea"/>
                <a:cs typeface="+mn-cs"/>
              </a:rPr>
              <a:t>In a study in which traders were asked to identify and rank actors whose activities had an influence on trading, local government bodies “received the highest mentions on aggregate, indicating that these loomed large in the everyday lives of vendors” (</a:t>
            </a:r>
            <a:r>
              <a:rPr lang="en-GB" sz="1200" b="0" i="0" u="none" strike="noStrike" kern="1200" baseline="0" dirty="0" err="1">
                <a:solidFill>
                  <a:schemeClr val="tx1"/>
                </a:solidFill>
                <a:latin typeface="+mn-lt"/>
                <a:ea typeface="+mn-ea"/>
                <a:cs typeface="+mn-cs"/>
              </a:rPr>
              <a:t>Anyidoho</a:t>
            </a:r>
            <a:r>
              <a:rPr lang="en-GB" sz="1200" b="0" i="0" u="none" strike="noStrike" kern="1200" baseline="0" dirty="0">
                <a:solidFill>
                  <a:schemeClr val="tx1"/>
                </a:solidFill>
                <a:latin typeface="+mn-lt"/>
                <a:ea typeface="+mn-ea"/>
                <a:cs typeface="+mn-cs"/>
              </a:rPr>
              <a:t> &amp; Steel 2016, 13). In</a:t>
            </a:r>
          </a:p>
          <a:p>
            <a:pPr marL="0" indent="0">
              <a:buClr>
                <a:schemeClr val="tx1"/>
              </a:buClr>
              <a:buNone/>
            </a:pPr>
            <a:endParaRPr lang="en-GB" sz="1200" dirty="0">
              <a:solidFill>
                <a:schemeClr val="tx1"/>
              </a:solidFill>
              <a:latin typeface="Arial" panose="020B0604020202020204" pitchFamily="34" charset="0"/>
              <a:cs typeface="Arial" panose="020B0604020202020204" pitchFamily="34" charset="0"/>
            </a:endParaRPr>
          </a:p>
          <a:p>
            <a:pPr marL="0" indent="0">
              <a:buClr>
                <a:schemeClr val="tx1"/>
              </a:buClr>
              <a:buNone/>
            </a:pPr>
            <a:r>
              <a:rPr lang="en-GB" sz="1200" dirty="0">
                <a:solidFill>
                  <a:schemeClr val="tx1"/>
                </a:solidFill>
                <a:latin typeface="Arial" panose="020B0604020202020204" pitchFamily="34" charset="0"/>
                <a:cs typeface="Arial" panose="020B0604020202020204" pitchFamily="34" charset="0"/>
              </a:rPr>
              <a:t>	- In Ghana, they are collectively referred to as districts 	although they are broadly categorised into metropolitan, 	municipal and district assemblies.</a:t>
            </a:r>
          </a:p>
          <a:p>
            <a:pPr marL="0" indent="0">
              <a:buClr>
                <a:schemeClr val="tx1"/>
              </a:buClr>
              <a:buNone/>
            </a:pPr>
            <a:r>
              <a:rPr lang="en-GB" sz="1200" dirty="0">
                <a:solidFill>
                  <a:schemeClr val="tx1"/>
                </a:solidFill>
                <a:latin typeface="Arial" panose="020B0604020202020204" pitchFamily="34" charset="0"/>
                <a:cs typeface="Arial" panose="020B0604020202020204" pitchFamily="34" charset="0"/>
              </a:rPr>
              <a:t>	- Metropolitan (min. 250,000), Municipal (min. 95,000) and 	district assemblies (min. 75,000).</a:t>
            </a:r>
          </a:p>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30</a:t>
            </a:fld>
            <a:endParaRPr lang="en-GB"/>
          </a:p>
        </p:txBody>
      </p:sp>
    </p:spTree>
    <p:extLst>
      <p:ext uri="{BB962C8B-B14F-4D97-AF65-F5344CB8AC3E}">
        <p14:creationId xmlns:p14="http://schemas.microsoft.com/office/powerpoint/2010/main" val="2299108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31</a:t>
            </a:fld>
            <a:endParaRPr lang="en-GB"/>
          </a:p>
        </p:txBody>
      </p:sp>
    </p:spTree>
    <p:extLst>
      <p:ext uri="{BB962C8B-B14F-4D97-AF65-F5344CB8AC3E}">
        <p14:creationId xmlns:p14="http://schemas.microsoft.com/office/powerpoint/2010/main" val="1507522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32</a:t>
            </a:fld>
            <a:endParaRPr lang="en-GB"/>
          </a:p>
        </p:txBody>
      </p:sp>
    </p:spTree>
    <p:extLst>
      <p:ext uri="{BB962C8B-B14F-4D97-AF65-F5344CB8AC3E}">
        <p14:creationId xmlns:p14="http://schemas.microsoft.com/office/powerpoint/2010/main" val="3329604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measures are sometimes implemented in pursuit of some national goal of ‘modernisation’, or “formalizing the use of public spaces” (Steel et al. 2014, 2).</a:t>
            </a:r>
          </a:p>
        </p:txBody>
      </p:sp>
      <p:sp>
        <p:nvSpPr>
          <p:cNvPr id="4" name="Slide Number Placeholder 3"/>
          <p:cNvSpPr>
            <a:spLocks noGrp="1"/>
          </p:cNvSpPr>
          <p:nvPr>
            <p:ph type="sldNum" sz="quarter" idx="10"/>
          </p:nvPr>
        </p:nvSpPr>
        <p:spPr/>
        <p:txBody>
          <a:bodyPr/>
          <a:lstStyle/>
          <a:p>
            <a:fld id="{99D2B6D8-0791-4DB4-B533-DC11B820EA75}" type="slidenum">
              <a:rPr lang="en-GB" smtClean="0"/>
              <a:t>33</a:t>
            </a:fld>
            <a:endParaRPr lang="en-GB"/>
          </a:p>
        </p:txBody>
      </p:sp>
    </p:spTree>
    <p:extLst>
      <p:ext uri="{BB962C8B-B14F-4D97-AF65-F5344CB8AC3E}">
        <p14:creationId xmlns:p14="http://schemas.microsoft.com/office/powerpoint/2010/main" val="3993908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Anyidoho &amp; Steel 2016: “Specifically, women make up 88 per cent of street traders (Budlender 2011).” </a:t>
            </a:r>
          </a:p>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34</a:t>
            </a:fld>
            <a:endParaRPr lang="en-GB"/>
          </a:p>
        </p:txBody>
      </p:sp>
    </p:spTree>
    <p:extLst>
      <p:ext uri="{BB962C8B-B14F-4D97-AF65-F5344CB8AC3E}">
        <p14:creationId xmlns:p14="http://schemas.microsoft.com/office/powerpoint/2010/main" val="2470717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In some cases, association representatives may even take advantage of their relationships with politicians in the national government to steer the decisions of local governments in their favour. Interestingly, Bob-</a:t>
            </a:r>
            <a:r>
              <a:rPr lang="en-GB" sz="1200" b="0" i="0" u="none" strike="noStrike" kern="1200" baseline="0" dirty="0" err="1">
                <a:solidFill>
                  <a:schemeClr val="tx1"/>
                </a:solidFill>
                <a:latin typeface="+mn-lt"/>
                <a:ea typeface="+mn-ea"/>
                <a:cs typeface="+mn-cs"/>
              </a:rPr>
              <a:t>Milliar</a:t>
            </a:r>
            <a:r>
              <a:rPr lang="en-GB" sz="1200" b="0" i="0" u="none" strike="noStrike" kern="1200" baseline="0" dirty="0">
                <a:solidFill>
                  <a:schemeClr val="tx1"/>
                </a:solidFill>
                <a:latin typeface="+mn-lt"/>
                <a:ea typeface="+mn-ea"/>
                <a:cs typeface="+mn-cs"/>
              </a:rPr>
              <a:t> &amp; </a:t>
            </a:r>
            <a:r>
              <a:rPr lang="en-GB" sz="1200" b="0" i="0" u="none" strike="noStrike" kern="1200" baseline="0" dirty="0" err="1">
                <a:solidFill>
                  <a:schemeClr val="tx1"/>
                </a:solidFill>
                <a:latin typeface="+mn-lt"/>
                <a:ea typeface="+mn-ea"/>
                <a:cs typeface="+mn-cs"/>
              </a:rPr>
              <a:t>Obeng-Odoom</a:t>
            </a:r>
            <a:r>
              <a:rPr lang="en-GB" sz="1200" b="0" i="0" u="none" strike="noStrike" kern="1200" baseline="0" dirty="0">
                <a:solidFill>
                  <a:schemeClr val="tx1"/>
                </a:solidFill>
                <a:latin typeface="+mn-lt"/>
                <a:ea typeface="+mn-ea"/>
                <a:cs typeface="+mn-cs"/>
              </a:rPr>
              <a:t> (2011, 273-6) argue that decongestion and forced evictions have political dimensions. Crucially, they even claim that the President of Ghana at one point intervened to prevent the planned decongestion of one informal settlement in Accra which was believed to be sympathetic to the governing party while allowing similar actions to occur in another settlement which was perceived to be more loyal to the opposition.</a:t>
            </a:r>
          </a:p>
        </p:txBody>
      </p:sp>
      <p:sp>
        <p:nvSpPr>
          <p:cNvPr id="4" name="Slide Number Placeholder 3"/>
          <p:cNvSpPr>
            <a:spLocks noGrp="1"/>
          </p:cNvSpPr>
          <p:nvPr>
            <p:ph type="sldNum" sz="quarter" idx="10"/>
          </p:nvPr>
        </p:nvSpPr>
        <p:spPr/>
        <p:txBody>
          <a:bodyPr/>
          <a:lstStyle/>
          <a:p>
            <a:fld id="{99D2B6D8-0791-4DB4-B533-DC11B820EA75}" type="slidenum">
              <a:rPr lang="en-GB" smtClean="0"/>
              <a:t>35</a:t>
            </a:fld>
            <a:endParaRPr lang="en-GB"/>
          </a:p>
        </p:txBody>
      </p:sp>
    </p:spTree>
    <p:extLst>
      <p:ext uri="{BB962C8B-B14F-4D97-AF65-F5344CB8AC3E}">
        <p14:creationId xmlns:p14="http://schemas.microsoft.com/office/powerpoint/2010/main" val="25509791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In some cases, association representatives may even take advantage of their relationships with politicians in the national government to steer the decisions of local governments in their favour. Interestingly, Bob-</a:t>
            </a:r>
            <a:r>
              <a:rPr lang="en-GB" sz="1200" b="0" i="0" u="none" strike="noStrike" kern="1200" baseline="0" dirty="0" err="1">
                <a:solidFill>
                  <a:schemeClr val="tx1"/>
                </a:solidFill>
                <a:latin typeface="+mn-lt"/>
                <a:ea typeface="+mn-ea"/>
                <a:cs typeface="+mn-cs"/>
              </a:rPr>
              <a:t>Milliar</a:t>
            </a:r>
            <a:r>
              <a:rPr lang="en-GB" sz="1200" b="0" i="0" u="none" strike="noStrike" kern="1200" baseline="0" dirty="0">
                <a:solidFill>
                  <a:schemeClr val="tx1"/>
                </a:solidFill>
                <a:latin typeface="+mn-lt"/>
                <a:ea typeface="+mn-ea"/>
                <a:cs typeface="+mn-cs"/>
              </a:rPr>
              <a:t> &amp; </a:t>
            </a:r>
            <a:r>
              <a:rPr lang="en-GB" sz="1200" b="0" i="0" u="none" strike="noStrike" kern="1200" baseline="0" dirty="0" err="1">
                <a:solidFill>
                  <a:schemeClr val="tx1"/>
                </a:solidFill>
                <a:latin typeface="+mn-lt"/>
                <a:ea typeface="+mn-ea"/>
                <a:cs typeface="+mn-cs"/>
              </a:rPr>
              <a:t>Obeng-Odoom</a:t>
            </a:r>
            <a:r>
              <a:rPr lang="en-GB" sz="1200" b="0" i="0" u="none" strike="noStrike" kern="1200" baseline="0" dirty="0">
                <a:solidFill>
                  <a:schemeClr val="tx1"/>
                </a:solidFill>
                <a:latin typeface="+mn-lt"/>
                <a:ea typeface="+mn-ea"/>
                <a:cs typeface="+mn-cs"/>
              </a:rPr>
              <a:t> (2011, 273-6) argue that decongestion and forced evictions have political dimensions. Crucially, they even claim that the President of Ghana at one point intervened to prevent the planned decongestion of one informal settlement in Accra which was believed to be sympathetic to the governing party while allowing similar actions to occur in another settlement which was perceived to be more loyal to the opposition.</a:t>
            </a:r>
          </a:p>
        </p:txBody>
      </p:sp>
      <p:sp>
        <p:nvSpPr>
          <p:cNvPr id="4" name="Slide Number Placeholder 3"/>
          <p:cNvSpPr>
            <a:spLocks noGrp="1"/>
          </p:cNvSpPr>
          <p:nvPr>
            <p:ph type="sldNum" sz="quarter" idx="10"/>
          </p:nvPr>
        </p:nvSpPr>
        <p:spPr/>
        <p:txBody>
          <a:bodyPr/>
          <a:lstStyle/>
          <a:p>
            <a:fld id="{99D2B6D8-0791-4DB4-B533-DC11B820EA75}" type="slidenum">
              <a:rPr lang="en-GB" smtClean="0"/>
              <a:t>36</a:t>
            </a:fld>
            <a:endParaRPr lang="en-GB"/>
          </a:p>
        </p:txBody>
      </p:sp>
    </p:spTree>
    <p:extLst>
      <p:ext uri="{BB962C8B-B14F-4D97-AF65-F5344CB8AC3E}">
        <p14:creationId xmlns:p14="http://schemas.microsoft.com/office/powerpoint/2010/main" val="747141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37</a:t>
            </a:fld>
            <a:endParaRPr lang="en-GB"/>
          </a:p>
        </p:txBody>
      </p:sp>
    </p:spTree>
    <p:extLst>
      <p:ext uri="{BB962C8B-B14F-4D97-AF65-F5344CB8AC3E}">
        <p14:creationId xmlns:p14="http://schemas.microsoft.com/office/powerpoint/2010/main" val="2752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38</a:t>
            </a:fld>
            <a:endParaRPr lang="en-GB"/>
          </a:p>
        </p:txBody>
      </p:sp>
    </p:spTree>
    <p:extLst>
      <p:ext uri="{BB962C8B-B14F-4D97-AF65-F5344CB8AC3E}">
        <p14:creationId xmlns:p14="http://schemas.microsoft.com/office/powerpoint/2010/main" val="1245634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Between 2000 and 2008, GDP growth averaged 5.4%. In 2011, GDP growth was estimated at 14% and the country was declared the “fastest growing economy in Sub-Saharan Africa” (WB 2011). More importantly, the Ghana Statistical Service (GSS), upon a revision of its methods for the computation of GDP, concluded in 2010 that GDP per capita exceeded $1,300; an estimate which was far off the $750 that was expected under the old series (</a:t>
            </a:r>
            <a:r>
              <a:rPr lang="en-GB" dirty="0" err="1"/>
              <a:t>Jerven</a:t>
            </a:r>
            <a:r>
              <a:rPr lang="en-GB" dirty="0"/>
              <a:t> 2012). This resulted in the classification of Ghana as a lower- middle income country. </a:t>
            </a:r>
          </a:p>
        </p:txBody>
      </p:sp>
      <p:sp>
        <p:nvSpPr>
          <p:cNvPr id="4" name="Slide Number Placeholder 3"/>
          <p:cNvSpPr>
            <a:spLocks noGrp="1"/>
          </p:cNvSpPr>
          <p:nvPr>
            <p:ph type="sldNum" sz="quarter" idx="10"/>
          </p:nvPr>
        </p:nvSpPr>
        <p:spPr/>
        <p:txBody>
          <a:bodyPr/>
          <a:lstStyle/>
          <a:p>
            <a:fld id="{99D2B6D8-0791-4DB4-B533-DC11B820EA75}" type="slidenum">
              <a:rPr lang="en-GB" smtClean="0"/>
              <a:t>6</a:t>
            </a:fld>
            <a:endParaRPr lang="en-GB"/>
          </a:p>
        </p:txBody>
      </p:sp>
    </p:spTree>
    <p:extLst>
      <p:ext uri="{BB962C8B-B14F-4D97-AF65-F5344CB8AC3E}">
        <p14:creationId xmlns:p14="http://schemas.microsoft.com/office/powerpoint/2010/main" val="3308273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2015 Labour Force Report</a:t>
            </a:r>
          </a:p>
          <a:p>
            <a:r>
              <a:rPr lang="en-GB" dirty="0"/>
              <a:t>“(h) Informal activity: Comprises of persons who, in the reference period, were employed in at least one informal sector enterprise, regardless of status in employment and whether it was their main or second job. Two components of informality would be measured namely: </a:t>
            </a:r>
          </a:p>
          <a:p>
            <a:r>
              <a:rPr lang="en-GB" dirty="0"/>
              <a:t>• Employment in informal sector enterprises (Informal sector employment). </a:t>
            </a:r>
          </a:p>
          <a:p>
            <a:r>
              <a:rPr lang="en-GB" dirty="0"/>
              <a:t>• Employment in informal jobs (Informal employment).”</a:t>
            </a:r>
          </a:p>
          <a:p>
            <a:endParaRPr lang="en-GB" dirty="0"/>
          </a:p>
          <a:p>
            <a:r>
              <a:rPr lang="en-GB" dirty="0"/>
              <a:t>“The definition of the informal employment as used in this report combines the concepts of informal production units and informal employment. Informal employment was defined as employment in an establishment where workers were not entitled to paid holidays or leave, sick or maternity leave and where there was no verbal or written contract at the time a person started to work. Any one the three conditions had to be fulfilled in order for a person to be classified as working in informal employment</a:t>
            </a:r>
            <a:r>
              <a:rPr lang="en-GB"/>
              <a:t>.” (</a:t>
            </a:r>
            <a:endParaRPr lang="en-GB" dirty="0"/>
          </a:p>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7</a:t>
            </a:fld>
            <a:endParaRPr lang="en-GB"/>
          </a:p>
        </p:txBody>
      </p:sp>
    </p:spTree>
    <p:extLst>
      <p:ext uri="{BB962C8B-B14F-4D97-AF65-F5344CB8AC3E}">
        <p14:creationId xmlns:p14="http://schemas.microsoft.com/office/powerpoint/2010/main" val="1680671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IMOW: Nearly 75% of workers</a:t>
            </a:r>
            <a:r>
              <a:rPr lang="en-GB" b="1" baseline="0" dirty="0"/>
              <a:t> are engaged in vulnerable employment. Women are more likely to be involved in vulnerable employment (80%) compared to men (65%). </a:t>
            </a:r>
            <a:r>
              <a:rPr lang="en-GB" b="1" dirty="0"/>
              <a:t>“Vulnerable employment </a:t>
            </a:r>
            <a:r>
              <a:rPr lang="en-GB" dirty="0"/>
              <a:t>is defined as the sum of the employment status groups of own- account workers and contributing family workers. They are less likely to have formal work arrangements, and are therefore more likely to lack decent working conditions, adequate social security and ‘voice’ through effective representation by trade unions and similar organizations. Vulnerable employment is often characterized by inadequate earnings, low productivity and difficult conditions of work that undermine workers’ fundamental rights.”</a:t>
            </a:r>
          </a:p>
        </p:txBody>
      </p:sp>
      <p:sp>
        <p:nvSpPr>
          <p:cNvPr id="4" name="Slide Number Placeholder 3"/>
          <p:cNvSpPr>
            <a:spLocks noGrp="1"/>
          </p:cNvSpPr>
          <p:nvPr>
            <p:ph type="sldNum" sz="quarter" idx="10"/>
          </p:nvPr>
        </p:nvSpPr>
        <p:spPr/>
        <p:txBody>
          <a:bodyPr/>
          <a:lstStyle/>
          <a:p>
            <a:fld id="{99D2B6D8-0791-4DB4-B533-DC11B820EA75}" type="slidenum">
              <a:rPr lang="en-GB" smtClean="0"/>
              <a:t>8</a:t>
            </a:fld>
            <a:endParaRPr lang="en-GB"/>
          </a:p>
        </p:txBody>
      </p:sp>
    </p:spTree>
    <p:extLst>
      <p:ext uri="{BB962C8B-B14F-4D97-AF65-F5344CB8AC3E}">
        <p14:creationId xmlns:p14="http://schemas.microsoft.com/office/powerpoint/2010/main" val="2292937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9</a:t>
            </a:fld>
            <a:endParaRPr lang="en-GB"/>
          </a:p>
        </p:txBody>
      </p:sp>
    </p:spTree>
    <p:extLst>
      <p:ext uri="{BB962C8B-B14F-4D97-AF65-F5344CB8AC3E}">
        <p14:creationId xmlns:p14="http://schemas.microsoft.com/office/powerpoint/2010/main" val="155533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D2B6D8-0791-4DB4-B533-DC11B820EA75}" type="slidenum">
              <a:rPr lang="en-GB" smtClean="0"/>
              <a:t>11</a:t>
            </a:fld>
            <a:endParaRPr lang="en-GB"/>
          </a:p>
        </p:txBody>
      </p:sp>
    </p:spTree>
    <p:extLst>
      <p:ext uri="{BB962C8B-B14F-4D97-AF65-F5344CB8AC3E}">
        <p14:creationId xmlns:p14="http://schemas.microsoft.com/office/powerpoint/2010/main" val="966786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Agriculture</a:t>
            </a:r>
            <a:r>
              <a:rPr lang="en-GB" b="1" baseline="0" dirty="0"/>
              <a:t> and trading combined</a:t>
            </a:r>
          </a:p>
          <a:p>
            <a:r>
              <a:rPr lang="en-GB" i="1" baseline="0" dirty="0"/>
              <a:t>Total: 64%</a:t>
            </a:r>
          </a:p>
          <a:p>
            <a:r>
              <a:rPr lang="en-GB" i="1" baseline="0" dirty="0"/>
              <a:t>Male: 59%</a:t>
            </a:r>
          </a:p>
          <a:p>
            <a:r>
              <a:rPr lang="en-GB" i="1" baseline="0" dirty="0"/>
              <a:t>Female: 69%</a:t>
            </a:r>
            <a:endParaRPr lang="en-GB" i="1" dirty="0"/>
          </a:p>
        </p:txBody>
      </p:sp>
      <p:sp>
        <p:nvSpPr>
          <p:cNvPr id="4" name="Slide Number Placeholder 3"/>
          <p:cNvSpPr>
            <a:spLocks noGrp="1"/>
          </p:cNvSpPr>
          <p:nvPr>
            <p:ph type="sldNum" sz="quarter" idx="10"/>
          </p:nvPr>
        </p:nvSpPr>
        <p:spPr/>
        <p:txBody>
          <a:bodyPr/>
          <a:lstStyle/>
          <a:p>
            <a:fld id="{99D2B6D8-0791-4DB4-B533-DC11B820EA75}" type="slidenum">
              <a:rPr lang="en-GB" smtClean="0"/>
              <a:t>12</a:t>
            </a:fld>
            <a:endParaRPr lang="en-GB"/>
          </a:p>
        </p:txBody>
      </p:sp>
    </p:spTree>
    <p:extLst>
      <p:ext uri="{BB962C8B-B14F-4D97-AF65-F5344CB8AC3E}">
        <p14:creationId xmlns:p14="http://schemas.microsoft.com/office/powerpoint/2010/main" val="148049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the GLSS 6 showed that few workers in those sectors had access to a contract, written or oral, subsidized medical care and social security, thus showing very high levels of informality. </a:t>
            </a:r>
          </a:p>
        </p:txBody>
      </p:sp>
      <p:sp>
        <p:nvSpPr>
          <p:cNvPr id="4" name="Slide Number Placeholder 3"/>
          <p:cNvSpPr>
            <a:spLocks noGrp="1"/>
          </p:cNvSpPr>
          <p:nvPr>
            <p:ph type="sldNum" sz="quarter" idx="5"/>
          </p:nvPr>
        </p:nvSpPr>
        <p:spPr/>
        <p:txBody>
          <a:bodyPr/>
          <a:lstStyle/>
          <a:p>
            <a:fld id="{99D2B6D8-0791-4DB4-B533-DC11B820EA75}" type="slidenum">
              <a:rPr lang="en-GB" smtClean="0"/>
              <a:t>16</a:t>
            </a:fld>
            <a:endParaRPr lang="en-GB"/>
          </a:p>
        </p:txBody>
      </p:sp>
    </p:spTree>
    <p:extLst>
      <p:ext uri="{BB962C8B-B14F-4D97-AF65-F5344CB8AC3E}">
        <p14:creationId xmlns:p14="http://schemas.microsoft.com/office/powerpoint/2010/main" val="281566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A7189D6-201B-4DD9-AFE6-E60E1BC654C7}" type="datetime1">
              <a:rPr lang="en-GB" smtClean="0"/>
              <a:t>05/04/2019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179495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561C1-9DF1-49B4-9230-BD2FC5111471}" type="datetime1">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43339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3F77E-D1CF-4B79-883B-0B3E03F5B42D}" type="datetime1">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93572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D24010-5325-4845-8806-72CC6B9551BC}" type="datetime1">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179166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DE9E8-B9EA-412C-9A3F-38F4B9EC7A68}" type="datetime1">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49049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E7F3DA-7B41-44FE-98B6-98981AEEF31A}" type="datetime1">
              <a:rPr lang="en-GB" smtClean="0"/>
              <a:t>05/04/2019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208081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EC0509-4A60-4DEE-A739-4CF38B7CB7A7}" type="datetime1">
              <a:rPr lang="en-GB" smtClean="0"/>
              <a:t>05/04/2019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54531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E2F408-ACAA-47F1-9E8F-40A9065521E6}" type="datetime1">
              <a:rPr lang="en-GB" smtClean="0"/>
              <a:t>05/04/2019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45706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4F59A-80C2-450A-A985-E51FDF36AB78}" type="datetime1">
              <a:rPr lang="en-GB" smtClean="0"/>
              <a:t>05/04/2019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220555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8D2EC30E-2239-462C-A45A-2DAB2BD7A724}" type="datetime1">
              <a:rPr lang="en-GB" smtClean="0"/>
              <a:t>05/04/2019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EF84BB5-A80A-4523-B3E1-911245850436}" type="slidenum">
              <a:rPr lang="en-GB" smtClean="0"/>
              <a:t>‹#›</a:t>
            </a:fld>
            <a:endParaRPr lang="en-GB"/>
          </a:p>
        </p:txBody>
      </p:sp>
    </p:spTree>
    <p:extLst>
      <p:ext uri="{BB962C8B-B14F-4D97-AF65-F5344CB8AC3E}">
        <p14:creationId xmlns:p14="http://schemas.microsoft.com/office/powerpoint/2010/main" val="7677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8D58D438-C789-4D2B-9721-A3FF5DEB8B28}" type="datetime1">
              <a:rPr lang="en-GB" smtClean="0"/>
              <a:t>05/04/2019</a:t>
            </a:fld>
            <a:endParaRPr lang="en-GB"/>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56115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D4CDF2D-91A5-43B1-9AE3-43D6C4EBB515}" type="datetime1">
              <a:rPr lang="en-GB" smtClean="0"/>
              <a:t>05/04/2019</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EF84BB5-A80A-4523-B3E1-911245850436}" type="slidenum">
              <a:rPr lang="en-GB" smtClean="0"/>
              <a:t>‹#›</a:t>
            </a:fld>
            <a:endParaRPr lang="en-GB"/>
          </a:p>
        </p:txBody>
      </p:sp>
    </p:spTree>
    <p:extLst>
      <p:ext uri="{BB962C8B-B14F-4D97-AF65-F5344CB8AC3E}">
        <p14:creationId xmlns:p14="http://schemas.microsoft.com/office/powerpoint/2010/main" val="1759364753"/>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b="1" dirty="0">
                <a:latin typeface="Arial" panose="020B0604020202020204" pitchFamily="34" charset="0"/>
                <a:cs typeface="Arial" panose="020B0604020202020204" pitchFamily="34" charset="0"/>
              </a:rPr>
              <a:t>Regulation of informal employment in Ghana: A review of policies, laws and practices with reference to contract farming </a:t>
            </a: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and domestic trading </a:t>
            </a:r>
          </a:p>
        </p:txBody>
      </p:sp>
      <p:sp>
        <p:nvSpPr>
          <p:cNvPr id="3" name="Subtitle 2"/>
          <p:cNvSpPr>
            <a:spLocks noGrp="1"/>
          </p:cNvSpPr>
          <p:nvPr>
            <p:ph type="subTitle" idx="1"/>
          </p:nvPr>
        </p:nvSpPr>
        <p:spPr>
          <a:xfrm>
            <a:off x="667512" y="4682364"/>
            <a:ext cx="9228201" cy="1645920"/>
          </a:xfrm>
        </p:spPr>
        <p:txBody>
          <a:bodyPr>
            <a:normAutofit fontScale="55000" lnSpcReduction="20000"/>
          </a:bodyPr>
          <a:lstStyle/>
          <a:p>
            <a:pPr algn="ctr">
              <a:lnSpc>
                <a:spcPct val="110000"/>
              </a:lnSpc>
            </a:pPr>
            <a:r>
              <a:rPr lang="en-GB" sz="3800" dirty="0">
                <a:latin typeface="Arial" panose="020B0604020202020204" pitchFamily="34" charset="0"/>
                <a:cs typeface="Arial" panose="020B0604020202020204" pitchFamily="34" charset="0"/>
              </a:rPr>
              <a:t>Dzodzi Tsikata and Promise Eweh</a:t>
            </a:r>
          </a:p>
          <a:p>
            <a:pPr algn="ctr">
              <a:lnSpc>
                <a:spcPct val="110000"/>
              </a:lnSpc>
            </a:pPr>
            <a:r>
              <a:rPr lang="en-GB" sz="2800" dirty="0">
                <a:latin typeface="Arial" panose="020B0604020202020204" pitchFamily="34" charset="0"/>
                <a:cs typeface="Arial" panose="020B0604020202020204" pitchFamily="34" charset="0"/>
              </a:rPr>
              <a:t>Work and well-being in the 21</a:t>
            </a:r>
            <a:r>
              <a:rPr lang="en-GB" sz="2800" baseline="30000" dirty="0">
                <a:latin typeface="Arial" panose="020B0604020202020204" pitchFamily="34" charset="0"/>
                <a:cs typeface="Arial" panose="020B0604020202020204" pitchFamily="34" charset="0"/>
              </a:rPr>
              <a:t>st</a:t>
            </a:r>
            <a:r>
              <a:rPr lang="en-GB" sz="2800" dirty="0">
                <a:latin typeface="Arial" panose="020B0604020202020204" pitchFamily="34" charset="0"/>
                <a:cs typeface="Arial" panose="020B0604020202020204" pitchFamily="34" charset="0"/>
              </a:rPr>
              <a:t> Century</a:t>
            </a:r>
          </a:p>
          <a:p>
            <a:pPr algn="ctr">
              <a:lnSpc>
                <a:spcPct val="110000"/>
              </a:lnSpc>
            </a:pPr>
            <a:r>
              <a:rPr lang="en-GB" sz="2800" dirty="0">
                <a:latin typeface="Arial" panose="020B0604020202020204" pitchFamily="34" charset="0"/>
                <a:cs typeface="Arial" panose="020B0604020202020204" pitchFamily="34" charset="0"/>
              </a:rPr>
              <a:t>Observatory, Johannesburg,</a:t>
            </a:r>
          </a:p>
          <a:p>
            <a:pPr algn="ctr">
              <a:lnSpc>
                <a:spcPct val="110000"/>
              </a:lnSpc>
            </a:pPr>
            <a:r>
              <a:rPr lang="en-GB" sz="2800" dirty="0">
                <a:latin typeface="Arial" panose="020B0604020202020204" pitchFamily="34" charset="0"/>
                <a:cs typeface="Arial" panose="020B0604020202020204" pitchFamily="34" charset="0"/>
              </a:rPr>
              <a:t>5-7</a:t>
            </a:r>
            <a:r>
              <a:rPr lang="en-GB" sz="2800" baseline="30000" dirty="0">
                <a:latin typeface="Arial" panose="020B0604020202020204" pitchFamily="34" charset="0"/>
                <a:cs typeface="Arial" panose="020B0604020202020204" pitchFamily="34" charset="0"/>
              </a:rPr>
              <a:t>th</a:t>
            </a:r>
            <a:r>
              <a:rPr lang="en-GB" sz="2800" dirty="0">
                <a:latin typeface="Arial" panose="020B0604020202020204" pitchFamily="34" charset="0"/>
                <a:cs typeface="Arial" panose="020B0604020202020204" pitchFamily="34" charset="0"/>
              </a:rPr>
              <a:t> April 2019</a:t>
            </a:r>
          </a:p>
        </p:txBody>
      </p:sp>
      <p:sp>
        <p:nvSpPr>
          <p:cNvPr id="4" name="Slide Number Placeholder 3"/>
          <p:cNvSpPr>
            <a:spLocks noGrp="1"/>
          </p:cNvSpPr>
          <p:nvPr>
            <p:ph type="sldNum" sz="quarter" idx="12"/>
          </p:nvPr>
        </p:nvSpPr>
        <p:spPr>
          <a:xfrm>
            <a:off x="10757039" y="6304115"/>
            <a:ext cx="1434961" cy="553885"/>
          </a:xfrm>
        </p:spPr>
        <p:txBody>
          <a:bodyPr/>
          <a:lstStyle/>
          <a:p>
            <a:fld id="{FEF84BB5-A80A-4523-B3E1-911245850436}" type="slidenum">
              <a:rPr lang="en-GB" sz="4000" smtClean="0"/>
              <a:t>1</a:t>
            </a:fld>
            <a:endParaRPr lang="en-GB" sz="4000" dirty="0"/>
          </a:p>
        </p:txBody>
      </p:sp>
    </p:spTree>
    <p:extLst>
      <p:ext uri="{BB962C8B-B14F-4D97-AF65-F5344CB8AC3E}">
        <p14:creationId xmlns:p14="http://schemas.microsoft.com/office/powerpoint/2010/main" val="3189211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pPr algn="ctr"/>
            <a:r>
              <a:rPr lang="en-GB" sz="3600" b="1" dirty="0">
                <a:solidFill>
                  <a:prstClr val="white"/>
                </a:solidFill>
                <a:latin typeface="Arial" panose="020B0604020202020204" pitchFamily="34" charset="0"/>
                <a:cs typeface="Arial" panose="020B0604020202020204" pitchFamily="34" charset="0"/>
              </a:rPr>
              <a:t>Changes in employment</a:t>
            </a:r>
          </a:p>
        </p:txBody>
      </p:sp>
      <p:sp>
        <p:nvSpPr>
          <p:cNvPr id="8" name="TextBox 7"/>
          <p:cNvSpPr txBox="1"/>
          <p:nvPr/>
        </p:nvSpPr>
        <p:spPr>
          <a:xfrm>
            <a:off x="3598037" y="6488668"/>
            <a:ext cx="4891147" cy="369332"/>
          </a:xfrm>
          <a:prstGeom prst="rect">
            <a:avLst/>
          </a:prstGeom>
          <a:noFill/>
        </p:spPr>
        <p:txBody>
          <a:bodyPr wrap="none" rtlCol="0">
            <a:spAutoFit/>
          </a:bodyPr>
          <a:lstStyle/>
          <a:p>
            <a:r>
              <a:rPr lang="en-GB" b="1" dirty="0">
                <a:solidFill>
                  <a:prstClr val="white"/>
                </a:solidFill>
              </a:rPr>
              <a:t>Source: World Development Indicators (WDI), 2018</a:t>
            </a: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10</a:t>
            </a:fld>
            <a:endParaRPr lang="en-GB" sz="4000" dirty="0"/>
          </a:p>
        </p:txBody>
      </p:sp>
      <p:pic>
        <p:nvPicPr>
          <p:cNvPr id="5" name="Content Placeholder 4"/>
          <p:cNvPicPr>
            <a:picLocks noGrp="1" noChangeAspect="1"/>
          </p:cNvPicPr>
          <p:nvPr>
            <p:ph idx="1"/>
          </p:nvPr>
        </p:nvPicPr>
        <p:blipFill>
          <a:blip r:embed="rId2"/>
          <a:stretch>
            <a:fillRect/>
          </a:stretch>
        </p:blipFill>
        <p:spPr>
          <a:xfrm>
            <a:off x="1566543" y="1187571"/>
            <a:ext cx="8954136" cy="5231517"/>
          </a:xfrm>
          <a:prstGeom prst="rect">
            <a:avLst/>
          </a:prstGeom>
        </p:spPr>
      </p:pic>
    </p:spTree>
    <p:extLst>
      <p:ext uri="{BB962C8B-B14F-4D97-AF65-F5344CB8AC3E}">
        <p14:creationId xmlns:p14="http://schemas.microsoft.com/office/powerpoint/2010/main" val="230323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Employment in agriculture and domestic trading</a:t>
            </a:r>
          </a:p>
        </p:txBody>
      </p:sp>
      <p:sp>
        <p:nvSpPr>
          <p:cNvPr id="4" name="Slide Number Placeholder 3"/>
          <p:cNvSpPr>
            <a:spLocks noGrp="1"/>
          </p:cNvSpPr>
          <p:nvPr>
            <p:ph type="sldNum" sz="quarter" idx="12"/>
          </p:nvPr>
        </p:nvSpPr>
        <p:spPr>
          <a:xfrm>
            <a:off x="10757039" y="6304115"/>
            <a:ext cx="1434961" cy="553885"/>
          </a:xfrm>
        </p:spPr>
        <p:txBody>
          <a:bodyPr/>
          <a:lstStyle/>
          <a:p>
            <a:fld id="{FEF84BB5-A80A-4523-B3E1-911245850436}" type="slidenum">
              <a:rPr lang="en-GB" sz="4000" smtClean="0"/>
              <a:t>11</a:t>
            </a:fld>
            <a:endParaRPr lang="en-GB" sz="4000" dirty="0"/>
          </a:p>
        </p:txBody>
      </p:sp>
    </p:spTree>
    <p:extLst>
      <p:ext uri="{BB962C8B-B14F-4D97-AF65-F5344CB8AC3E}">
        <p14:creationId xmlns:p14="http://schemas.microsoft.com/office/powerpoint/2010/main" val="200968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375920"/>
            <a:ext cx="10772775" cy="1658198"/>
          </a:xfrm>
        </p:spPr>
        <p:txBody>
          <a:bodyPr>
            <a:noAutofit/>
          </a:bodyPr>
          <a:lstStyle/>
          <a:p>
            <a:pPr algn="ctr"/>
            <a:endParaRPr lang="en-GB" sz="2800" b="1" dirty="0">
              <a:latin typeface="Arial" panose="020B0604020202020204" pitchFamily="34" charset="0"/>
              <a:cs typeface="Arial" panose="020B0604020202020204" pitchFamily="34" charset="0"/>
            </a:endParaRPr>
          </a:p>
        </p:txBody>
      </p:sp>
      <p:sp>
        <p:nvSpPr>
          <p:cNvPr id="5" name="TextBox 4"/>
          <p:cNvSpPr txBox="1"/>
          <p:nvPr/>
        </p:nvSpPr>
        <p:spPr>
          <a:xfrm>
            <a:off x="657224" y="6387475"/>
            <a:ext cx="1516762" cy="707886"/>
          </a:xfrm>
          <a:prstGeom prst="rect">
            <a:avLst/>
          </a:prstGeom>
          <a:noFill/>
        </p:spPr>
        <p:txBody>
          <a:bodyPr wrap="none" rtlCol="0">
            <a:spAutoFit/>
          </a:bodyPr>
          <a:lstStyle/>
          <a:p>
            <a:r>
              <a:rPr lang="en-GB" sz="2000" b="1" dirty="0"/>
              <a:t>GSS 2014, 26</a:t>
            </a:r>
          </a:p>
          <a:p>
            <a:endParaRPr lang="en-GB" sz="2000" b="1" dirty="0"/>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12</a:t>
            </a:fld>
            <a:endParaRPr lang="en-GB" sz="4000" dirty="0"/>
          </a:p>
        </p:txBody>
      </p:sp>
      <p:sp>
        <p:nvSpPr>
          <p:cNvPr id="6" name="Content Placeholder 5"/>
          <p:cNvSpPr>
            <a:spLocks noGrp="1"/>
          </p:cNvSpPr>
          <p:nvPr>
            <p:ph idx="1"/>
          </p:nvPr>
        </p:nvSpPr>
        <p:spPr>
          <a:xfrm>
            <a:off x="676656" y="2387600"/>
            <a:ext cx="10753725" cy="3766185"/>
          </a:xfrm>
        </p:spPr>
        <p:txBody>
          <a:bodyPr/>
          <a:lstStyle/>
          <a:p>
            <a:endParaRPr lang="en-GB"/>
          </a:p>
        </p:txBody>
      </p:sp>
      <p:pic>
        <p:nvPicPr>
          <p:cNvPr id="7" name="Picture 6"/>
          <p:cNvPicPr>
            <a:picLocks noChangeAspect="1"/>
          </p:cNvPicPr>
          <p:nvPr/>
        </p:nvPicPr>
        <p:blipFill>
          <a:blip r:embed="rId3"/>
          <a:stretch>
            <a:fillRect/>
          </a:stretch>
        </p:blipFill>
        <p:spPr>
          <a:xfrm>
            <a:off x="676657" y="262710"/>
            <a:ext cx="10753342" cy="6124765"/>
          </a:xfrm>
          <a:prstGeom prst="rect">
            <a:avLst/>
          </a:prstGeom>
        </p:spPr>
      </p:pic>
    </p:spTree>
    <p:extLst>
      <p:ext uri="{BB962C8B-B14F-4D97-AF65-F5344CB8AC3E}">
        <p14:creationId xmlns:p14="http://schemas.microsoft.com/office/powerpoint/2010/main" val="1614313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625" y="0"/>
            <a:ext cx="10772775" cy="1658198"/>
          </a:xfrm>
        </p:spPr>
        <p:txBody>
          <a:bodyPr>
            <a:normAutofit/>
          </a:bodyPr>
          <a:lstStyle/>
          <a:p>
            <a:pPr algn="ctr"/>
            <a:r>
              <a:rPr lang="en-GB" sz="3200" b="1" dirty="0">
                <a:latin typeface="Arial" panose="020B0604020202020204" pitchFamily="34" charset="0"/>
                <a:cs typeface="Arial" panose="020B0604020202020204" pitchFamily="34" charset="0"/>
              </a:rPr>
              <a:t>Males and females as proportion of total employed population in agriculture </a:t>
            </a:r>
          </a:p>
        </p:txBody>
      </p:sp>
      <p:sp>
        <p:nvSpPr>
          <p:cNvPr id="5" name="TextBox 4"/>
          <p:cNvSpPr txBox="1"/>
          <p:nvPr/>
        </p:nvSpPr>
        <p:spPr>
          <a:xfrm>
            <a:off x="1605566" y="6536857"/>
            <a:ext cx="1673856" cy="646331"/>
          </a:xfrm>
          <a:prstGeom prst="rect">
            <a:avLst/>
          </a:prstGeom>
          <a:noFill/>
        </p:spPr>
        <p:txBody>
          <a:bodyPr wrap="none" rtlCol="0">
            <a:spAutoFit/>
          </a:bodyPr>
          <a:lstStyle/>
          <a:p>
            <a:r>
              <a:rPr lang="en-GB" b="1" dirty="0"/>
              <a:t>GSS 2013, 2000</a:t>
            </a:r>
          </a:p>
          <a:p>
            <a:endParaRPr lang="en-GB" b="1" dirty="0"/>
          </a:p>
        </p:txBody>
      </p:sp>
      <p:sp>
        <p:nvSpPr>
          <p:cNvPr id="3" name="Slide Number Placeholder 2"/>
          <p:cNvSpPr>
            <a:spLocks noGrp="1"/>
          </p:cNvSpPr>
          <p:nvPr>
            <p:ph type="sldNum" sz="quarter" idx="12"/>
          </p:nvPr>
        </p:nvSpPr>
        <p:spPr>
          <a:xfrm>
            <a:off x="9265920" y="5565448"/>
            <a:ext cx="2926080" cy="1397039"/>
          </a:xfrm>
        </p:spPr>
        <p:txBody>
          <a:bodyPr/>
          <a:lstStyle/>
          <a:p>
            <a:fld id="{FEF84BB5-A80A-4523-B3E1-911245850436}" type="slidenum">
              <a:rPr lang="en-GB" sz="4000" smtClean="0"/>
              <a:t>13</a:t>
            </a:fld>
            <a:endParaRPr lang="en-GB" sz="4000" dirty="0"/>
          </a:p>
        </p:txBody>
      </p:sp>
      <p:pic>
        <p:nvPicPr>
          <p:cNvPr id="7" name="Picture 6"/>
          <p:cNvPicPr>
            <a:picLocks noChangeAspect="1"/>
          </p:cNvPicPr>
          <p:nvPr/>
        </p:nvPicPr>
        <p:blipFill>
          <a:blip r:embed="rId2"/>
          <a:stretch>
            <a:fillRect/>
          </a:stretch>
        </p:blipFill>
        <p:spPr>
          <a:xfrm>
            <a:off x="1605566" y="1308554"/>
            <a:ext cx="8895903" cy="5210983"/>
          </a:xfrm>
          <a:prstGeom prst="rect">
            <a:avLst/>
          </a:prstGeom>
        </p:spPr>
      </p:pic>
    </p:spTree>
    <p:extLst>
      <p:ext uri="{BB962C8B-B14F-4D97-AF65-F5344CB8AC3E}">
        <p14:creationId xmlns:p14="http://schemas.microsoft.com/office/powerpoint/2010/main" val="2005871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625" y="0"/>
            <a:ext cx="10772775" cy="1658198"/>
          </a:xfrm>
        </p:spPr>
        <p:txBody>
          <a:bodyPr>
            <a:normAutofit/>
          </a:bodyPr>
          <a:lstStyle/>
          <a:p>
            <a:pPr algn="ctr"/>
            <a:r>
              <a:rPr lang="en-GB" sz="3200" b="1" dirty="0">
                <a:latin typeface="Arial" panose="020B0604020202020204" pitchFamily="34" charset="0"/>
                <a:cs typeface="Arial" panose="020B0604020202020204" pitchFamily="34" charset="0"/>
              </a:rPr>
              <a:t>Males and females as proportion of total employed population in trading </a:t>
            </a:r>
          </a:p>
        </p:txBody>
      </p:sp>
      <p:sp>
        <p:nvSpPr>
          <p:cNvPr id="5" name="TextBox 4"/>
          <p:cNvSpPr txBox="1"/>
          <p:nvPr/>
        </p:nvSpPr>
        <p:spPr>
          <a:xfrm>
            <a:off x="1714895" y="6576613"/>
            <a:ext cx="1673856" cy="646331"/>
          </a:xfrm>
          <a:prstGeom prst="rect">
            <a:avLst/>
          </a:prstGeom>
          <a:noFill/>
        </p:spPr>
        <p:txBody>
          <a:bodyPr wrap="none" rtlCol="0">
            <a:spAutoFit/>
          </a:bodyPr>
          <a:lstStyle/>
          <a:p>
            <a:r>
              <a:rPr lang="en-GB" b="1" dirty="0"/>
              <a:t>GSS 2013, 2000</a:t>
            </a:r>
          </a:p>
          <a:p>
            <a:endParaRPr lang="en-GB" b="1" dirty="0"/>
          </a:p>
        </p:txBody>
      </p:sp>
      <p:sp>
        <p:nvSpPr>
          <p:cNvPr id="3" name="Slide Number Placeholder 2"/>
          <p:cNvSpPr>
            <a:spLocks noGrp="1"/>
          </p:cNvSpPr>
          <p:nvPr>
            <p:ph type="sldNum" sz="quarter" idx="12"/>
          </p:nvPr>
        </p:nvSpPr>
        <p:spPr>
          <a:xfrm>
            <a:off x="9265920" y="5565448"/>
            <a:ext cx="2926080" cy="1397039"/>
          </a:xfrm>
        </p:spPr>
        <p:txBody>
          <a:bodyPr/>
          <a:lstStyle/>
          <a:p>
            <a:fld id="{FEF84BB5-A80A-4523-B3E1-911245850436}" type="slidenum">
              <a:rPr lang="en-GB" sz="4000" smtClean="0"/>
              <a:t>14</a:t>
            </a:fld>
            <a:endParaRPr lang="en-GB" sz="4000" dirty="0"/>
          </a:p>
        </p:txBody>
      </p:sp>
      <p:pic>
        <p:nvPicPr>
          <p:cNvPr id="4" name="Picture 3"/>
          <p:cNvPicPr>
            <a:picLocks noChangeAspect="1"/>
          </p:cNvPicPr>
          <p:nvPr/>
        </p:nvPicPr>
        <p:blipFill>
          <a:blip r:embed="rId2"/>
          <a:stretch>
            <a:fillRect/>
          </a:stretch>
        </p:blipFill>
        <p:spPr>
          <a:xfrm>
            <a:off x="1805012" y="1355376"/>
            <a:ext cx="9072000" cy="5300355"/>
          </a:xfrm>
          <a:prstGeom prst="rect">
            <a:avLst/>
          </a:prstGeom>
        </p:spPr>
      </p:pic>
    </p:spTree>
    <p:extLst>
      <p:ext uri="{BB962C8B-B14F-4D97-AF65-F5344CB8AC3E}">
        <p14:creationId xmlns:p14="http://schemas.microsoft.com/office/powerpoint/2010/main" val="1179138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875592"/>
            <a:ext cx="10780776" cy="4836949"/>
          </a:xfrm>
        </p:spPr>
        <p:txBody>
          <a:bodyPr>
            <a:noAutofit/>
          </a:bodyPr>
          <a:lstStyle/>
          <a:p>
            <a:r>
              <a:rPr lang="en-GB" sz="4800" b="1" dirty="0">
                <a:latin typeface="Arial" panose="020B0604020202020204" pitchFamily="34" charset="0"/>
                <a:cs typeface="Arial" panose="020B0604020202020204" pitchFamily="34" charset="0"/>
              </a:rPr>
              <a:t>Informality in domestic trading and agriculture</a:t>
            </a:r>
            <a:br>
              <a:rPr lang="en-GB" sz="4800" b="1" dirty="0">
                <a:latin typeface="Arial" panose="020B0604020202020204" pitchFamily="34" charset="0"/>
                <a:cs typeface="Arial" panose="020B0604020202020204" pitchFamily="34" charset="0"/>
              </a:rPr>
            </a:br>
            <a:br>
              <a:rPr lang="en-GB" sz="4800" b="1" dirty="0">
                <a:latin typeface="Arial" panose="020B0604020202020204" pitchFamily="34" charset="0"/>
                <a:cs typeface="Arial" panose="020B0604020202020204" pitchFamily="34" charset="0"/>
              </a:rPr>
            </a:b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15</a:t>
            </a:fld>
            <a:endParaRPr lang="en-GB" sz="4000" dirty="0"/>
          </a:p>
        </p:txBody>
      </p:sp>
    </p:spTree>
    <p:extLst>
      <p:ext uri="{BB962C8B-B14F-4D97-AF65-F5344CB8AC3E}">
        <p14:creationId xmlns:p14="http://schemas.microsoft.com/office/powerpoint/2010/main" val="1503148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875592"/>
            <a:ext cx="10780776" cy="4836949"/>
          </a:xfrm>
        </p:spPr>
        <p:txBody>
          <a:bodyPr>
            <a:noAutofit/>
          </a:bodyPr>
          <a:lstStyle/>
          <a:p>
            <a:r>
              <a:rPr lang="en-GB" sz="4800" b="1" dirty="0">
                <a:latin typeface="Arial" panose="020B0604020202020204" pitchFamily="34" charset="0"/>
                <a:cs typeface="Arial" panose="020B0604020202020204" pitchFamily="34" charset="0"/>
              </a:rPr>
              <a:t>Informality in domestic trading and agriculture</a:t>
            </a:r>
            <a:br>
              <a:rPr lang="en-GB" sz="4800" b="1" dirty="0">
                <a:latin typeface="Arial" panose="020B0604020202020204" pitchFamily="34" charset="0"/>
                <a:cs typeface="Arial" panose="020B0604020202020204" pitchFamily="34" charset="0"/>
              </a:rPr>
            </a:br>
            <a:br>
              <a:rPr lang="en-GB" sz="48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 </a:t>
            </a:r>
            <a:r>
              <a:rPr lang="en-GB" sz="3200" b="1" dirty="0">
                <a:latin typeface="Arial" panose="020B0604020202020204" pitchFamily="34" charset="0"/>
                <a:cs typeface="Arial" panose="020B0604020202020204" pitchFamily="34" charset="0"/>
              </a:rPr>
              <a:t>Whether there was a contract </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 </a:t>
            </a:r>
            <a:r>
              <a:rPr lang="en-GB" sz="3200" b="1" dirty="0">
                <a:latin typeface="Arial" panose="020B0604020202020204" pitchFamily="34" charset="0"/>
                <a:cs typeface="Arial" panose="020B0604020202020204" pitchFamily="34" charset="0"/>
              </a:rPr>
              <a:t>Access to subsidized medical care</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a:t>
            </a:r>
            <a:r>
              <a:rPr lang="en-GB" sz="3200" b="1" dirty="0">
                <a:latin typeface="Arial" panose="020B0604020202020204" pitchFamily="34" charset="0"/>
                <a:cs typeface="Arial" panose="020B0604020202020204" pitchFamily="34" charset="0"/>
              </a:rPr>
              <a:t>  whether workers are entitled to social security</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GSS definition of informality</a:t>
            </a:r>
            <a:br>
              <a:rPr lang="en-GB" sz="48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(2015 Labour force Report)</a:t>
            </a:r>
            <a:endParaRPr lang="en-GB" sz="2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16</a:t>
            </a:fld>
            <a:endParaRPr lang="en-GB" sz="4000" dirty="0"/>
          </a:p>
        </p:txBody>
      </p:sp>
    </p:spTree>
    <p:extLst>
      <p:ext uri="{BB962C8B-B14F-4D97-AF65-F5344CB8AC3E}">
        <p14:creationId xmlns:p14="http://schemas.microsoft.com/office/powerpoint/2010/main" val="748038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r>
              <a:rPr lang="en-GB" sz="4400" b="1" dirty="0">
                <a:solidFill>
                  <a:prstClr val="white"/>
                </a:solidFill>
                <a:latin typeface="Arial" panose="020B0604020202020204" pitchFamily="34" charset="0"/>
                <a:cs typeface="Arial" panose="020B0604020202020204" pitchFamily="34" charset="0"/>
              </a:rPr>
              <a:t>Occupation and Type of Contract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507818"/>
              </p:ext>
            </p:extLst>
          </p:nvPr>
        </p:nvGraphicFramePr>
        <p:xfrm>
          <a:off x="645854" y="1604966"/>
          <a:ext cx="10955655" cy="4450080"/>
        </p:xfrm>
        <a:graphic>
          <a:graphicData uri="http://schemas.openxmlformats.org/drawingml/2006/table">
            <a:tbl>
              <a:tblPr firstRow="1" bandRow="1">
                <a:tableStyleId>{5C22544A-7EE6-4342-B048-85BDC9FD1C3A}</a:tableStyleId>
              </a:tblPr>
              <a:tblGrid>
                <a:gridCol w="5034280">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1057626">
                  <a:extLst>
                    <a:ext uri="{9D8B030D-6E8A-4147-A177-3AD203B41FA5}">
                      <a16:colId xmlns:a16="http://schemas.microsoft.com/office/drawing/2014/main" val="20003"/>
                    </a:ext>
                  </a:extLst>
                </a:gridCol>
                <a:gridCol w="1631599">
                  <a:extLst>
                    <a:ext uri="{9D8B030D-6E8A-4147-A177-3AD203B41FA5}">
                      <a16:colId xmlns:a16="http://schemas.microsoft.com/office/drawing/2014/main" val="20004"/>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3">
                  <a:txBody>
                    <a:bodyPr/>
                    <a:lstStyle/>
                    <a:p>
                      <a:pPr algn="ctr"/>
                      <a:r>
                        <a:rPr lang="en-GB" dirty="0">
                          <a:latin typeface="Arial" panose="020B0604020202020204" pitchFamily="34" charset="0"/>
                          <a:cs typeface="Arial" panose="020B0604020202020204" pitchFamily="34" charset="0"/>
                        </a:rPr>
                        <a:t>Was there a contract </a:t>
                      </a:r>
                    </a:p>
                  </a:txBody>
                  <a:tcPr/>
                </a:tc>
                <a:tc hMerge="1">
                  <a:txBody>
                    <a:bodyPr/>
                    <a:lstStyle/>
                    <a:p>
                      <a:endParaRPr lang="en-GB"/>
                    </a:p>
                  </a:txBody>
                  <a:tcPr/>
                </a:tc>
                <a:tc hMerge="1">
                  <a:txBody>
                    <a:bodyPr/>
                    <a:lstStyle/>
                    <a:p>
                      <a:endParaRPr lang="en-GB" dirty="0"/>
                    </a:p>
                  </a:txBody>
                  <a:tcPr/>
                </a:tc>
                <a:tc>
                  <a:txBody>
                    <a:bodyPr/>
                    <a:lstStyle/>
                    <a:p>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anose="020B0604020202020204" pitchFamily="34" charset="0"/>
                          <a:cs typeface="Arial" panose="020B0604020202020204" pitchFamily="34" charset="0"/>
                        </a:rPr>
                        <a:t>Occupation</a:t>
                      </a:r>
                    </a:p>
                  </a:txBody>
                  <a:tcPr/>
                </a:tc>
                <a:tc>
                  <a:txBody>
                    <a:bodyPr/>
                    <a:lstStyle/>
                    <a:p>
                      <a:r>
                        <a:rPr lang="en-GB" dirty="0">
                          <a:latin typeface="Arial" panose="020B0604020202020204" pitchFamily="34" charset="0"/>
                          <a:cs typeface="Arial" panose="020B0604020202020204" pitchFamily="34" charset="0"/>
                        </a:rPr>
                        <a:t>Yes, written</a:t>
                      </a:r>
                    </a:p>
                  </a:txBody>
                  <a:tcPr/>
                </a:tc>
                <a:tc>
                  <a:txBody>
                    <a:bodyPr/>
                    <a:lstStyle/>
                    <a:p>
                      <a:r>
                        <a:rPr lang="en-GB" dirty="0">
                          <a:latin typeface="Arial" panose="020B0604020202020204" pitchFamily="34" charset="0"/>
                          <a:cs typeface="Arial" panose="020B0604020202020204" pitchFamily="34" charset="0"/>
                        </a:rPr>
                        <a:t>Yes, oral/verbal</a:t>
                      </a:r>
                    </a:p>
                  </a:txBody>
                  <a:tcPr/>
                </a:tc>
                <a:tc>
                  <a:txBody>
                    <a:bodyPr/>
                    <a:lstStyle/>
                    <a:p>
                      <a:r>
                        <a:rPr lang="en-GB" dirty="0">
                          <a:latin typeface="Arial" panose="020B0604020202020204" pitchFamily="34" charset="0"/>
                          <a:cs typeface="Arial" panose="020B0604020202020204" pitchFamily="34" charset="0"/>
                        </a:rPr>
                        <a:t>No</a:t>
                      </a:r>
                    </a:p>
                  </a:txBody>
                  <a:tcPr/>
                </a:tc>
                <a:tc>
                  <a:txBody>
                    <a:bodyPr/>
                    <a:lstStyle/>
                    <a:p>
                      <a:r>
                        <a:rPr lang="en-GB"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Armed Forces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0</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Managers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81</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84</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4"/>
                  </a:ext>
                </a:extLst>
              </a:tr>
              <a:tr h="370840">
                <a:tc>
                  <a:txBody>
                    <a:bodyPr/>
                    <a:lstStyle/>
                    <a:p>
                      <a:r>
                        <a:rPr lang="en-GB" dirty="0">
                          <a:latin typeface="Arial" panose="020B0604020202020204" pitchFamily="34" charset="0"/>
                          <a:cs typeface="Arial" panose="020B0604020202020204" pitchFamily="34" charset="0"/>
                        </a:rPr>
                        <a:t>Technicians and associate 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69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5"/>
                  </a:ext>
                </a:extLst>
              </a:tr>
              <a:tr h="370840">
                <a:tc>
                  <a:txBody>
                    <a:bodyPr/>
                    <a:lstStyle/>
                    <a:p>
                      <a:r>
                        <a:rPr lang="en-GB" dirty="0">
                          <a:latin typeface="Arial" panose="020B0604020202020204" pitchFamily="34" charset="0"/>
                          <a:cs typeface="Arial" panose="020B0604020202020204" pitchFamily="34" charset="0"/>
                        </a:rPr>
                        <a:t>Clerical support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6"/>
                  </a:ext>
                </a:extLst>
              </a:tr>
              <a:tr h="370840">
                <a:tc>
                  <a:txBody>
                    <a:bodyPr/>
                    <a:lstStyle/>
                    <a:p>
                      <a:r>
                        <a:rPr lang="en-GB" dirty="0">
                          <a:latin typeface="Arial" panose="020B0604020202020204" pitchFamily="34" charset="0"/>
                          <a:cs typeface="Arial" panose="020B0604020202020204" pitchFamily="34" charset="0"/>
                        </a:rPr>
                        <a:t>Service and sales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33</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40</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27</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solidFill>
                      <a:srgbClr val="FFFF00"/>
                    </a:solidFill>
                  </a:tcPr>
                </a:tc>
                <a:extLst>
                  <a:ext uri="{0D108BD9-81ED-4DB2-BD59-A6C34878D82A}">
                    <a16:rowId xmlns:a16="http://schemas.microsoft.com/office/drawing/2014/main" val="10007"/>
                  </a:ext>
                </a:extLst>
              </a:tr>
              <a:tr h="370840">
                <a:tc>
                  <a:txBody>
                    <a:bodyPr/>
                    <a:lstStyle/>
                    <a:p>
                      <a:r>
                        <a:rPr lang="en-GB" dirty="0">
                          <a:latin typeface="Arial" panose="020B0604020202020204" pitchFamily="34" charset="0"/>
                          <a:cs typeface="Arial" panose="020B0604020202020204" pitchFamily="34" charset="0"/>
                        </a:rPr>
                        <a:t>Skilled agricultural, forestry and fishery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10</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solidFill>
                      <a:srgbClr val="FFFF00"/>
                    </a:solidFill>
                  </a:tcPr>
                </a:tc>
                <a:extLst>
                  <a:ext uri="{0D108BD9-81ED-4DB2-BD59-A6C34878D82A}">
                    <a16:rowId xmlns:a16="http://schemas.microsoft.com/office/drawing/2014/main" val="10008"/>
                  </a:ext>
                </a:extLst>
              </a:tr>
              <a:tr h="370840">
                <a:tc>
                  <a:txBody>
                    <a:bodyPr/>
                    <a:lstStyle/>
                    <a:p>
                      <a:r>
                        <a:rPr lang="en-GB" dirty="0">
                          <a:latin typeface="Arial" panose="020B0604020202020204" pitchFamily="34" charset="0"/>
                          <a:cs typeface="Arial" panose="020B0604020202020204" pitchFamily="34" charset="0"/>
                        </a:rPr>
                        <a:t>Craft and related trades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51</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32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9"/>
                  </a:ext>
                </a:extLst>
              </a:tr>
              <a:tr h="370840">
                <a:tc>
                  <a:txBody>
                    <a:bodyPr/>
                    <a:lstStyle/>
                    <a:p>
                      <a:r>
                        <a:rPr lang="en-GB" dirty="0">
                          <a:latin typeface="Arial" panose="020B0604020202020204" pitchFamily="34" charset="0"/>
                          <a:cs typeface="Arial" panose="020B0604020202020204" pitchFamily="34" charset="0"/>
                        </a:rPr>
                        <a:t>Plant and machine operators, and assemblers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24</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10"/>
                  </a:ext>
                </a:extLst>
              </a:tr>
              <a:tr h="370840">
                <a:tc>
                  <a:txBody>
                    <a:bodyPr/>
                    <a:lstStyle/>
                    <a:p>
                      <a:r>
                        <a:rPr lang="en-GB" dirty="0">
                          <a:latin typeface="Arial" panose="020B0604020202020204" pitchFamily="34" charset="0"/>
                          <a:cs typeface="Arial" panose="020B0604020202020204" pitchFamily="34" charset="0"/>
                        </a:rPr>
                        <a:t>Elementary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49</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28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11"/>
                  </a:ext>
                </a:extLst>
              </a:tr>
            </a:tbl>
          </a:graphicData>
        </a:graphic>
      </p:graphicFrame>
      <p:sp>
        <p:nvSpPr>
          <p:cNvPr id="6" name="Rectangle 5"/>
          <p:cNvSpPr/>
          <p:nvPr/>
        </p:nvSpPr>
        <p:spPr>
          <a:xfrm>
            <a:off x="8908026" y="1956620"/>
            <a:ext cx="1042219" cy="41197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83664"/>
            <a:ext cx="2926080" cy="1397039"/>
          </a:xfrm>
        </p:spPr>
        <p:txBody>
          <a:bodyPr/>
          <a:lstStyle/>
          <a:p>
            <a:fld id="{FEF84BB5-A80A-4523-B3E1-911245850436}" type="slidenum">
              <a:rPr lang="en-GB" sz="4000" smtClean="0"/>
              <a:t>17</a:t>
            </a:fld>
            <a:endParaRPr lang="en-GB" sz="4000" dirty="0"/>
          </a:p>
        </p:txBody>
      </p:sp>
      <p:sp>
        <p:nvSpPr>
          <p:cNvPr id="5" name="TextBox 4"/>
          <p:cNvSpPr txBox="1"/>
          <p:nvPr/>
        </p:nvSpPr>
        <p:spPr>
          <a:xfrm>
            <a:off x="645854" y="6267819"/>
            <a:ext cx="232307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Based on GLSS 6</a:t>
            </a:r>
          </a:p>
        </p:txBody>
      </p:sp>
    </p:spTree>
    <p:extLst>
      <p:ext uri="{BB962C8B-B14F-4D97-AF65-F5344CB8AC3E}">
        <p14:creationId xmlns:p14="http://schemas.microsoft.com/office/powerpoint/2010/main" val="2531604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r>
              <a:rPr lang="en-GB" sz="4400" b="1" dirty="0">
                <a:solidFill>
                  <a:prstClr val="white"/>
                </a:solidFill>
                <a:latin typeface="Arial" panose="020B0604020202020204" pitchFamily="34" charset="0"/>
                <a:cs typeface="Arial" panose="020B0604020202020204" pitchFamily="34" charset="0"/>
              </a:rPr>
              <a:t>Access to subsidized medical care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6773480"/>
              </p:ext>
            </p:extLst>
          </p:nvPr>
        </p:nvGraphicFramePr>
        <p:xfrm>
          <a:off x="645854" y="1604966"/>
          <a:ext cx="9898029" cy="4719320"/>
        </p:xfrm>
        <a:graphic>
          <a:graphicData uri="http://schemas.openxmlformats.org/drawingml/2006/table">
            <a:tbl>
              <a:tblPr firstRow="1" bandRow="1">
                <a:tableStyleId>{5C22544A-7EE6-4342-B048-85BDC9FD1C3A}</a:tableStyleId>
              </a:tblPr>
              <a:tblGrid>
                <a:gridCol w="5034280">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1631599">
                  <a:extLst>
                    <a:ext uri="{9D8B030D-6E8A-4147-A177-3AD203B41FA5}">
                      <a16:colId xmlns:a16="http://schemas.microsoft.com/office/drawing/2014/main" val="20003"/>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a:latin typeface="Arial" panose="020B0604020202020204" pitchFamily="34" charset="0"/>
                          <a:cs typeface="Arial" panose="020B0604020202020204" pitchFamily="34" charset="0"/>
                        </a:rPr>
                        <a:t>Entitled to subsidized medical care</a:t>
                      </a:r>
                    </a:p>
                  </a:txBody>
                  <a:tcPr/>
                </a:tc>
                <a:tc hMerge="1">
                  <a:txBody>
                    <a:bodyPr/>
                    <a:lstStyle/>
                    <a:p>
                      <a:endParaRPr lang="en-GB"/>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anose="020B0604020202020204" pitchFamily="34" charset="0"/>
                          <a:cs typeface="Arial" panose="020B0604020202020204" pitchFamily="34" charset="0"/>
                        </a:rPr>
                        <a:t>Occupation</a:t>
                      </a:r>
                    </a:p>
                  </a:txBody>
                  <a:tcPr/>
                </a:tc>
                <a:tc>
                  <a:txBody>
                    <a:bodyPr/>
                    <a:lstStyle/>
                    <a:p>
                      <a:pPr algn="ctr">
                        <a:lnSpc>
                          <a:spcPct val="107000"/>
                        </a:lnSpc>
                        <a:spcAft>
                          <a:spcPts val="0"/>
                        </a:spcAft>
                      </a:pPr>
                      <a:r>
                        <a:rPr lang="en-GB"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Yes</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r>
                        <a:rPr lang="en-GB"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Armed Forces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78</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Managers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50</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65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4"/>
                  </a:ext>
                </a:extLst>
              </a:tr>
              <a:tr h="370840">
                <a:tc>
                  <a:txBody>
                    <a:bodyPr/>
                    <a:lstStyle/>
                    <a:p>
                      <a:r>
                        <a:rPr lang="en-GB" dirty="0">
                          <a:latin typeface="Arial" panose="020B0604020202020204" pitchFamily="34" charset="0"/>
                          <a:cs typeface="Arial" panose="020B0604020202020204" pitchFamily="34" charset="0"/>
                        </a:rPr>
                        <a:t>Technicians and associate 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48</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5"/>
                  </a:ext>
                </a:extLst>
              </a:tr>
              <a:tr h="370840">
                <a:tc>
                  <a:txBody>
                    <a:bodyPr/>
                    <a:lstStyle/>
                    <a:p>
                      <a:r>
                        <a:rPr lang="en-GB" dirty="0">
                          <a:latin typeface="Arial" panose="020B0604020202020204" pitchFamily="34" charset="0"/>
                          <a:cs typeface="Arial" panose="020B0604020202020204" pitchFamily="34" charset="0"/>
                        </a:rPr>
                        <a:t>Clerical support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53</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6"/>
                  </a:ext>
                </a:extLst>
              </a:tr>
              <a:tr h="370840">
                <a:tc>
                  <a:txBody>
                    <a:bodyPr/>
                    <a:lstStyle/>
                    <a:p>
                      <a:r>
                        <a:rPr lang="en-GB" dirty="0">
                          <a:latin typeface="Arial" panose="020B0604020202020204" pitchFamily="34" charset="0"/>
                          <a:cs typeface="Arial" panose="020B0604020202020204" pitchFamily="34" charset="0"/>
                        </a:rPr>
                        <a:t>Service and sales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18</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82</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7"/>
                  </a:ext>
                </a:extLst>
              </a:tr>
              <a:tr h="370840">
                <a:tc>
                  <a:txBody>
                    <a:bodyPr/>
                    <a:lstStyle/>
                    <a:p>
                      <a:r>
                        <a:rPr lang="en-GB" dirty="0">
                          <a:latin typeface="Arial" panose="020B0604020202020204" pitchFamily="34" charset="0"/>
                          <a:cs typeface="Arial" panose="020B0604020202020204" pitchFamily="34" charset="0"/>
                        </a:rPr>
                        <a:t>Skilled agricultural, forestry and fishery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92</a:t>
                      </a:r>
                    </a:p>
                  </a:txBody>
                  <a:tcPr marL="68580" marR="68580" marT="0" marB="0">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8"/>
                  </a:ext>
                </a:extLst>
              </a:tr>
              <a:tr h="370840">
                <a:tc>
                  <a:txBody>
                    <a:bodyPr/>
                    <a:lstStyle/>
                    <a:p>
                      <a:r>
                        <a:rPr lang="en-GB" dirty="0">
                          <a:latin typeface="Arial" panose="020B0604020202020204" pitchFamily="34" charset="0"/>
                          <a:cs typeface="Arial" panose="020B0604020202020204" pitchFamily="34" charset="0"/>
                        </a:rPr>
                        <a:t>Craft and related trades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0840">
                <a:tc>
                  <a:txBody>
                    <a:bodyPr/>
                    <a:lstStyle/>
                    <a:p>
                      <a:r>
                        <a:rPr lang="en-GB" dirty="0">
                          <a:latin typeface="Arial" panose="020B0604020202020204" pitchFamily="34" charset="0"/>
                          <a:cs typeface="Arial" panose="020B0604020202020204" pitchFamily="34" charset="0"/>
                        </a:rPr>
                        <a:t>Plant and machine operators, and assemblers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84</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0"/>
                  </a:ext>
                </a:extLst>
              </a:tr>
              <a:tr h="370840">
                <a:tc>
                  <a:txBody>
                    <a:bodyPr/>
                    <a:lstStyle/>
                    <a:p>
                      <a:r>
                        <a:rPr lang="en-GB" dirty="0">
                          <a:latin typeface="Arial" panose="020B0604020202020204" pitchFamily="34" charset="0"/>
                          <a:cs typeface="Arial" panose="020B0604020202020204" pitchFamily="34" charset="0"/>
                        </a:rPr>
                        <a:t>Elementary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84</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1"/>
                  </a:ext>
                </a:extLst>
              </a:tr>
            </a:tbl>
          </a:graphicData>
        </a:graphic>
      </p:graphicFrame>
      <p:sp>
        <p:nvSpPr>
          <p:cNvPr id="8" name="Rectangle 7"/>
          <p:cNvSpPr/>
          <p:nvPr/>
        </p:nvSpPr>
        <p:spPr>
          <a:xfrm>
            <a:off x="7108723" y="5220929"/>
            <a:ext cx="1789471" cy="11033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18</a:t>
            </a:fld>
            <a:endParaRPr lang="en-GB" sz="4000" dirty="0"/>
          </a:p>
        </p:txBody>
      </p:sp>
      <p:sp>
        <p:nvSpPr>
          <p:cNvPr id="6" name="TextBox 5"/>
          <p:cNvSpPr txBox="1"/>
          <p:nvPr/>
        </p:nvSpPr>
        <p:spPr>
          <a:xfrm>
            <a:off x="645854" y="6391088"/>
            <a:ext cx="232307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Based on GLSS 6</a:t>
            </a:r>
          </a:p>
        </p:txBody>
      </p:sp>
    </p:spTree>
    <p:extLst>
      <p:ext uri="{BB962C8B-B14F-4D97-AF65-F5344CB8AC3E}">
        <p14:creationId xmlns:p14="http://schemas.microsoft.com/office/powerpoint/2010/main" val="2506245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pPr algn="ctr"/>
            <a:r>
              <a:rPr lang="en-GB" sz="4400" b="1" dirty="0">
                <a:solidFill>
                  <a:prstClr val="white"/>
                </a:solidFill>
                <a:latin typeface="Arial" panose="020B0604020202020204" pitchFamily="34" charset="0"/>
                <a:cs typeface="Arial" panose="020B0604020202020204" pitchFamily="34" charset="0"/>
              </a:rPr>
              <a:t>Entitled to social security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164764"/>
              </p:ext>
            </p:extLst>
          </p:nvPr>
        </p:nvGraphicFramePr>
        <p:xfrm>
          <a:off x="645854" y="1604966"/>
          <a:ext cx="9898029" cy="4719320"/>
        </p:xfrm>
        <a:graphic>
          <a:graphicData uri="http://schemas.openxmlformats.org/drawingml/2006/table">
            <a:tbl>
              <a:tblPr firstRow="1" bandRow="1">
                <a:tableStyleId>{5C22544A-7EE6-4342-B048-85BDC9FD1C3A}</a:tableStyleId>
              </a:tblPr>
              <a:tblGrid>
                <a:gridCol w="5034280">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1631599">
                  <a:extLst>
                    <a:ext uri="{9D8B030D-6E8A-4147-A177-3AD203B41FA5}">
                      <a16:colId xmlns:a16="http://schemas.microsoft.com/office/drawing/2014/main" val="20003"/>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a:latin typeface="Arial" panose="020B0604020202020204" pitchFamily="34" charset="0"/>
                          <a:cs typeface="Arial" panose="020B0604020202020204" pitchFamily="34" charset="0"/>
                        </a:rPr>
                        <a:t>Entitled to any social security</a:t>
                      </a:r>
                    </a:p>
                  </a:txBody>
                  <a:tcPr/>
                </a:tc>
                <a:tc hMerge="1">
                  <a:txBody>
                    <a:bodyPr/>
                    <a:lstStyle/>
                    <a:p>
                      <a:endParaRPr lang="en-GB"/>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anose="020B0604020202020204" pitchFamily="34" charset="0"/>
                          <a:cs typeface="Arial" panose="020B0604020202020204" pitchFamily="34" charset="0"/>
                        </a:rPr>
                        <a:t>Occupation</a:t>
                      </a:r>
                    </a:p>
                  </a:txBody>
                  <a:tcPr/>
                </a:tc>
                <a:tc>
                  <a:txBody>
                    <a:bodyPr/>
                    <a:lstStyle/>
                    <a:p>
                      <a:pPr algn="ctr">
                        <a:lnSpc>
                          <a:spcPct val="107000"/>
                        </a:lnSpc>
                        <a:spcAft>
                          <a:spcPts val="0"/>
                        </a:spcAft>
                      </a:pPr>
                      <a:r>
                        <a:rPr lang="en-GB"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Yes</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r>
                        <a:rPr lang="en-GB"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Armed Forces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Managers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72</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74</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26</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4"/>
                  </a:ext>
                </a:extLst>
              </a:tr>
              <a:tr h="370840">
                <a:tc>
                  <a:txBody>
                    <a:bodyPr/>
                    <a:lstStyle/>
                    <a:p>
                      <a:r>
                        <a:rPr lang="en-GB" dirty="0">
                          <a:latin typeface="Arial" panose="020B0604020202020204" pitchFamily="34" charset="0"/>
                          <a:cs typeface="Arial" panose="020B0604020202020204" pitchFamily="34" charset="0"/>
                        </a:rPr>
                        <a:t>Technicians and associate 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5"/>
                  </a:ext>
                </a:extLst>
              </a:tr>
              <a:tr h="370840">
                <a:tc>
                  <a:txBody>
                    <a:bodyPr/>
                    <a:lstStyle/>
                    <a:p>
                      <a:r>
                        <a:rPr lang="en-GB" dirty="0">
                          <a:latin typeface="Arial" panose="020B0604020202020204" pitchFamily="34" charset="0"/>
                          <a:cs typeface="Arial" panose="020B0604020202020204" pitchFamily="34" charset="0"/>
                        </a:rPr>
                        <a:t>Clerical support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41</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6"/>
                  </a:ext>
                </a:extLst>
              </a:tr>
              <a:tr h="370840">
                <a:tc>
                  <a:txBody>
                    <a:bodyPr/>
                    <a:lstStyle/>
                    <a:p>
                      <a:r>
                        <a:rPr lang="en-GB" dirty="0">
                          <a:latin typeface="Arial" panose="020B0604020202020204" pitchFamily="34" charset="0"/>
                          <a:cs typeface="Arial" panose="020B0604020202020204" pitchFamily="34" charset="0"/>
                        </a:rPr>
                        <a:t>Service and sales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26</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74</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7"/>
                  </a:ext>
                </a:extLst>
              </a:tr>
              <a:tr h="370840">
                <a:tc>
                  <a:txBody>
                    <a:bodyPr/>
                    <a:lstStyle/>
                    <a:p>
                      <a:r>
                        <a:rPr lang="en-GB" dirty="0">
                          <a:latin typeface="Arial" panose="020B0604020202020204" pitchFamily="34" charset="0"/>
                          <a:cs typeface="Arial" panose="020B0604020202020204" pitchFamily="34" charset="0"/>
                        </a:rPr>
                        <a:t>Skilled agricultural, forestry and fishery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91</a:t>
                      </a:r>
                    </a:p>
                  </a:txBody>
                  <a:tcPr marL="68580" marR="68580" marT="0" marB="0">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8"/>
                  </a:ext>
                </a:extLst>
              </a:tr>
              <a:tr h="370840">
                <a:tc>
                  <a:txBody>
                    <a:bodyPr/>
                    <a:lstStyle/>
                    <a:p>
                      <a:r>
                        <a:rPr lang="en-GB" dirty="0">
                          <a:latin typeface="Arial" panose="020B0604020202020204" pitchFamily="34" charset="0"/>
                          <a:cs typeface="Arial" panose="020B0604020202020204" pitchFamily="34" charset="0"/>
                        </a:rPr>
                        <a:t>Craft and related trades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11</a:t>
                      </a: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0840">
                <a:tc>
                  <a:txBody>
                    <a:bodyPr/>
                    <a:lstStyle/>
                    <a:p>
                      <a:r>
                        <a:rPr lang="en-GB" dirty="0">
                          <a:latin typeface="Arial" panose="020B0604020202020204" pitchFamily="34" charset="0"/>
                          <a:cs typeface="Arial" panose="020B0604020202020204" pitchFamily="34" charset="0"/>
                        </a:rPr>
                        <a:t>Plant and machine operators, and assemblers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80</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0"/>
                  </a:ext>
                </a:extLst>
              </a:tr>
              <a:tr h="370840">
                <a:tc>
                  <a:txBody>
                    <a:bodyPr/>
                    <a:lstStyle/>
                    <a:p>
                      <a:r>
                        <a:rPr lang="en-GB" dirty="0">
                          <a:latin typeface="Arial" panose="020B0604020202020204" pitchFamily="34" charset="0"/>
                          <a:cs typeface="Arial" panose="020B0604020202020204" pitchFamily="34" charset="0"/>
                        </a:rPr>
                        <a:t>Elementary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19</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81</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1"/>
                  </a:ext>
                </a:extLst>
              </a:tr>
            </a:tbl>
          </a:graphicData>
        </a:graphic>
      </p:graphicFrame>
      <p:sp>
        <p:nvSpPr>
          <p:cNvPr id="5" name="Rectangle 4"/>
          <p:cNvSpPr/>
          <p:nvPr/>
        </p:nvSpPr>
        <p:spPr>
          <a:xfrm>
            <a:off x="7108723" y="5220929"/>
            <a:ext cx="1789471" cy="11033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19</a:t>
            </a:fld>
            <a:endParaRPr lang="en-GB" sz="4000" dirty="0"/>
          </a:p>
        </p:txBody>
      </p:sp>
      <p:sp>
        <p:nvSpPr>
          <p:cNvPr id="6" name="TextBox 5"/>
          <p:cNvSpPr txBox="1"/>
          <p:nvPr/>
        </p:nvSpPr>
        <p:spPr>
          <a:xfrm>
            <a:off x="645854" y="6391088"/>
            <a:ext cx="232307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Based on GLSS 6</a:t>
            </a:r>
          </a:p>
        </p:txBody>
      </p:sp>
    </p:spTree>
    <p:extLst>
      <p:ext uri="{BB962C8B-B14F-4D97-AF65-F5344CB8AC3E}">
        <p14:creationId xmlns:p14="http://schemas.microsoft.com/office/powerpoint/2010/main" val="264249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Introduction – context of Ghana</a:t>
            </a:r>
          </a:p>
        </p:txBody>
      </p:sp>
      <p:sp>
        <p:nvSpPr>
          <p:cNvPr id="3" name="Content Placeholder 2"/>
          <p:cNvSpPr>
            <a:spLocks noGrp="1"/>
          </p:cNvSpPr>
          <p:nvPr>
            <p:ph idx="1"/>
          </p:nvPr>
        </p:nvSpPr>
        <p:spPr>
          <a:xfrm>
            <a:off x="676656" y="2011680"/>
            <a:ext cx="11009376" cy="3766185"/>
          </a:xfrm>
        </p:spPr>
        <p:txBody>
          <a:bodyPr>
            <a:noAutofit/>
          </a:bodyPr>
          <a:lstStyle/>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Context of growing informalisation of work since the 1980s</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Economy largely informal to begin with, and dominated by agriculture.</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Expansion of low capital, low productivity services sector</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Expansion of informal work into public sector; </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new forms of informality linked with growth in services- </a:t>
            </a:r>
            <a:r>
              <a:rPr lang="en-GB" dirty="0" err="1">
                <a:solidFill>
                  <a:schemeClr val="tx1"/>
                </a:solidFill>
                <a:latin typeface="Arial" panose="020B0604020202020204" pitchFamily="34" charset="0"/>
                <a:cs typeface="Arial" panose="020B0604020202020204" pitchFamily="34" charset="0"/>
              </a:rPr>
              <a:t>icts</a:t>
            </a:r>
            <a:r>
              <a:rPr lang="en-GB" dirty="0">
                <a:solidFill>
                  <a:schemeClr val="tx1"/>
                </a:solidFill>
                <a:latin typeface="Arial" panose="020B0604020202020204" pitchFamily="34" charset="0"/>
                <a:cs typeface="Arial" panose="020B0604020202020204" pitchFamily="34" charset="0"/>
              </a:rPr>
              <a:t>- telephony, food and consumer items sales; entertainment and rites of passage industry; also </a:t>
            </a:r>
            <a:r>
              <a:rPr lang="en-GB" dirty="0" err="1">
                <a:solidFill>
                  <a:schemeClr val="tx1"/>
                </a:solidFill>
                <a:latin typeface="Arial" panose="020B0604020202020204" pitchFamily="34" charset="0"/>
                <a:cs typeface="Arial" panose="020B0604020202020204" pitchFamily="34" charset="0"/>
              </a:rPr>
              <a:t>agro</a:t>
            </a:r>
            <a:r>
              <a:rPr lang="en-GB" dirty="0">
                <a:solidFill>
                  <a:schemeClr val="tx1"/>
                </a:solidFill>
                <a:latin typeface="Arial" panose="020B0604020202020204" pitchFamily="34" charset="0"/>
                <a:cs typeface="Arial" panose="020B0604020202020204" pitchFamily="34" charset="0"/>
              </a:rPr>
              <a:t>-processing and arts and crafts.</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State interest in enterprise formalisation but contradictory attitude to regulation of employment.</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Concerns the future of work and the well-being of work</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2</a:t>
            </a:fld>
            <a:endParaRPr lang="en-GB" sz="4000" dirty="0"/>
          </a:p>
        </p:txBody>
      </p:sp>
    </p:spTree>
    <p:extLst>
      <p:ext uri="{BB962C8B-B14F-4D97-AF65-F5344CB8AC3E}">
        <p14:creationId xmlns:p14="http://schemas.microsoft.com/office/powerpoint/2010/main" val="37419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98844"/>
            <a:ext cx="10780776" cy="4836949"/>
          </a:xfrm>
        </p:spPr>
        <p:txBody>
          <a:bodyPr>
            <a:noAutofit/>
          </a:bodyPr>
          <a:lstStyle/>
          <a:p>
            <a:r>
              <a:rPr lang="en-GB" sz="4800" b="1" dirty="0">
                <a:latin typeface="Arial" panose="020B0604020202020204" pitchFamily="34" charset="0"/>
                <a:cs typeface="Arial" panose="020B0604020202020204" pitchFamily="34" charset="0"/>
              </a:rPr>
              <a:t>Regulation of contract farming and market trading </a:t>
            </a:r>
            <a:br>
              <a:rPr lang="en-GB" sz="4800" b="1" dirty="0">
                <a:latin typeface="Arial" panose="020B0604020202020204" pitchFamily="34" charset="0"/>
                <a:cs typeface="Arial" panose="020B0604020202020204" pitchFamily="34" charset="0"/>
              </a:rPr>
            </a:b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20</a:t>
            </a:fld>
            <a:endParaRPr lang="en-GB" sz="4000" dirty="0"/>
          </a:p>
        </p:txBody>
      </p:sp>
    </p:spTree>
    <p:extLst>
      <p:ext uri="{BB962C8B-B14F-4D97-AF65-F5344CB8AC3E}">
        <p14:creationId xmlns:p14="http://schemas.microsoft.com/office/powerpoint/2010/main" val="2135362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normAutofit/>
          </a:bodyPr>
          <a:lstStyle/>
          <a:p>
            <a:r>
              <a:rPr lang="en-GB" sz="4000" b="1" dirty="0">
                <a:latin typeface="Arial" panose="020B0604020202020204" pitchFamily="34" charset="0"/>
                <a:cs typeface="Arial" panose="020B0604020202020204" pitchFamily="34" charset="0"/>
              </a:rPr>
              <a:t>Contract farming- background</a:t>
            </a:r>
            <a:br>
              <a:rPr lang="en-GB" sz="40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a:t>
            </a:r>
            <a:endParaRPr lang="en-GB" dirty="0"/>
          </a:p>
        </p:txBody>
      </p:sp>
      <p:sp>
        <p:nvSpPr>
          <p:cNvPr id="3" name="Content Placeholder 2"/>
          <p:cNvSpPr>
            <a:spLocks noGrp="1"/>
          </p:cNvSpPr>
          <p:nvPr>
            <p:ph idx="1"/>
          </p:nvPr>
        </p:nvSpPr>
        <p:spPr>
          <a:xfrm>
            <a:off x="676274" y="1734949"/>
            <a:ext cx="10753725" cy="4941152"/>
          </a:xfrm>
        </p:spPr>
        <p:txBody>
          <a:bodyPr>
            <a:normAutofit fontScale="77500" lnSpcReduction="20000"/>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An arrangement between agribusiness firms and farmers (large, medium or small scale farmers).</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The agribusiness provides farmers with credit, inputs and services (e.g. extension) in return for the right to purchase produce from producers at the end of the production season.</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Variants of contract farming:  </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Farmers participating in these schemes operate on their own land, </a:t>
            </a:r>
          </a:p>
          <a:p>
            <a:pPr marL="457200" lvl="2" indent="0">
              <a:buClr>
                <a:schemeClr val="tx1"/>
              </a:buClr>
              <a:buNone/>
            </a:pPr>
            <a:r>
              <a:rPr lang="en-GB" sz="2200" dirty="0">
                <a:solidFill>
                  <a:schemeClr val="tx1"/>
                </a:solidFill>
                <a:latin typeface="Arial" panose="020B0604020202020204" pitchFamily="34" charset="0"/>
                <a:cs typeface="Arial" panose="020B0604020202020204" pitchFamily="34" charset="0"/>
              </a:rPr>
              <a:t> 	- Where the agribusiness, besides its supply of production requirements, also provides 	farmers with land,</a:t>
            </a:r>
          </a:p>
          <a:p>
            <a:pPr marL="731520" lvl="3" indent="0">
              <a:buClr>
                <a:schemeClr val="tx1"/>
              </a:buClr>
              <a:buNone/>
            </a:pPr>
            <a:r>
              <a:rPr lang="en-GB" sz="2000" dirty="0">
                <a:solidFill>
                  <a:schemeClr val="tx1"/>
                </a:solidFill>
                <a:latin typeface="Arial" panose="020B0604020202020204" pitchFamily="34" charset="0"/>
                <a:cs typeface="Arial" panose="020B0604020202020204" pitchFamily="34" charset="0"/>
              </a:rPr>
              <a:t>	- Farmers assume nearly all the risks that are associated with production: the     contract is centred      on the marketing of  produce after harvesting.</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“attractive to agribusiness- able to treat farmers as the equivalent of employees without all the social security and welfare obligations associated with employees.” </a:t>
            </a:r>
            <a:r>
              <a:rPr lang="en-GB" sz="2600" dirty="0" err="1">
                <a:solidFill>
                  <a:schemeClr val="tx1"/>
                </a:solidFill>
                <a:latin typeface="Arial" panose="020B0604020202020204" pitchFamily="34" charset="0"/>
                <a:cs typeface="Arial" panose="020B0604020202020204" pitchFamily="34" charset="0"/>
              </a:rPr>
              <a:t>Amanor</a:t>
            </a:r>
            <a:r>
              <a:rPr lang="en-GB" sz="2600" dirty="0">
                <a:solidFill>
                  <a:schemeClr val="tx1"/>
                </a:solidFill>
                <a:latin typeface="Arial" panose="020B0604020202020204" pitchFamily="34" charset="0"/>
                <a:cs typeface="Arial" panose="020B0604020202020204" pitchFamily="34" charset="0"/>
              </a:rPr>
              <a:t> (1999, 27).</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“The two forms of TNC [Transnational Corporations] exploitation of low-wage </a:t>
            </a:r>
            <a:r>
              <a:rPr lang="en-GB" sz="2600" dirty="0" err="1">
                <a:solidFill>
                  <a:schemeClr val="tx1"/>
                </a:solidFill>
                <a:latin typeface="Arial" panose="020B0604020202020204" pitchFamily="34" charset="0"/>
                <a:cs typeface="Arial" panose="020B0604020202020204" pitchFamily="34" charset="0"/>
              </a:rPr>
              <a:t>labor</a:t>
            </a:r>
            <a:r>
              <a:rPr lang="en-GB" sz="2600" dirty="0">
                <a:solidFill>
                  <a:schemeClr val="tx1"/>
                </a:solidFill>
                <a:latin typeface="Arial" panose="020B0604020202020204" pitchFamily="34" charset="0"/>
                <a:cs typeface="Arial" panose="020B0604020202020204" pitchFamily="34" charset="0"/>
              </a:rPr>
              <a:t> seen in manufacturing industry—in-house and arm’s length—are also evident in agriculture” John Smith (2016: 71)</a:t>
            </a:r>
          </a:p>
          <a:p>
            <a:pPr marL="0" indent="0">
              <a:buClr>
                <a:schemeClr val="tx1"/>
              </a:buClr>
              <a:buNone/>
            </a:pPr>
            <a:r>
              <a:rPr lang="en-GB" b="1" dirty="0">
                <a:solidFill>
                  <a:srgbClr val="FFFF00"/>
                </a:solidFill>
                <a:latin typeface="Arial" panose="020B0604020202020204" pitchFamily="34" charset="0"/>
                <a:cs typeface="Arial" panose="020B0604020202020204" pitchFamily="34" charset="0"/>
              </a:rPr>
              <a:t>Increasing research and policy salience in land-grabbing literature- win </a:t>
            </a:r>
            <a:r>
              <a:rPr lang="en-GB" b="1" dirty="0" err="1">
                <a:solidFill>
                  <a:srgbClr val="FFFF00"/>
                </a:solidFill>
                <a:latin typeface="Arial" panose="020B0604020202020204" pitchFamily="34" charset="0"/>
                <a:cs typeface="Arial" panose="020B0604020202020204" pitchFamily="34" charset="0"/>
              </a:rPr>
              <a:t>win</a:t>
            </a:r>
            <a:r>
              <a:rPr lang="en-GB" b="1" dirty="0">
                <a:solidFill>
                  <a:srgbClr val="FFFF00"/>
                </a:solidFill>
                <a:latin typeface="Arial" panose="020B0604020202020204" pitchFamily="34" charset="0"/>
                <a:cs typeface="Arial" panose="020B0604020202020204" pitchFamily="34" charset="0"/>
              </a:rPr>
              <a:t> strategy</a:t>
            </a: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21</a:t>
            </a:fld>
            <a:endParaRPr lang="en-GB" sz="4000" dirty="0"/>
          </a:p>
        </p:txBody>
      </p:sp>
    </p:spTree>
    <p:extLst>
      <p:ext uri="{BB962C8B-B14F-4D97-AF65-F5344CB8AC3E}">
        <p14:creationId xmlns:p14="http://schemas.microsoft.com/office/powerpoint/2010/main" val="2395655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4 Cases of Contract farming</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b="1" dirty="0">
                <a:solidFill>
                  <a:srgbClr val="FFFF00"/>
                </a:solidFill>
                <a:latin typeface="Arial" panose="020B0604020202020204" pitchFamily="34" charset="0"/>
                <a:cs typeface="Arial" panose="020B0604020202020204" pitchFamily="34" charset="0"/>
              </a:rPr>
              <a:t>Processing for domestic and foreign market</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 Blue Skies Ghana Limited </a:t>
            </a:r>
          </a:p>
          <a:p>
            <a:pPr marL="0" indent="0">
              <a:buClr>
                <a:schemeClr val="tx1"/>
              </a:buClr>
              <a:buNone/>
            </a:pPr>
            <a:r>
              <a:rPr lang="en-GB" dirty="0">
                <a:solidFill>
                  <a:schemeClr val="tx1"/>
                </a:solidFill>
                <a:latin typeface="Arial" panose="020B0604020202020204" pitchFamily="34" charset="0"/>
                <a:cs typeface="Arial" panose="020B0604020202020204" pitchFamily="34" charset="0"/>
              </a:rPr>
              <a:t>	- </a:t>
            </a:r>
            <a:r>
              <a:rPr lang="en-GB" dirty="0" err="1">
                <a:solidFill>
                  <a:schemeClr val="tx1"/>
                </a:solidFill>
                <a:latin typeface="Arial" panose="020B0604020202020204" pitchFamily="34" charset="0"/>
                <a:cs typeface="Arial" panose="020B0604020202020204" pitchFamily="34" charset="0"/>
              </a:rPr>
              <a:t>Serendipalm</a:t>
            </a:r>
            <a:r>
              <a:rPr lang="en-GB" dirty="0">
                <a:solidFill>
                  <a:schemeClr val="tx1"/>
                </a:solidFill>
                <a:latin typeface="Arial" panose="020B0604020202020204" pitchFamily="34" charset="0"/>
                <a:cs typeface="Arial" panose="020B0604020202020204" pitchFamily="34" charset="0"/>
              </a:rPr>
              <a:t> Company Limited</a:t>
            </a:r>
          </a:p>
          <a:p>
            <a:pPr>
              <a:buClr>
                <a:schemeClr val="tx1"/>
              </a:buClr>
              <a:buFont typeface="Arial" panose="020B0604020202020204" pitchFamily="34" charset="0"/>
              <a:buChar char="•"/>
            </a:pPr>
            <a:r>
              <a:rPr lang="en-GB" sz="2800" i="1" dirty="0">
                <a:solidFill>
                  <a:schemeClr val="tx1"/>
                </a:solidFill>
                <a:latin typeface="Arial" panose="020B0604020202020204" pitchFamily="34" charset="0"/>
                <a:cs typeface="Arial" panose="020B0604020202020204" pitchFamily="34" charset="0"/>
              </a:rPr>
              <a:t> </a:t>
            </a:r>
            <a:r>
              <a:rPr lang="en-GB" sz="2800" b="1" dirty="0">
                <a:solidFill>
                  <a:srgbClr val="FFFF00"/>
                </a:solidFill>
                <a:latin typeface="Arial" panose="020B0604020202020204" pitchFamily="34" charset="0"/>
                <a:cs typeface="Arial" panose="020B0604020202020204" pitchFamily="34" charset="0"/>
              </a:rPr>
              <a:t>Processing for domestic market</a:t>
            </a:r>
          </a:p>
          <a:p>
            <a:pPr marL="0" indent="0">
              <a:buClr>
                <a:schemeClr val="tx1"/>
              </a:buClr>
              <a:buNone/>
            </a:pPr>
            <a:r>
              <a:rPr lang="en-GB" sz="2800" b="1"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 Caltech Ventures Limited </a:t>
            </a:r>
          </a:p>
          <a:p>
            <a:pPr marL="0" indent="0">
              <a:buClr>
                <a:schemeClr val="tx1"/>
              </a:buClr>
              <a:buNone/>
            </a:pPr>
            <a:r>
              <a:rPr lang="en-GB" dirty="0">
                <a:solidFill>
                  <a:schemeClr val="tx1"/>
                </a:solidFill>
                <a:latin typeface="Arial" panose="020B0604020202020204" pitchFamily="34" charset="0"/>
                <a:cs typeface="Arial" panose="020B0604020202020204" pitchFamily="34" charset="0"/>
              </a:rPr>
              <a:t>	- Building Businesses on Values, Integrity and Dignity </a:t>
            </a:r>
          </a:p>
          <a:p>
            <a:pPr marL="0" indent="0">
              <a:buClr>
                <a:schemeClr val="tx1"/>
              </a:buClr>
              <a:buNone/>
            </a:pPr>
            <a:r>
              <a:rPr lang="en-GB" dirty="0">
                <a:solidFill>
                  <a:schemeClr val="tx1"/>
                </a:solidFill>
                <a:latin typeface="Arial" panose="020B0604020202020204" pitchFamily="34" charset="0"/>
                <a:cs typeface="Arial" panose="020B0604020202020204" pitchFamily="34" charset="0"/>
              </a:rPr>
              <a:t>	(B-BOVID) Company Limited </a:t>
            </a: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22</a:t>
            </a:fld>
            <a:endParaRPr lang="en-GB" sz="4000" dirty="0"/>
          </a:p>
        </p:txBody>
      </p:sp>
    </p:spTree>
    <p:extLst>
      <p:ext uri="{BB962C8B-B14F-4D97-AF65-F5344CB8AC3E}">
        <p14:creationId xmlns:p14="http://schemas.microsoft.com/office/powerpoint/2010/main" val="89902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Blue Skies</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Blue Skies Ghana Limited is a subsidiary of Blue Skies Holdings Ltd (UK). Subsidiaries in Brazil, Egypt, and South Africa</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Processes horticultural crops (mango, pineapple, papaya and coconut) for sale on the domestic and European market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Operates two nuclei: a 1,800 acre pineapple farm and a 100 acre mango farm</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It sources produce from </a:t>
            </a:r>
            <a:r>
              <a:rPr lang="en-GB" sz="2800" b="1" i="1" dirty="0">
                <a:solidFill>
                  <a:srgbClr val="FFFF00"/>
                </a:solidFill>
                <a:latin typeface="Arial" panose="020B0604020202020204" pitchFamily="34" charset="0"/>
                <a:cs typeface="Arial" panose="020B0604020202020204" pitchFamily="34" charset="0"/>
              </a:rPr>
              <a:t>150 contract farmers</a:t>
            </a:r>
            <a:r>
              <a:rPr lang="en-GB" sz="2800" dirty="0">
                <a:solidFill>
                  <a:schemeClr val="tx1"/>
                </a:solidFill>
                <a:latin typeface="Arial" panose="020B0604020202020204" pitchFamily="34" charset="0"/>
                <a:cs typeface="Arial" panose="020B0604020202020204" pitchFamily="34" charset="0"/>
              </a:rPr>
              <a:t> and receives supplies from farmers in Côte d’Ivoire, Senegal and Togo</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About </a:t>
            </a:r>
            <a:r>
              <a:rPr lang="en-GB" sz="2800" b="1" i="1" dirty="0">
                <a:solidFill>
                  <a:srgbClr val="FFFF00"/>
                </a:solidFill>
                <a:latin typeface="Arial" panose="020B0604020202020204" pitchFamily="34" charset="0"/>
                <a:cs typeface="Arial" panose="020B0604020202020204" pitchFamily="34" charset="0"/>
              </a:rPr>
              <a:t>4,000 workers </a:t>
            </a:r>
            <a:r>
              <a:rPr lang="en-GB" sz="2800" dirty="0">
                <a:solidFill>
                  <a:schemeClr val="tx1"/>
                </a:solidFill>
                <a:latin typeface="Arial" panose="020B0604020202020204" pitchFamily="34" charset="0"/>
                <a:cs typeface="Arial" panose="020B0604020202020204" pitchFamily="34" charset="0"/>
              </a:rPr>
              <a:t>are employed during the peak production period in June – 60% of these workers are women</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23</a:t>
            </a:fld>
            <a:endParaRPr lang="en-GB" sz="4000" dirty="0"/>
          </a:p>
        </p:txBody>
      </p:sp>
    </p:spTree>
    <p:extLst>
      <p:ext uri="{BB962C8B-B14F-4D97-AF65-F5344CB8AC3E}">
        <p14:creationId xmlns:p14="http://schemas.microsoft.com/office/powerpoint/2010/main" val="2417773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Blue Skies</a:t>
            </a:r>
            <a:endParaRPr lang="en-GB" dirty="0"/>
          </a:p>
        </p:txBody>
      </p:sp>
      <p:sp>
        <p:nvSpPr>
          <p:cNvPr id="3" name="Content Placeholder 2"/>
          <p:cNvSpPr>
            <a:spLocks noGrp="1"/>
          </p:cNvSpPr>
          <p:nvPr>
            <p:ph idx="1"/>
          </p:nvPr>
        </p:nvSpPr>
        <p:spPr>
          <a:xfrm>
            <a:off x="676274" y="1450469"/>
            <a:ext cx="10753725" cy="5086218"/>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Blue Skies has signed onto several initiatives and is certified by organisations including:</a:t>
            </a: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These initiatives are primarily concerned with food safety, production and quality standards, and in some cases labour conditions. </a:t>
            </a: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24</a:t>
            </a:fld>
            <a:endParaRPr lang="en-GB"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274" y="2362380"/>
            <a:ext cx="3314068" cy="27173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1986" y="2362380"/>
            <a:ext cx="2793724" cy="277726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0380" y="2362379"/>
            <a:ext cx="3365053" cy="2717385"/>
          </a:xfrm>
          <a:prstGeom prst="rect">
            <a:avLst/>
          </a:prstGeom>
        </p:spPr>
      </p:pic>
    </p:spTree>
    <p:extLst>
      <p:ext uri="{BB962C8B-B14F-4D97-AF65-F5344CB8AC3E}">
        <p14:creationId xmlns:p14="http://schemas.microsoft.com/office/powerpoint/2010/main" val="1307854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88511"/>
            <a:ext cx="10772775" cy="1658198"/>
          </a:xfrm>
        </p:spPr>
        <p:txBody>
          <a:bodyPr>
            <a:normAutofit/>
          </a:bodyPr>
          <a:lstStyle/>
          <a:p>
            <a:r>
              <a:rPr lang="en-GB" sz="4400" b="1" dirty="0">
                <a:latin typeface="Arial" panose="020B0604020202020204" pitchFamily="34" charset="0"/>
                <a:cs typeface="Arial" panose="020B0604020202020204" pitchFamily="34" charset="0"/>
              </a:rPr>
              <a:t>Serendipalm Company Limited</a:t>
            </a:r>
            <a:endParaRPr lang="en-GB" sz="4800" dirty="0"/>
          </a:p>
        </p:txBody>
      </p:sp>
      <p:sp>
        <p:nvSpPr>
          <p:cNvPr id="3" name="Content Placeholder 2"/>
          <p:cNvSpPr>
            <a:spLocks noGrp="1"/>
          </p:cNvSpPr>
          <p:nvPr>
            <p:ph idx="1"/>
          </p:nvPr>
        </p:nvSpPr>
        <p:spPr>
          <a:xfrm>
            <a:off x="676274" y="1562229"/>
            <a:ext cx="10753725" cy="5086218"/>
          </a:xfrm>
        </p:spPr>
        <p:txBody>
          <a:bodyPr>
            <a:normAutofit fontScale="92500" lnSpcReduction="2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Prime business is the processing and sourcing of organic oil palm</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Main buyers: Dr. Bronners (a producer of natural soaps in the United States), and Rapunzel and GEPA (two manufacturers of food products in Germany)</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Engages 645 contract farmers: 44% are women</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Farmers are smallholders dependent primarily on </a:t>
            </a:r>
            <a:r>
              <a:rPr lang="en-GB" sz="2800" b="1" i="1" dirty="0">
                <a:solidFill>
                  <a:srgbClr val="FFFF00"/>
                </a:solidFill>
                <a:latin typeface="Arial" panose="020B0604020202020204" pitchFamily="34" charset="0"/>
                <a:cs typeface="Arial" panose="020B0604020202020204" pitchFamily="34" charset="0"/>
              </a:rPr>
              <a:t>family labour </a:t>
            </a:r>
            <a:r>
              <a:rPr lang="en-GB" sz="2800" dirty="0">
                <a:solidFill>
                  <a:schemeClr val="tx1"/>
                </a:solidFill>
                <a:latin typeface="Arial" panose="020B0604020202020204" pitchFamily="34" charset="0"/>
                <a:cs typeface="Arial" panose="020B0604020202020204" pitchFamily="34" charset="0"/>
              </a:rPr>
              <a:t>although employ hired labour occasionally.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Farmers prohibited from engaging the services of children and pregnant women</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In addition to contract farmers, Serendipalm has a total of 257 employees engaged in a range of activities.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certified by Fair Trade and ECOCERT and works with a number of organisations in Ghana including The Oil Palm Research Institute (OPRI), the Food and Drugs Authority (FDA) and the Ghana Standards Authority.</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25</a:t>
            </a:fld>
            <a:endParaRPr lang="en-GB" sz="4000" dirty="0"/>
          </a:p>
        </p:txBody>
      </p:sp>
    </p:spTree>
    <p:extLst>
      <p:ext uri="{BB962C8B-B14F-4D97-AF65-F5344CB8AC3E}">
        <p14:creationId xmlns:p14="http://schemas.microsoft.com/office/powerpoint/2010/main" val="2239371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26</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Occupation and employment types at Serendipalm</a:t>
            </a:r>
          </a:p>
        </p:txBody>
      </p:sp>
      <p:sp>
        <p:nvSpPr>
          <p:cNvPr id="11" name="TextBox 10"/>
          <p:cNvSpPr txBox="1"/>
          <p:nvPr/>
        </p:nvSpPr>
        <p:spPr>
          <a:xfrm>
            <a:off x="3609412" y="6341806"/>
            <a:ext cx="405752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Source: Source: Serendipalm, 2017</a:t>
            </a:r>
          </a:p>
          <a:p>
            <a:pPr algn="ctr"/>
            <a:endParaRPr lang="en-GB" b="1" dirty="0">
              <a:latin typeface="Arial" panose="020B0604020202020204" pitchFamily="34" charset="0"/>
              <a:cs typeface="Arial" panose="020B0604020202020204" pitchFamily="34" charset="0"/>
            </a:endParaRPr>
          </a:p>
        </p:txBody>
      </p:sp>
      <p:pic>
        <p:nvPicPr>
          <p:cNvPr id="3" name="Content Placeholder 2"/>
          <p:cNvPicPr>
            <a:picLocks noGrp="1" noChangeAspect="1"/>
          </p:cNvPicPr>
          <p:nvPr>
            <p:ph idx="1"/>
          </p:nvPr>
        </p:nvPicPr>
        <p:blipFill>
          <a:blip r:embed="rId3"/>
          <a:stretch>
            <a:fillRect/>
          </a:stretch>
        </p:blipFill>
        <p:spPr>
          <a:xfrm>
            <a:off x="1651611" y="1224271"/>
            <a:ext cx="8784000" cy="4898376"/>
          </a:xfrm>
          <a:prstGeom prst="rect">
            <a:avLst/>
          </a:prstGeom>
        </p:spPr>
      </p:pic>
    </p:spTree>
    <p:extLst>
      <p:ext uri="{BB962C8B-B14F-4D97-AF65-F5344CB8AC3E}">
        <p14:creationId xmlns:p14="http://schemas.microsoft.com/office/powerpoint/2010/main" val="338250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79951"/>
            <a:ext cx="10772775" cy="1658198"/>
          </a:xfrm>
        </p:spPr>
        <p:txBody>
          <a:bodyPr>
            <a:normAutofit/>
          </a:bodyPr>
          <a:lstStyle/>
          <a:p>
            <a:r>
              <a:rPr lang="en-GB" sz="4000" b="1" dirty="0">
                <a:latin typeface="Arial" panose="020B0604020202020204" pitchFamily="34" charset="0"/>
                <a:cs typeface="Arial" panose="020B0604020202020204" pitchFamily="34" charset="0"/>
              </a:rPr>
              <a:t>The regulatory regimes of contract farming schemes</a:t>
            </a:r>
            <a:endParaRPr lang="en-GB" sz="4800" dirty="0"/>
          </a:p>
        </p:txBody>
      </p:sp>
      <p:sp>
        <p:nvSpPr>
          <p:cNvPr id="3" name="Content Placeholder 2"/>
          <p:cNvSpPr>
            <a:spLocks noGrp="1"/>
          </p:cNvSpPr>
          <p:nvPr>
            <p:ph idx="1"/>
          </p:nvPr>
        </p:nvSpPr>
        <p:spPr>
          <a:xfrm>
            <a:off x="676274" y="1653669"/>
            <a:ext cx="10753725" cy="5086218"/>
          </a:xfrm>
        </p:spPr>
        <p:txBody>
          <a:bodyPr>
            <a:normAutofit/>
          </a:bodyPr>
          <a:lstStyle/>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By default, all companies in Ghana are required to operate within Ghana’s Labour Act, 2003 (Act 651).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Act makes references to </a:t>
            </a:r>
            <a:r>
              <a:rPr lang="en-GB" sz="2800" b="1" i="1" dirty="0">
                <a:solidFill>
                  <a:schemeClr val="tx1"/>
                </a:solidFill>
                <a:latin typeface="Arial" panose="020B0604020202020204" pitchFamily="34" charset="0"/>
                <a:cs typeface="Arial" panose="020B0604020202020204" pitchFamily="34" charset="0"/>
              </a:rPr>
              <a:t>“piece workers”</a:t>
            </a:r>
            <a:r>
              <a:rPr lang="en-GB" sz="2800" dirty="0">
                <a:solidFill>
                  <a:schemeClr val="tx1"/>
                </a:solidFill>
                <a:latin typeface="Arial" panose="020B0604020202020204" pitchFamily="34" charset="0"/>
                <a:cs typeface="Arial" panose="020B0604020202020204" pitchFamily="34" charset="0"/>
              </a:rPr>
              <a:t>, </a:t>
            </a:r>
            <a:r>
              <a:rPr lang="en-GB" sz="2800" b="1" i="1" dirty="0">
                <a:solidFill>
                  <a:schemeClr val="tx1"/>
                </a:solidFill>
                <a:latin typeface="Arial" panose="020B0604020202020204" pitchFamily="34" charset="0"/>
                <a:cs typeface="Arial" panose="020B0604020202020204" pitchFamily="34" charset="0"/>
              </a:rPr>
              <a:t>“part-time workers”</a:t>
            </a:r>
            <a:r>
              <a:rPr lang="en-GB" sz="2800" dirty="0">
                <a:solidFill>
                  <a:schemeClr val="tx1"/>
                </a:solidFill>
                <a:latin typeface="Arial" panose="020B0604020202020204" pitchFamily="34" charset="0"/>
                <a:cs typeface="Arial" panose="020B0604020202020204" pitchFamily="34" charset="0"/>
              </a:rPr>
              <a:t> and </a:t>
            </a:r>
            <a:r>
              <a:rPr lang="en-GB" sz="2800" b="1" i="1" dirty="0">
                <a:solidFill>
                  <a:schemeClr val="tx1"/>
                </a:solidFill>
                <a:latin typeface="Arial" panose="020B0604020202020204" pitchFamily="34" charset="0"/>
                <a:cs typeface="Arial" panose="020B0604020202020204" pitchFamily="34" charset="0"/>
              </a:rPr>
              <a:t>“sharecroppers”</a:t>
            </a:r>
            <a:r>
              <a:rPr lang="en-GB" sz="2800" dirty="0">
                <a:solidFill>
                  <a:schemeClr val="tx1"/>
                </a:solidFill>
                <a:latin typeface="Arial" panose="020B0604020202020204" pitchFamily="34" charset="0"/>
                <a:cs typeface="Arial" panose="020B0604020202020204" pitchFamily="34" charset="0"/>
              </a:rPr>
              <a:t>, but it does this to declare that they do not fall into the categories of “temporary” or “casual workers”. </a:t>
            </a: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27</a:t>
            </a:fld>
            <a:endParaRPr lang="en-GB" sz="4000" dirty="0"/>
          </a:p>
        </p:txBody>
      </p:sp>
    </p:spTree>
    <p:extLst>
      <p:ext uri="{BB962C8B-B14F-4D97-AF65-F5344CB8AC3E}">
        <p14:creationId xmlns:p14="http://schemas.microsoft.com/office/powerpoint/2010/main" val="3832313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79951"/>
            <a:ext cx="10772775" cy="1658198"/>
          </a:xfrm>
        </p:spPr>
        <p:txBody>
          <a:bodyPr>
            <a:normAutofit/>
          </a:bodyPr>
          <a:lstStyle/>
          <a:p>
            <a:r>
              <a:rPr lang="en-GB" sz="4000" b="1" dirty="0">
                <a:latin typeface="Arial" panose="020B0604020202020204" pitchFamily="34" charset="0"/>
                <a:cs typeface="Arial" panose="020B0604020202020204" pitchFamily="34" charset="0"/>
              </a:rPr>
              <a:t>The regulatory regimes of contract farming schemes compared</a:t>
            </a:r>
            <a:endParaRPr lang="en-GB" sz="4800" dirty="0"/>
          </a:p>
        </p:txBody>
      </p:sp>
      <p:sp>
        <p:nvSpPr>
          <p:cNvPr id="3" name="Content Placeholder 2"/>
          <p:cNvSpPr>
            <a:spLocks noGrp="1"/>
          </p:cNvSpPr>
          <p:nvPr>
            <p:ph idx="1"/>
          </p:nvPr>
        </p:nvSpPr>
        <p:spPr>
          <a:xfrm>
            <a:off x="676274" y="1653669"/>
            <a:ext cx="10753725" cy="5086218"/>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underlying rationale for regulation for all four cases is to achieve a reliable supply of quality produce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Issues of labour were pursued by the two export-oriented firms, but their prime concern was the prohibition of child labour/ preventing pregnant women from working as agricultural labour</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What has emerged in all the contract farming schemes is that most contract farmers use informal labour practices (e.g. piecework) on their farms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Communities have standard labour charges per task, charges for specific crops, etc. and this is reflected in the pay gap between men and women  </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28</a:t>
            </a:fld>
            <a:endParaRPr lang="en-GB" sz="4000" dirty="0"/>
          </a:p>
        </p:txBody>
      </p:sp>
    </p:spTree>
    <p:extLst>
      <p:ext uri="{BB962C8B-B14F-4D97-AF65-F5344CB8AC3E}">
        <p14:creationId xmlns:p14="http://schemas.microsoft.com/office/powerpoint/2010/main" val="3307505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Regulation of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regulation of trade in Ghana involves three main actors: The state, local governments and traders’ associations.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state</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The state and international development agencies have held the 	view that the lack of access to credit comprises a critical 	challenge to those who operate micro-enterprises, and 	participants in the informal economy in general (Egyir, 2010)</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Reforms in the banking and financial sector have resulted in 	expansion of the formal financial sector</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Microfinance institutions and Rural and Community Banks    	which are generally viewed as institutions which cater to the 	needs of the poor, women, rural dwellers and those involved in 	agriculture and trade.</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29</a:t>
            </a:fld>
            <a:endParaRPr lang="en-GB" sz="4000" dirty="0"/>
          </a:p>
        </p:txBody>
      </p:sp>
    </p:spTree>
    <p:extLst>
      <p:ext uri="{BB962C8B-B14F-4D97-AF65-F5344CB8AC3E}">
        <p14:creationId xmlns:p14="http://schemas.microsoft.com/office/powerpoint/2010/main" val="317063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The study</a:t>
            </a:r>
          </a:p>
        </p:txBody>
      </p:sp>
      <p:sp>
        <p:nvSpPr>
          <p:cNvPr id="3" name="Content Placeholder 2"/>
          <p:cNvSpPr>
            <a:spLocks noGrp="1"/>
          </p:cNvSpPr>
          <p:nvPr>
            <p:ph idx="1"/>
          </p:nvPr>
        </p:nvSpPr>
        <p:spPr>
          <a:xfrm>
            <a:off x="676656" y="2011680"/>
            <a:ext cx="11009376" cy="3766185"/>
          </a:xfrm>
        </p:spPr>
        <p:txBody>
          <a:bodyPr>
            <a:noAutofit/>
          </a:bodyPr>
          <a:lstStyle/>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Focus on agriculture and trading</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Importance to national and local economies</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Sectors dominated by women</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Efforts at regulation from different sources with different effects</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Comparative potential- challenges with data availability and differences in collection/measurement methods</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3</a:t>
            </a:fld>
            <a:endParaRPr lang="en-GB" sz="4000" dirty="0"/>
          </a:p>
        </p:txBody>
      </p:sp>
    </p:spTree>
    <p:extLst>
      <p:ext uri="{BB962C8B-B14F-4D97-AF65-F5344CB8AC3E}">
        <p14:creationId xmlns:p14="http://schemas.microsoft.com/office/powerpoint/2010/main" val="2826165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45714"/>
            <a:ext cx="10772775" cy="1658198"/>
          </a:xfrm>
        </p:spPr>
        <p:txBody>
          <a:bodyPr/>
          <a:lstStyle/>
          <a:p>
            <a:r>
              <a:rPr lang="en-GB" sz="4800" b="1" dirty="0">
                <a:latin typeface="Arial" panose="020B0604020202020204" pitchFamily="34" charset="0"/>
                <a:cs typeface="Arial" panose="020B0604020202020204" pitchFamily="34" charset="0"/>
              </a:rPr>
              <a:t>Local government regulatory approaches</a:t>
            </a:r>
            <a:endParaRPr lang="en-GB" dirty="0"/>
          </a:p>
        </p:txBody>
      </p:sp>
      <p:sp>
        <p:nvSpPr>
          <p:cNvPr id="3" name="Content Placeholder 2"/>
          <p:cNvSpPr>
            <a:spLocks noGrp="1"/>
          </p:cNvSpPr>
          <p:nvPr>
            <p:ph idx="1"/>
          </p:nvPr>
        </p:nvSpPr>
        <p:spPr>
          <a:xfrm>
            <a:off x="676274" y="1903912"/>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Local government</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Local governments are responsible for development and 	physical planning, the provision and maintenance of public 	infrastructure </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Extensive powers for regulating many aspects of social and 	economic life, particularly the use of public spaces </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They are empowered to mobilise the “resources necessary 	for the overall development of the district” (GoG, 2016a: 20).</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Sources of revenue: “decentralised transfers”, “internally 	generated funds” and “donations and grants”	 </a:t>
            </a: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30</a:t>
            </a:fld>
            <a:endParaRPr lang="en-GB" sz="4000" dirty="0"/>
          </a:p>
        </p:txBody>
      </p:sp>
    </p:spTree>
    <p:extLst>
      <p:ext uri="{BB962C8B-B14F-4D97-AF65-F5344CB8AC3E}">
        <p14:creationId xmlns:p14="http://schemas.microsoft.com/office/powerpoint/2010/main" val="2294950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56263"/>
            <a:ext cx="10772775" cy="1658198"/>
          </a:xfrm>
        </p:spPr>
        <p:txBody>
          <a:bodyPr>
            <a:normAutofit/>
          </a:bodyPr>
          <a:lstStyle/>
          <a:p>
            <a:r>
              <a:rPr lang="en-GB" sz="4800" b="1" dirty="0">
                <a:latin typeface="Arial" panose="020B0604020202020204" pitchFamily="34" charset="0"/>
                <a:cs typeface="Arial" panose="020B0604020202020204" pitchFamily="34" charset="0"/>
              </a:rPr>
              <a:t>Local government regulatory approaches</a:t>
            </a:r>
            <a:endParaRPr lang="en-GB" dirty="0"/>
          </a:p>
        </p:txBody>
      </p:sp>
      <p:sp>
        <p:nvSpPr>
          <p:cNvPr id="3" name="Content Placeholder 2"/>
          <p:cNvSpPr>
            <a:spLocks noGrp="1"/>
          </p:cNvSpPr>
          <p:nvPr>
            <p:ph idx="1"/>
          </p:nvPr>
        </p:nvSpPr>
        <p:spPr>
          <a:xfrm>
            <a:off x="676274" y="1814461"/>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Local government: </a:t>
            </a:r>
            <a:r>
              <a:rPr lang="en-GB" sz="2800" b="1" i="1" dirty="0">
                <a:solidFill>
                  <a:srgbClr val="FFFF00"/>
                </a:solidFill>
                <a:latin typeface="Arial" panose="020B0604020202020204" pitchFamily="34" charset="0"/>
                <a:cs typeface="Arial" panose="020B0604020202020204" pitchFamily="34" charset="0"/>
              </a:rPr>
              <a:t>Internally Generated Funds (IGF)</a:t>
            </a:r>
          </a:p>
          <a:p>
            <a:pPr marL="457200" lvl="2" indent="0">
              <a:buClr>
                <a:schemeClr val="tx1"/>
              </a:buClr>
              <a:buNone/>
            </a:pPr>
            <a:r>
              <a:rPr lang="en-GB" sz="2400" dirty="0">
                <a:solidFill>
                  <a:schemeClr val="tx1"/>
                </a:solidFill>
                <a:latin typeface="Arial" panose="020B0604020202020204" pitchFamily="34" charset="0"/>
                <a:cs typeface="Arial" panose="020B0604020202020204" pitchFamily="34" charset="0"/>
              </a:rPr>
              <a:t>	- granting of development permits, property rates, </a:t>
            </a:r>
            <a:r>
              <a:rPr lang="en-GB" sz="2400" b="1" i="1" dirty="0">
                <a:solidFill>
                  <a:srgbClr val="FFFF00"/>
                </a:solidFill>
                <a:latin typeface="Arial" panose="020B0604020202020204" pitchFamily="34" charset="0"/>
                <a:cs typeface="Arial" panose="020B0604020202020204" pitchFamily="34" charset="0"/>
              </a:rPr>
              <a:t>licenses</a:t>
            </a:r>
            <a:r>
              <a:rPr lang="en-GB" sz="2400" dirty="0">
                <a:solidFill>
                  <a:schemeClr val="tx1"/>
                </a:solidFill>
                <a:latin typeface="Arial" panose="020B0604020202020204" pitchFamily="34" charset="0"/>
                <a:cs typeface="Arial" panose="020B0604020202020204" pitchFamily="34" charset="0"/>
              </a:rPr>
              <a:t>, </a:t>
            </a:r>
            <a:r>
              <a:rPr lang="en-GB" sz="2400" b="1" i="1" dirty="0">
                <a:solidFill>
                  <a:srgbClr val="FFFF00"/>
                </a:solidFill>
                <a:latin typeface="Arial" panose="020B0604020202020204" pitchFamily="34" charset="0"/>
                <a:cs typeface="Arial" panose="020B0604020202020204" pitchFamily="34" charset="0"/>
              </a:rPr>
              <a:t>fees</a:t>
            </a:r>
            <a:r>
              <a:rPr lang="en-GB" sz="2400" dirty="0">
                <a:solidFill>
                  <a:srgbClr val="FFFF00"/>
                </a:solidFill>
                <a:latin typeface="Arial" panose="020B0604020202020204" pitchFamily="34" charset="0"/>
                <a:cs typeface="Arial" panose="020B0604020202020204" pitchFamily="34" charset="0"/>
              </a:rPr>
              <a:t> </a:t>
            </a:r>
            <a:r>
              <a:rPr lang="en-GB" sz="2400" dirty="0">
                <a:solidFill>
                  <a:schemeClr val="tx1"/>
                </a:solidFill>
                <a:latin typeface="Arial" panose="020B0604020202020204" pitchFamily="34" charset="0"/>
                <a:cs typeface="Arial" panose="020B0604020202020204" pitchFamily="34" charset="0"/>
              </a:rPr>
              <a:t>and 	</a:t>
            </a:r>
            <a:r>
              <a:rPr lang="en-GB" sz="2400" b="1" i="1" dirty="0">
                <a:solidFill>
                  <a:srgbClr val="FFFF00"/>
                </a:solidFill>
                <a:latin typeface="Arial" panose="020B0604020202020204" pitchFamily="34" charset="0"/>
                <a:cs typeface="Arial" panose="020B0604020202020204" pitchFamily="34" charset="0"/>
              </a:rPr>
              <a:t>taxes</a:t>
            </a:r>
            <a:r>
              <a:rPr lang="en-GB" sz="2400" dirty="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Licenses: “Hawkers license”</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Fees: Fees are charged for the use of facilities or services 	provided by the district  	</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Taxes: income generating activities (“traders”, “cooked food 	sellers”)  </a:t>
            </a: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31</a:t>
            </a:fld>
            <a:endParaRPr lang="en-GB" sz="4000" dirty="0"/>
          </a:p>
        </p:txBody>
      </p:sp>
    </p:spTree>
    <p:extLst>
      <p:ext uri="{BB962C8B-B14F-4D97-AF65-F5344CB8AC3E}">
        <p14:creationId xmlns:p14="http://schemas.microsoft.com/office/powerpoint/2010/main" val="3826740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normAutofit/>
          </a:bodyPr>
          <a:lstStyle/>
          <a:p>
            <a:r>
              <a:rPr lang="en-GB" sz="4400" b="1" dirty="0">
                <a:latin typeface="Arial" panose="020B0604020202020204" pitchFamily="34" charset="0"/>
                <a:cs typeface="Arial" panose="020B0604020202020204" pitchFamily="34" charset="0"/>
              </a:rPr>
              <a:t>Local government regulatory approaches</a:t>
            </a:r>
            <a:endParaRPr lang="en-GB" sz="4800"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Local government: </a:t>
            </a:r>
            <a:r>
              <a:rPr lang="en-GB" sz="2800" b="1" i="1" dirty="0">
                <a:solidFill>
                  <a:srgbClr val="FFFF00"/>
                </a:solidFill>
                <a:latin typeface="Arial" panose="020B0604020202020204" pitchFamily="34" charset="0"/>
                <a:cs typeface="Arial" panose="020B0604020202020204" pitchFamily="34" charset="0"/>
              </a:rPr>
              <a:t>Internally Generated Funds (IGF)</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Thus, trading – regardless of form – is one of the most 	taxed activities in many districts of Ghana</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A study of two districts found that “markets in the district 	capitals account for between 90% and 98% of total market 	revenue in both districts.” Owusu &amp; Lund (2007)</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While fees and taxes generated from traders comprise a 	significant part of IGF, many traders complain about the poor 	state of market infrastructure</a:t>
            </a: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32</a:t>
            </a:fld>
            <a:endParaRPr lang="en-GB" sz="4000" dirty="0"/>
          </a:p>
        </p:txBody>
      </p:sp>
    </p:spTree>
    <p:extLst>
      <p:ext uri="{BB962C8B-B14F-4D97-AF65-F5344CB8AC3E}">
        <p14:creationId xmlns:p14="http://schemas.microsoft.com/office/powerpoint/2010/main" val="3521678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normAutofit/>
          </a:bodyPr>
          <a:lstStyle/>
          <a:p>
            <a:r>
              <a:rPr lang="en-GB" sz="4400" b="1" dirty="0">
                <a:latin typeface="Arial" panose="020B0604020202020204" pitchFamily="34" charset="0"/>
                <a:cs typeface="Arial" panose="020B0604020202020204" pitchFamily="34" charset="0"/>
              </a:rPr>
              <a:t>Local government regulatory approaches</a:t>
            </a:r>
            <a:endParaRPr lang="en-GB" sz="4800"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Local government: </a:t>
            </a:r>
            <a:r>
              <a:rPr lang="en-GB" sz="2800" b="1" i="1" dirty="0">
                <a:solidFill>
                  <a:srgbClr val="FFFF00"/>
                </a:solidFill>
                <a:latin typeface="Arial" panose="020B0604020202020204" pitchFamily="34" charset="0"/>
                <a:cs typeface="Arial" panose="020B0604020202020204" pitchFamily="34" charset="0"/>
              </a:rPr>
              <a:t>Forced evictions and decongestion exercises</a:t>
            </a:r>
          </a:p>
          <a:p>
            <a:pPr marL="0" indent="0">
              <a:buClr>
                <a:schemeClr val="tx1"/>
              </a:buClr>
              <a:buNone/>
            </a:pPr>
            <a:r>
              <a:rPr lang="en-GB" dirty="0">
                <a:solidFill>
                  <a:srgbClr val="FFFF00"/>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 - Street vendors prefer to operate on streets and pavements 	in and around the central business districts, etc.</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This creates competition and conflict between street 	vendors and other users of public spaces, particularly 	pedestrians.</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Local governments in Ghana are often judged in terms of 	their ability to deal with traffic management, congestion, 	sanitation and waste management</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33</a:t>
            </a:fld>
            <a:endParaRPr lang="en-GB" sz="4000" dirty="0"/>
          </a:p>
        </p:txBody>
      </p:sp>
    </p:spTree>
    <p:extLst>
      <p:ext uri="{BB962C8B-B14F-4D97-AF65-F5344CB8AC3E}">
        <p14:creationId xmlns:p14="http://schemas.microsoft.com/office/powerpoint/2010/main" val="2602531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normAutofit/>
          </a:bodyPr>
          <a:lstStyle/>
          <a:p>
            <a:r>
              <a:rPr lang="en-GB" sz="4400" b="1" dirty="0">
                <a:latin typeface="Arial" panose="020B0604020202020204" pitchFamily="34" charset="0"/>
                <a:cs typeface="Arial" panose="020B0604020202020204" pitchFamily="34" charset="0"/>
              </a:rPr>
              <a:t>Local government regulatory approaches</a:t>
            </a:r>
            <a:endParaRPr lang="en-GB" sz="4800"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Local government: </a:t>
            </a:r>
            <a:r>
              <a:rPr lang="en-GB" sz="2800" b="1" i="1" dirty="0">
                <a:solidFill>
                  <a:srgbClr val="FFFF00"/>
                </a:solidFill>
                <a:latin typeface="Arial" panose="020B0604020202020204" pitchFamily="34" charset="0"/>
                <a:cs typeface="Arial" panose="020B0604020202020204" pitchFamily="34" charset="0"/>
              </a:rPr>
              <a:t>Forced evictions and decongestion exercises</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Selling on streets and pavements is outlawed by the Accra 	Metropolitan Assembly</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Evictions and decongestion carried out in pursuit of some 	national goal of ‘modernisation’, or “formalizing the use of 	public spaces” (Steel et al. 2014, 2).</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Relocations and their impacts (Odawna Pedestrian Market)</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Segmentation of domestic trading (street vendors)</a:t>
            </a: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34</a:t>
            </a:fld>
            <a:endParaRPr lang="en-GB" sz="4000" dirty="0"/>
          </a:p>
        </p:txBody>
      </p:sp>
    </p:spTree>
    <p:extLst>
      <p:ext uri="{BB962C8B-B14F-4D97-AF65-F5344CB8AC3E}">
        <p14:creationId xmlns:p14="http://schemas.microsoft.com/office/powerpoint/2010/main" val="3017574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35775"/>
            <a:ext cx="10772775" cy="1658198"/>
          </a:xfrm>
        </p:spPr>
        <p:txBody>
          <a:bodyPr>
            <a:normAutofit/>
          </a:bodyPr>
          <a:lstStyle/>
          <a:p>
            <a:r>
              <a:rPr lang="en-GB" sz="4400" b="1" dirty="0">
                <a:latin typeface="Arial" panose="020B0604020202020204" pitchFamily="34" charset="0"/>
                <a:cs typeface="Arial" panose="020B0604020202020204" pitchFamily="34" charset="0"/>
              </a:rPr>
              <a:t>Practices of traders associations</a:t>
            </a:r>
            <a:endParaRPr lang="en-GB" sz="4800" dirty="0"/>
          </a:p>
        </p:txBody>
      </p:sp>
      <p:sp>
        <p:nvSpPr>
          <p:cNvPr id="3" name="Content Placeholder 2"/>
          <p:cNvSpPr>
            <a:spLocks noGrp="1"/>
          </p:cNvSpPr>
          <p:nvPr>
            <p:ph idx="1"/>
          </p:nvPr>
        </p:nvSpPr>
        <p:spPr>
          <a:xfrm>
            <a:off x="676274" y="1893973"/>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Using their representation in district assemblies and legal procedures to challenge decisions</a:t>
            </a:r>
          </a:p>
          <a:p>
            <a:pPr>
              <a:buClr>
                <a:schemeClr val="tx1"/>
              </a:buClr>
              <a:buFont typeface="Arial" panose="020B0604020202020204" pitchFamily="34" charset="0"/>
              <a:buChar char="•"/>
            </a:pPr>
            <a:r>
              <a:rPr lang="en-GB" sz="2800" b="1" i="1"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Interacting with district officials about the rehabilitation or construction of new markets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Organisation of trade, and attending to the livelihoods and welfare needs of their members</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a:t>
            </a:r>
            <a:r>
              <a:rPr lang="en-GB" sz="2800" i="1" dirty="0">
                <a:solidFill>
                  <a:schemeClr val="tx1"/>
                </a:solidFill>
                <a:latin typeface="Arial" panose="020B0604020202020204" pitchFamily="34" charset="0"/>
                <a:cs typeface="Arial" panose="020B0604020202020204" pitchFamily="34" charset="0"/>
              </a:rPr>
              <a:t>- Facilitating the extension of credit to members</a:t>
            </a:r>
          </a:p>
          <a:p>
            <a:pPr marL="0" indent="0">
              <a:buClr>
                <a:schemeClr val="tx1"/>
              </a:buClr>
              <a:buNone/>
            </a:pPr>
            <a:r>
              <a:rPr lang="en-GB" sz="2800" i="1" dirty="0">
                <a:solidFill>
                  <a:schemeClr val="tx1"/>
                </a:solidFill>
                <a:latin typeface="Arial" panose="020B0604020202020204" pitchFamily="34" charset="0"/>
                <a:cs typeface="Arial" panose="020B0604020202020204" pitchFamily="34" charset="0"/>
              </a:rPr>
              <a:t>	- Supporting members in performing social obligations such 	as wakes and burials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Rotating savings and credit associations (ROSCA).</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35</a:t>
            </a:fld>
            <a:endParaRPr lang="en-GB" sz="4000" dirty="0"/>
          </a:p>
        </p:txBody>
      </p:sp>
    </p:spTree>
    <p:extLst>
      <p:ext uri="{BB962C8B-B14F-4D97-AF65-F5344CB8AC3E}">
        <p14:creationId xmlns:p14="http://schemas.microsoft.com/office/powerpoint/2010/main" val="3799810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35775"/>
            <a:ext cx="10772775" cy="1658198"/>
          </a:xfrm>
        </p:spPr>
        <p:txBody>
          <a:bodyPr>
            <a:normAutofit/>
          </a:bodyPr>
          <a:lstStyle/>
          <a:p>
            <a:r>
              <a:rPr lang="en-GB" sz="4400" b="1" dirty="0">
                <a:latin typeface="Arial" panose="020B0604020202020204" pitchFamily="34" charset="0"/>
                <a:cs typeface="Arial" panose="020B0604020202020204" pitchFamily="34" charset="0"/>
              </a:rPr>
              <a:t>Practices of traders associations</a:t>
            </a:r>
            <a:endParaRPr lang="en-GB" sz="4800" dirty="0"/>
          </a:p>
        </p:txBody>
      </p:sp>
      <p:sp>
        <p:nvSpPr>
          <p:cNvPr id="3" name="Content Placeholder 2"/>
          <p:cNvSpPr>
            <a:spLocks noGrp="1"/>
          </p:cNvSpPr>
          <p:nvPr>
            <p:ph idx="1"/>
          </p:nvPr>
        </p:nvSpPr>
        <p:spPr>
          <a:xfrm>
            <a:off x="676274" y="1893973"/>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Using their representation in district assemblies and legal procedures to challenge decisions</a:t>
            </a:r>
          </a:p>
          <a:p>
            <a:pPr>
              <a:buClr>
                <a:schemeClr val="tx1"/>
              </a:buClr>
              <a:buFont typeface="Arial" panose="020B0604020202020204" pitchFamily="34" charset="0"/>
              <a:buChar char="•"/>
            </a:pPr>
            <a:r>
              <a:rPr lang="en-GB" sz="2800" b="1" i="1"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Interacting with district officials about the rehabilitation or construction of new markets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Organisation of trade, and attending to the livelihoods and welfare needs of their members</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a:t>
            </a:r>
            <a:r>
              <a:rPr lang="en-GB" sz="2800" i="1" dirty="0">
                <a:solidFill>
                  <a:schemeClr val="tx1"/>
                </a:solidFill>
                <a:latin typeface="Arial" panose="020B0604020202020204" pitchFamily="34" charset="0"/>
                <a:cs typeface="Arial" panose="020B0604020202020204" pitchFamily="34" charset="0"/>
              </a:rPr>
              <a:t>- Facilitating the extension of credit to members</a:t>
            </a:r>
          </a:p>
          <a:p>
            <a:pPr marL="0" indent="0">
              <a:buClr>
                <a:schemeClr val="tx1"/>
              </a:buClr>
              <a:buNone/>
            </a:pPr>
            <a:r>
              <a:rPr lang="en-GB" sz="2800" i="1" dirty="0">
                <a:solidFill>
                  <a:schemeClr val="tx1"/>
                </a:solidFill>
                <a:latin typeface="Arial" panose="020B0604020202020204" pitchFamily="34" charset="0"/>
                <a:cs typeface="Arial" panose="020B0604020202020204" pitchFamily="34" charset="0"/>
              </a:rPr>
              <a:t>	- Supporting members in performing social obligations such 	as wakes and burials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Rotating savings and credit associations (ROSCA).</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36</a:t>
            </a:fld>
            <a:endParaRPr lang="en-GB" sz="4000" dirty="0"/>
          </a:p>
        </p:txBody>
      </p:sp>
    </p:spTree>
    <p:extLst>
      <p:ext uri="{BB962C8B-B14F-4D97-AF65-F5344CB8AC3E}">
        <p14:creationId xmlns:p14="http://schemas.microsoft.com/office/powerpoint/2010/main" val="1129292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35775"/>
            <a:ext cx="10772775" cy="1658198"/>
          </a:xfrm>
        </p:spPr>
        <p:txBody>
          <a:bodyPr>
            <a:normAutofit/>
          </a:bodyPr>
          <a:lstStyle/>
          <a:p>
            <a:r>
              <a:rPr lang="en-GB" sz="4400" b="1" dirty="0">
                <a:latin typeface="Arial" panose="020B0604020202020204" pitchFamily="34" charset="0"/>
                <a:cs typeface="Arial" panose="020B0604020202020204" pitchFamily="34" charset="0"/>
              </a:rPr>
              <a:t>Conclusions: Do these regulations and practices constitute formalisation? </a:t>
            </a:r>
            <a:endParaRPr lang="en-GB" sz="4800" dirty="0"/>
          </a:p>
        </p:txBody>
      </p:sp>
      <p:sp>
        <p:nvSpPr>
          <p:cNvPr id="3" name="Content Placeholder 2"/>
          <p:cNvSpPr>
            <a:spLocks noGrp="1"/>
          </p:cNvSpPr>
          <p:nvPr>
            <p:ph idx="1"/>
          </p:nvPr>
        </p:nvSpPr>
        <p:spPr>
          <a:xfrm>
            <a:off x="676274" y="1893973"/>
            <a:ext cx="10753725" cy="4941152"/>
          </a:xfrm>
        </p:spPr>
        <p:txBody>
          <a:bodyPr>
            <a:normAutofit fontScale="85000"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Traders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state seeks to improve access to credit, and enhance entrepreneurship and skills development for domestic traders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Informal banking and insurance arrangements continue to be sustainable and are sometimes more reliable sources for traders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Local governments are more hostile to street vendors where poor traders and women dominate: demolitions and forced evictions are only successful in temporarily disrupting the activities and incomes of street vendors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Regulation of domestic trading has little to do with the formalisation of work.</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Employment policy has stressed the importance of decent work and has pointed to the need for a transition from informal to formal employment</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These have not been followed up by activities that are capable of reducing the size of the labour force engaged in informal employment.</a:t>
            </a: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37</a:t>
            </a:fld>
            <a:endParaRPr lang="en-GB" sz="4000" dirty="0"/>
          </a:p>
        </p:txBody>
      </p:sp>
    </p:spTree>
    <p:extLst>
      <p:ext uri="{BB962C8B-B14F-4D97-AF65-F5344CB8AC3E}">
        <p14:creationId xmlns:p14="http://schemas.microsoft.com/office/powerpoint/2010/main" val="3170149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Conclusion </a:t>
            </a:r>
            <a:endParaRPr lang="en-GB" dirty="0"/>
          </a:p>
        </p:txBody>
      </p:sp>
      <p:sp>
        <p:nvSpPr>
          <p:cNvPr id="3" name="Content Placeholder 2"/>
          <p:cNvSpPr>
            <a:spLocks noGrp="1"/>
          </p:cNvSpPr>
          <p:nvPr>
            <p:ph idx="1"/>
          </p:nvPr>
        </p:nvSpPr>
        <p:spPr>
          <a:xfrm>
            <a:off x="676274" y="1483360"/>
            <a:ext cx="10753725" cy="5608319"/>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Contract farming</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Agriculture policies are more concerned with removing the obstacles 	to production than with conditions of work</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While women constituted a larger share of contract workers, they 	were less likely than men to benefit from opportunities for permanent 	employment within the nucleus farms.</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Gender issues are not clearly articulated in the contract farming schemes</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They do not address issues of payments for overtime work and the use of family labour on farms</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38</a:t>
            </a:fld>
            <a:endParaRPr lang="en-GB" sz="4000" dirty="0"/>
          </a:p>
        </p:txBody>
      </p:sp>
    </p:spTree>
    <p:extLst>
      <p:ext uri="{BB962C8B-B14F-4D97-AF65-F5344CB8AC3E}">
        <p14:creationId xmlns:p14="http://schemas.microsoft.com/office/powerpoint/2010/main" val="55068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Outline of Presentation </a:t>
            </a:r>
          </a:p>
        </p:txBody>
      </p:sp>
      <p:sp>
        <p:nvSpPr>
          <p:cNvPr id="3" name="Content Placeholder 2"/>
          <p:cNvSpPr>
            <a:spLocks noGrp="1"/>
          </p:cNvSpPr>
          <p:nvPr>
            <p:ph idx="1"/>
          </p:nvPr>
        </p:nvSpPr>
        <p:spPr>
          <a:xfrm>
            <a:off x="676656" y="2011680"/>
            <a:ext cx="11009376" cy="3766185"/>
          </a:xfrm>
        </p:spPr>
        <p:txBody>
          <a:bodyPr>
            <a:noAutofit/>
          </a:bodyPr>
          <a:lstStyle/>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Economic and Labour market context</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Employment in Agriculture and Domestic Trading</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Regulation in contract farming and domestic trading </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Conclusion </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4</a:t>
            </a:fld>
            <a:endParaRPr lang="en-GB" sz="4000" dirty="0"/>
          </a:p>
        </p:txBody>
      </p:sp>
    </p:spTree>
    <p:extLst>
      <p:ext uri="{BB962C8B-B14F-4D97-AF65-F5344CB8AC3E}">
        <p14:creationId xmlns:p14="http://schemas.microsoft.com/office/powerpoint/2010/main" val="259314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927"/>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Macro Economic and Labour Context</a:t>
            </a:r>
            <a:endParaRPr lang="en-GB" dirty="0"/>
          </a:p>
        </p:txBody>
      </p:sp>
      <p:sp>
        <p:nvSpPr>
          <p:cNvPr id="3" name="Content Placeholder 2"/>
          <p:cNvSpPr>
            <a:spLocks noGrp="1"/>
          </p:cNvSpPr>
          <p:nvPr>
            <p:ph idx="1"/>
          </p:nvPr>
        </p:nvSpPr>
        <p:spPr>
          <a:xfrm>
            <a:off x="676274" y="1666125"/>
            <a:ext cx="10753725" cy="4941152"/>
          </a:xfrm>
        </p:spPr>
        <p:txBody>
          <a:bodyPr>
            <a:normAutofit lnSpcReduction="10000"/>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Population of Ghana: </a:t>
            </a:r>
            <a:r>
              <a:rPr lang="en-GB" sz="2800" b="1" dirty="0">
                <a:solidFill>
                  <a:srgbClr val="FFFF00"/>
                </a:solidFill>
                <a:latin typeface="Arial" panose="020B0604020202020204" pitchFamily="34" charset="0"/>
                <a:cs typeface="Arial" panose="020B0604020202020204" pitchFamily="34" charset="0"/>
              </a:rPr>
              <a:t>29,614,337 (GSS estimate for 2018)</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Size of labour force: </a:t>
            </a:r>
            <a:r>
              <a:rPr lang="en-GB" sz="2800" b="1" dirty="0">
                <a:solidFill>
                  <a:srgbClr val="FFFF00"/>
                </a:solidFill>
                <a:latin typeface="Arial" panose="020B0604020202020204" pitchFamily="34" charset="0"/>
                <a:cs typeface="Arial" panose="020B0604020202020204" pitchFamily="34" charset="0"/>
              </a:rPr>
              <a:t>12,260,000 (ILO estimate for 2018)</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Classification of Ghana as a lower-middle income country in 2010: GDP per capita exceeded $1,300</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discovery of oil in 2007 and its production from 2010 onwards.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Labour force participation rates very high- partly because of how employment is measured.</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Unemployment rates very low-6.8%; 7% males and 6.6% females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High levels of gender segmentation of work</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Women largely responsible for care work- GLSS surveys</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5</a:t>
            </a:fld>
            <a:endParaRPr lang="en-GB" sz="4000" dirty="0"/>
          </a:p>
        </p:txBody>
      </p:sp>
    </p:spTree>
    <p:extLst>
      <p:ext uri="{BB962C8B-B14F-4D97-AF65-F5344CB8AC3E}">
        <p14:creationId xmlns:p14="http://schemas.microsoft.com/office/powerpoint/2010/main" val="224865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r>
              <a:rPr lang="en-GB" sz="4800" b="1" dirty="0">
                <a:solidFill>
                  <a:schemeClr val="tx1"/>
                </a:solidFill>
                <a:latin typeface="Arial" panose="020B0604020202020204" pitchFamily="34" charset="0"/>
                <a:cs typeface="Arial" panose="020B0604020202020204" pitchFamily="34" charset="0"/>
              </a:rPr>
              <a:t>Macroeconomic context</a:t>
            </a:r>
            <a:endParaRPr lang="en-GB" sz="4800" b="1" dirty="0"/>
          </a:p>
        </p:txBody>
      </p:sp>
      <p:graphicFrame>
        <p:nvGraphicFramePr>
          <p:cNvPr id="7" name="Content Placeholder 6"/>
          <p:cNvGraphicFramePr>
            <a:graphicFrameLocks noGrp="1"/>
          </p:cNvGraphicFramePr>
          <p:nvPr>
            <p:ph idx="1"/>
            <p:extLst/>
          </p:nvPr>
        </p:nvGraphicFramePr>
        <p:xfrm>
          <a:off x="676276" y="1517587"/>
          <a:ext cx="10753724" cy="49655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76276" y="6492240"/>
            <a:ext cx="4924810" cy="369332"/>
          </a:xfrm>
          <a:prstGeom prst="rect">
            <a:avLst/>
          </a:prstGeom>
          <a:noFill/>
        </p:spPr>
        <p:txBody>
          <a:bodyPr wrap="none" rtlCol="0">
            <a:spAutoFit/>
          </a:bodyPr>
          <a:lstStyle/>
          <a:p>
            <a:r>
              <a:rPr lang="en-GB" b="1" i="1" dirty="0">
                <a:solidFill>
                  <a:prstClr val="white"/>
                </a:solidFill>
              </a:rPr>
              <a:t>Source: World Development Indicators (WDI), 2018</a:t>
            </a:r>
          </a:p>
        </p:txBody>
      </p:sp>
      <p:sp>
        <p:nvSpPr>
          <p:cNvPr id="5" name="Oval 4"/>
          <p:cNvSpPr/>
          <p:nvPr/>
        </p:nvSpPr>
        <p:spPr>
          <a:xfrm>
            <a:off x="7187184" y="2345436"/>
            <a:ext cx="649224" cy="54864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a:xfrm>
            <a:off x="9265920" y="5464533"/>
            <a:ext cx="2926080" cy="1397039"/>
          </a:xfrm>
        </p:spPr>
        <p:txBody>
          <a:bodyPr/>
          <a:lstStyle/>
          <a:p>
            <a:fld id="{FEF84BB5-A80A-4523-B3E1-911245850436}" type="slidenum">
              <a:rPr lang="en-GB" sz="4000" smtClean="0"/>
              <a:t>6</a:t>
            </a:fld>
            <a:endParaRPr lang="en-GB" sz="4000" dirty="0"/>
          </a:p>
        </p:txBody>
      </p:sp>
    </p:spTree>
    <p:extLst>
      <p:ext uri="{BB962C8B-B14F-4D97-AF65-F5344CB8AC3E}">
        <p14:creationId xmlns:p14="http://schemas.microsoft.com/office/powerpoint/2010/main" val="364343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2" y="0"/>
            <a:ext cx="10772775" cy="1658198"/>
          </a:xfrm>
        </p:spPr>
        <p:txBody>
          <a:bodyPr>
            <a:normAutofit/>
          </a:bodyPr>
          <a:lstStyle/>
          <a:p>
            <a:pPr algn="ctr"/>
            <a:r>
              <a:rPr lang="en-GB" sz="3200" b="1" dirty="0">
                <a:latin typeface="Arial" panose="020B0604020202020204" pitchFamily="34" charset="0"/>
                <a:cs typeface="Arial" panose="020B0604020202020204" pitchFamily="34" charset="0"/>
              </a:rPr>
              <a:t>INFORMAL EMPLOYMENT IN GHANA (2000, 2010).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67852607"/>
              </p:ext>
            </p:extLst>
          </p:nvPr>
        </p:nvGraphicFramePr>
        <p:xfrm>
          <a:off x="39328" y="1460759"/>
          <a:ext cx="12035924" cy="4469004"/>
        </p:xfrm>
        <a:graphic>
          <a:graphicData uri="http://schemas.openxmlformats.org/drawingml/2006/table">
            <a:tbl>
              <a:tblPr firstRow="1" bandRow="1">
                <a:tableStyleId>{5C22544A-7EE6-4342-B048-85BDC9FD1C3A}</a:tableStyleId>
              </a:tblPr>
              <a:tblGrid>
                <a:gridCol w="2818448">
                  <a:extLst>
                    <a:ext uri="{9D8B030D-6E8A-4147-A177-3AD203B41FA5}">
                      <a16:colId xmlns:a16="http://schemas.microsoft.com/office/drawing/2014/main" val="20000"/>
                    </a:ext>
                  </a:extLst>
                </a:gridCol>
                <a:gridCol w="1536246">
                  <a:extLst>
                    <a:ext uri="{9D8B030D-6E8A-4147-A177-3AD203B41FA5}">
                      <a16:colId xmlns:a16="http://schemas.microsoft.com/office/drawing/2014/main" val="20001"/>
                    </a:ext>
                  </a:extLst>
                </a:gridCol>
                <a:gridCol w="1536246">
                  <a:extLst>
                    <a:ext uri="{9D8B030D-6E8A-4147-A177-3AD203B41FA5}">
                      <a16:colId xmlns:a16="http://schemas.microsoft.com/office/drawing/2014/main" val="20002"/>
                    </a:ext>
                  </a:extLst>
                </a:gridCol>
                <a:gridCol w="1536246">
                  <a:extLst>
                    <a:ext uri="{9D8B030D-6E8A-4147-A177-3AD203B41FA5}">
                      <a16:colId xmlns:a16="http://schemas.microsoft.com/office/drawing/2014/main" val="20003"/>
                    </a:ext>
                  </a:extLst>
                </a:gridCol>
                <a:gridCol w="1536246">
                  <a:extLst>
                    <a:ext uri="{9D8B030D-6E8A-4147-A177-3AD203B41FA5}">
                      <a16:colId xmlns:a16="http://schemas.microsoft.com/office/drawing/2014/main" val="20004"/>
                    </a:ext>
                  </a:extLst>
                </a:gridCol>
                <a:gridCol w="1536246">
                  <a:extLst>
                    <a:ext uri="{9D8B030D-6E8A-4147-A177-3AD203B41FA5}">
                      <a16:colId xmlns:a16="http://schemas.microsoft.com/office/drawing/2014/main" val="20005"/>
                    </a:ext>
                  </a:extLst>
                </a:gridCol>
                <a:gridCol w="1536246">
                  <a:extLst>
                    <a:ext uri="{9D8B030D-6E8A-4147-A177-3AD203B41FA5}">
                      <a16:colId xmlns:a16="http://schemas.microsoft.com/office/drawing/2014/main" val="20006"/>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3">
                  <a:txBody>
                    <a:bodyPr/>
                    <a:lstStyle/>
                    <a:p>
                      <a:pPr algn="ctr"/>
                      <a:r>
                        <a:rPr lang="en-GB" dirty="0">
                          <a:latin typeface="Arial" panose="020B0604020202020204" pitchFamily="34" charset="0"/>
                          <a:cs typeface="Arial" panose="020B0604020202020204" pitchFamily="34" charset="0"/>
                        </a:rPr>
                        <a:t>2000</a:t>
                      </a:r>
                    </a:p>
                  </a:txBody>
                  <a:tcPr/>
                </a:tc>
                <a:tc hMerge="1">
                  <a:txBody>
                    <a:bodyPr/>
                    <a:lstStyle/>
                    <a:p>
                      <a:endParaRPr lang="en-GB" dirty="0"/>
                    </a:p>
                  </a:txBody>
                  <a:tcPr/>
                </a:tc>
                <a:tc hMerge="1">
                  <a:txBody>
                    <a:bodyPr/>
                    <a:lstStyle/>
                    <a:p>
                      <a:endParaRPr lang="en-GB" dirty="0"/>
                    </a:p>
                  </a:txBody>
                  <a:tcPr/>
                </a:tc>
                <a:tc gridSpan="3">
                  <a:txBody>
                    <a:bodyPr/>
                    <a:lstStyle/>
                    <a:p>
                      <a:pPr algn="ctr"/>
                      <a:r>
                        <a:rPr lang="en-GB" dirty="0">
                          <a:latin typeface="Arial" panose="020B0604020202020204" pitchFamily="34" charset="0"/>
                          <a:cs typeface="Arial" panose="020B0604020202020204" pitchFamily="34" charset="0"/>
                        </a:rPr>
                        <a:t>2010</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Employment sector</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Both Sexes</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Male</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Both Sexes</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Male </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tc>
                <a:extLst>
                  <a:ext uri="{0D108BD9-81ED-4DB2-BD59-A6C34878D82A}">
                    <a16:rowId xmlns:a16="http://schemas.microsoft.com/office/drawing/2014/main" val="10001"/>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Public</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8.3</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4.5</a:t>
                      </a:r>
                    </a:p>
                  </a:txBody>
                  <a:tcPr marL="68580" marR="68580" marT="0" marB="0"/>
                </a:tc>
                <a:extLst>
                  <a:ext uri="{0D108BD9-81ED-4DB2-BD59-A6C34878D82A}">
                    <a16:rowId xmlns:a16="http://schemas.microsoft.com/office/drawing/2014/main" val="10002"/>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Private Formal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10.9</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6.8</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9.7</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4.1</a:t>
                      </a:r>
                    </a:p>
                  </a:txBody>
                  <a:tcPr marL="68580" marR="68580" marT="0" marB="0"/>
                </a:tc>
                <a:extLst>
                  <a:ext uri="{0D108BD9-81ED-4DB2-BD59-A6C34878D82A}">
                    <a16:rowId xmlns:a16="http://schemas.microsoft.com/office/drawing/2014/main" val="10003"/>
                  </a:ext>
                </a:extLst>
              </a:tr>
              <a:tr h="370840">
                <a:tc>
                  <a:txBody>
                    <a:bodyPr/>
                    <a:lstStyle/>
                    <a:p>
                      <a:pP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Private Informal</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83.9</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79.1</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88.8</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86.2</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81.2</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91.0</a:t>
                      </a:r>
                    </a:p>
                  </a:txBody>
                  <a:tcPr marL="68580" marR="68580" marT="0" marB="0">
                    <a:solidFill>
                      <a:srgbClr val="FFFF00"/>
                    </a:solidFill>
                  </a:tcPr>
                </a:tc>
                <a:extLst>
                  <a:ext uri="{0D108BD9-81ED-4DB2-BD59-A6C34878D82A}">
                    <a16:rowId xmlns:a16="http://schemas.microsoft.com/office/drawing/2014/main" val="10004"/>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Semi Public/Parastatal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0.8</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extLst>
                  <a:ext uri="{0D108BD9-81ED-4DB2-BD59-A6C34878D82A}">
                    <a16:rowId xmlns:a16="http://schemas.microsoft.com/office/drawing/2014/main" val="10005"/>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NGO(Local &amp; International)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0.7</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0.3</a:t>
                      </a:r>
                    </a:p>
                  </a:txBody>
                  <a:tcPr marL="68580" marR="68580" marT="0" marB="0"/>
                </a:tc>
                <a:extLst>
                  <a:ext uri="{0D108BD9-81ED-4DB2-BD59-A6C34878D82A}">
                    <a16:rowId xmlns:a16="http://schemas.microsoft.com/office/drawing/2014/main" val="10006"/>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International Organizations*</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0.03</a:t>
                      </a:r>
                    </a:p>
                  </a:txBody>
                  <a:tcPr marL="68580" marR="68580" marT="0" marB="0"/>
                </a:tc>
                <a:extLst>
                  <a:ext uri="{0D108BD9-81ED-4DB2-BD59-A6C34878D82A}">
                    <a16:rowId xmlns:a16="http://schemas.microsoft.com/office/drawing/2014/main" val="10007"/>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Other**</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extLst>
                  <a:ext uri="{0D108BD9-81ED-4DB2-BD59-A6C34878D82A}">
                    <a16:rowId xmlns:a16="http://schemas.microsoft.com/office/drawing/2014/main" val="10008"/>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All Sectors</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extLst>
                  <a:ext uri="{0D108BD9-81ED-4DB2-BD59-A6C34878D82A}">
                    <a16:rowId xmlns:a16="http://schemas.microsoft.com/office/drawing/2014/main" val="10009"/>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N</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7,428,374</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3,748,887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3,679,487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10,243,447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5,005,522</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5,237,925</a:t>
                      </a:r>
                    </a:p>
                  </a:txBody>
                  <a:tcPr marL="68580" marR="68580" marT="0" marB="0"/>
                </a:tc>
                <a:extLst>
                  <a:ext uri="{0D108BD9-81ED-4DB2-BD59-A6C34878D82A}">
                    <a16:rowId xmlns:a16="http://schemas.microsoft.com/office/drawing/2014/main" val="10010"/>
                  </a:ext>
                </a:extLst>
              </a:tr>
            </a:tbl>
          </a:graphicData>
        </a:graphic>
      </p:graphicFrame>
      <p:sp>
        <p:nvSpPr>
          <p:cNvPr id="9" name="TextBox 8"/>
          <p:cNvSpPr txBox="1"/>
          <p:nvPr/>
        </p:nvSpPr>
        <p:spPr>
          <a:xfrm>
            <a:off x="39328" y="6028086"/>
            <a:ext cx="1523174" cy="646331"/>
          </a:xfrm>
          <a:prstGeom prst="rect">
            <a:avLst/>
          </a:prstGeom>
          <a:noFill/>
        </p:spPr>
        <p:txBody>
          <a:bodyPr wrap="none" rtlCol="0">
            <a:spAutoFit/>
          </a:bodyPr>
          <a:lstStyle/>
          <a:p>
            <a:r>
              <a:rPr lang="en-GB" b="1" dirty="0"/>
              <a:t>GSS 2013: 268</a:t>
            </a:r>
          </a:p>
          <a:p>
            <a:endParaRPr lang="en-GB" b="1" dirty="0"/>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7</a:t>
            </a:fld>
            <a:endParaRPr lang="en-GB" sz="4000" dirty="0"/>
          </a:p>
        </p:txBody>
      </p:sp>
    </p:spTree>
    <p:extLst>
      <p:ext uri="{BB962C8B-B14F-4D97-AF65-F5344CB8AC3E}">
        <p14:creationId xmlns:p14="http://schemas.microsoft.com/office/powerpoint/2010/main" val="412697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7562"/>
            <a:ext cx="10772775" cy="1658198"/>
          </a:xfrm>
        </p:spPr>
        <p:txBody>
          <a:bodyPr>
            <a:normAutofit/>
          </a:bodyPr>
          <a:lstStyle/>
          <a:p>
            <a:r>
              <a:rPr lang="en-GB" sz="4000" b="1" dirty="0">
                <a:latin typeface="Arial" panose="020B0604020202020204" pitchFamily="34" charset="0"/>
                <a:cs typeface="Arial" panose="020B0604020202020204" pitchFamily="34" charset="0"/>
              </a:rPr>
              <a:t>Employment status</a:t>
            </a:r>
          </a:p>
        </p:txBody>
      </p:sp>
      <p:sp>
        <p:nvSpPr>
          <p:cNvPr id="4" name="Slide Number Placeholder 3"/>
          <p:cNvSpPr>
            <a:spLocks noGrp="1"/>
          </p:cNvSpPr>
          <p:nvPr>
            <p:ph type="sldNum" sz="quarter" idx="12"/>
          </p:nvPr>
        </p:nvSpPr>
        <p:spPr>
          <a:xfrm>
            <a:off x="9265920" y="5452971"/>
            <a:ext cx="2926080" cy="1397039"/>
          </a:xfrm>
        </p:spPr>
        <p:txBody>
          <a:bodyPr/>
          <a:lstStyle/>
          <a:p>
            <a:fld id="{FEF84BB5-A80A-4523-B3E1-911245850436}" type="slidenum">
              <a:rPr lang="en-GB" sz="4000" smtClean="0"/>
              <a:t>8</a:t>
            </a:fld>
            <a:endParaRPr lang="en-GB" sz="4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595937225"/>
              </p:ext>
            </p:extLst>
          </p:nvPr>
        </p:nvGraphicFramePr>
        <p:xfrm>
          <a:off x="676275" y="1288025"/>
          <a:ext cx="11063441" cy="52110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57225" y="6499123"/>
            <a:ext cx="2548706" cy="646331"/>
          </a:xfrm>
          <a:prstGeom prst="rect">
            <a:avLst/>
          </a:prstGeom>
          <a:noFill/>
        </p:spPr>
        <p:txBody>
          <a:bodyPr wrap="square" rtlCol="0">
            <a:spAutoFit/>
          </a:bodyPr>
          <a:lstStyle/>
          <a:p>
            <a:r>
              <a:rPr lang="en-GB" b="1" dirty="0"/>
              <a:t>GSS 2016, 34</a:t>
            </a:r>
          </a:p>
          <a:p>
            <a:endParaRPr lang="en-GB" b="1" dirty="0"/>
          </a:p>
        </p:txBody>
      </p:sp>
    </p:spTree>
    <p:extLst>
      <p:ext uri="{BB962C8B-B14F-4D97-AF65-F5344CB8AC3E}">
        <p14:creationId xmlns:p14="http://schemas.microsoft.com/office/powerpoint/2010/main" val="75841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Contribution of Agriculture, Industry and Services Sectors to GDP (Ghana)</a:t>
            </a:r>
            <a:endParaRPr lang="en-GB" sz="3600" b="1" dirty="0">
              <a:solidFill>
                <a:prstClr val="white"/>
              </a:solidFill>
              <a:latin typeface="Arial" panose="020B0604020202020204" pitchFamily="34" charset="0"/>
              <a:cs typeface="Arial" panose="020B0604020202020204" pitchFamily="34" charset="0"/>
            </a:endParaRPr>
          </a:p>
        </p:txBody>
      </p:sp>
      <p:sp>
        <p:nvSpPr>
          <p:cNvPr id="8" name="TextBox 7"/>
          <p:cNvSpPr txBox="1"/>
          <p:nvPr/>
        </p:nvSpPr>
        <p:spPr>
          <a:xfrm>
            <a:off x="3588419" y="6510528"/>
            <a:ext cx="4910383" cy="369332"/>
          </a:xfrm>
          <a:prstGeom prst="rect">
            <a:avLst/>
          </a:prstGeom>
          <a:noFill/>
        </p:spPr>
        <p:txBody>
          <a:bodyPr wrap="none" rtlCol="0">
            <a:spAutoFit/>
          </a:bodyPr>
          <a:lstStyle/>
          <a:p>
            <a:r>
              <a:rPr lang="en-GB" b="1" dirty="0">
                <a:solidFill>
                  <a:prstClr val="white"/>
                </a:solidFill>
              </a:rPr>
              <a:t>Source: </a:t>
            </a:r>
            <a:r>
              <a:rPr lang="en-GB" b="1" dirty="0"/>
              <a:t>World Development Indicators (WDI), 2018</a:t>
            </a:r>
            <a:endParaRPr lang="en-GB" b="1" dirty="0">
              <a:solidFill>
                <a:prstClr val="white"/>
              </a:solidFill>
            </a:endParaRP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9</a:t>
            </a:fld>
            <a:endParaRPr lang="en-GB" sz="4000" dirty="0"/>
          </a:p>
        </p:txBody>
      </p:sp>
      <p:pic>
        <p:nvPicPr>
          <p:cNvPr id="5" name="Picture 4"/>
          <p:cNvPicPr>
            <a:picLocks noChangeAspect="1"/>
          </p:cNvPicPr>
          <p:nvPr/>
        </p:nvPicPr>
        <p:blipFill>
          <a:blip r:embed="rId3"/>
          <a:stretch>
            <a:fillRect/>
          </a:stretch>
        </p:blipFill>
        <p:spPr>
          <a:xfrm>
            <a:off x="1669611" y="1399448"/>
            <a:ext cx="8748000" cy="5111080"/>
          </a:xfrm>
          <a:prstGeom prst="rect">
            <a:avLst/>
          </a:prstGeom>
        </p:spPr>
      </p:pic>
    </p:spTree>
    <p:extLst>
      <p:ext uri="{BB962C8B-B14F-4D97-AF65-F5344CB8AC3E}">
        <p14:creationId xmlns:p14="http://schemas.microsoft.com/office/powerpoint/2010/main" val="1819936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3793</TotalTime>
  <Words>2795</Words>
  <Application>Microsoft Office PowerPoint</Application>
  <PresentationFormat>Widescreen</PresentationFormat>
  <Paragraphs>506</Paragraphs>
  <Slides>38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Metropolitan</vt:lpstr>
      <vt:lpstr>Regulation of informal employment in Ghana: A review of policies, laws and practices with reference to contract farming  and domestic trading </vt:lpstr>
      <vt:lpstr>Introduction – context of Ghana</vt:lpstr>
      <vt:lpstr>The study</vt:lpstr>
      <vt:lpstr>Outline of Presentation </vt:lpstr>
      <vt:lpstr>Macro Economic and Labour Context</vt:lpstr>
      <vt:lpstr>Macroeconomic context</vt:lpstr>
      <vt:lpstr>INFORMAL EMPLOYMENT IN GHANA (2000, 2010). </vt:lpstr>
      <vt:lpstr>Employment status</vt:lpstr>
      <vt:lpstr>Contribution of Agriculture, Industry and Services Sectors to GDP (Ghana)</vt:lpstr>
      <vt:lpstr>Changes in employment</vt:lpstr>
      <vt:lpstr>Employment in agriculture and domestic trading</vt:lpstr>
      <vt:lpstr>PowerPoint Presentation</vt:lpstr>
      <vt:lpstr>Males and females as proportion of total employed population in agriculture </vt:lpstr>
      <vt:lpstr>Males and females as proportion of total employed population in trading </vt:lpstr>
      <vt:lpstr>Informality in domestic trading and agriculture  </vt:lpstr>
      <vt:lpstr>Informality in domestic trading and agriculture   - Whether there was a contract    - Access to subsidized medical care   -  whether workers are entitled to social security GSS definition of informality  (2015 Labour force Report)</vt:lpstr>
      <vt:lpstr>Occupation and Type of Contract</vt:lpstr>
      <vt:lpstr>Access to subsidized medical care</vt:lpstr>
      <vt:lpstr>Entitled to social security</vt:lpstr>
      <vt:lpstr>Regulation of contract farming and market trading  </vt:lpstr>
      <vt:lpstr>Contract farming- background  </vt:lpstr>
      <vt:lpstr>4 Cases of Contract farming</vt:lpstr>
      <vt:lpstr>Blue Skies</vt:lpstr>
      <vt:lpstr>Blue Skies</vt:lpstr>
      <vt:lpstr>Serendipalm Company Limited</vt:lpstr>
      <vt:lpstr>Occupation and employment types at Serendipalm</vt:lpstr>
      <vt:lpstr>The regulatory regimes of contract farming schemes</vt:lpstr>
      <vt:lpstr>The regulatory regimes of contract farming schemes compared</vt:lpstr>
      <vt:lpstr>Regulation of domestic trading </vt:lpstr>
      <vt:lpstr>Local government regulatory approaches</vt:lpstr>
      <vt:lpstr>Local government regulatory approaches</vt:lpstr>
      <vt:lpstr>Local government regulatory approaches</vt:lpstr>
      <vt:lpstr>Local government regulatory approaches</vt:lpstr>
      <vt:lpstr>Local government regulatory approaches</vt:lpstr>
      <vt:lpstr>Practices of traders associations</vt:lpstr>
      <vt:lpstr>Practices of traders associations</vt:lpstr>
      <vt:lpstr>Conclusions: Do these regulations and practices constitute formalisation?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PROM</dc:creator>
  <cp:lastModifiedBy>Dzodzi Tsikata</cp:lastModifiedBy>
  <cp:revision>284</cp:revision>
  <dcterms:created xsi:type="dcterms:W3CDTF">2018-10-03T16:19:13Z</dcterms:created>
  <dcterms:modified xsi:type="dcterms:W3CDTF">2019-04-05T12:31:49Z</dcterms:modified>
</cp:coreProperties>
</file>