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3" r:id="rId4"/>
    <p:sldId id="265" r:id="rId5"/>
    <p:sldId id="261" r:id="rId6"/>
    <p:sldId id="262"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snapToGrid="0" snapToObjects="1">
      <p:cViewPr varScale="1">
        <p:scale>
          <a:sx n="81" d="100"/>
          <a:sy n="81" d="100"/>
        </p:scale>
        <p:origin x="20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7BFE67-D8E9-674F-9BA6-25708356EBA2}"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43465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BFE67-D8E9-674F-9BA6-25708356EBA2}"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42503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BFE67-D8E9-674F-9BA6-25708356EBA2}"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79522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BFE67-D8E9-674F-9BA6-25708356EBA2}"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72384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7BFE67-D8E9-674F-9BA6-25708356EBA2}"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01175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7BFE67-D8E9-674F-9BA6-25708356EBA2}"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82184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7BFE67-D8E9-674F-9BA6-25708356EBA2}" type="datetimeFigureOut">
              <a:rPr lang="en-US" smtClean="0"/>
              <a:t>4/5/19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2060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7BFE67-D8E9-674F-9BA6-25708356EBA2}" type="datetimeFigureOut">
              <a:rPr lang="en-US" smtClean="0"/>
              <a:t>4/5/19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187191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BFE67-D8E9-674F-9BA6-25708356EBA2}" type="datetimeFigureOut">
              <a:rPr lang="en-US" smtClean="0"/>
              <a:t>4/5/19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57617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BFE67-D8E9-674F-9BA6-25708356EBA2}"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80438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BFE67-D8E9-674F-9BA6-25708356EBA2}"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E2A00-7343-214D-9BA4-E4FC4B0AEC19}" type="slidenum">
              <a:rPr lang="en-US" smtClean="0"/>
              <a:t>‹#›</a:t>
            </a:fld>
            <a:endParaRPr lang="en-US"/>
          </a:p>
        </p:txBody>
      </p:sp>
    </p:spTree>
    <p:extLst>
      <p:ext uri="{BB962C8B-B14F-4D97-AF65-F5344CB8AC3E}">
        <p14:creationId xmlns:p14="http://schemas.microsoft.com/office/powerpoint/2010/main" val="8996078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BFE67-D8E9-674F-9BA6-25708356EBA2}" type="datetimeFigureOut">
              <a:rPr lang="en-US" smtClean="0"/>
              <a:t>4/5/19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E2A00-7343-214D-9BA4-E4FC4B0AEC19}" type="slidenum">
              <a:rPr lang="en-US" smtClean="0"/>
              <a:t>‹#›</a:t>
            </a:fld>
            <a:endParaRPr lang="en-US"/>
          </a:p>
        </p:txBody>
      </p:sp>
    </p:spTree>
    <p:extLst>
      <p:ext uri="{BB962C8B-B14F-4D97-AF65-F5344CB8AC3E}">
        <p14:creationId xmlns:p14="http://schemas.microsoft.com/office/powerpoint/2010/main" val="118857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der.unu.edu/publications/books-and-journals/2009/en_GB/JHE_18_S1_APR09/" TargetMode="External"/><Relationship Id="rId3" Type="http://schemas.openxmlformats.org/officeDocument/2006/relationships/hyperlink" Target="https://www.opendemocracy.net/democracy-protest/underdog_3134.j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Inequality: its causes, consequences and how to reduce it</a:t>
            </a:r>
            <a:endParaRPr lang="en-US" dirty="0"/>
          </a:p>
        </p:txBody>
      </p:sp>
      <p:sp>
        <p:nvSpPr>
          <p:cNvPr id="3" name="Subtitle 2"/>
          <p:cNvSpPr>
            <a:spLocks noGrp="1"/>
          </p:cNvSpPr>
          <p:nvPr>
            <p:ph type="subTitle" idx="1"/>
          </p:nvPr>
        </p:nvSpPr>
        <p:spPr/>
        <p:txBody>
          <a:bodyPr/>
          <a:lstStyle/>
          <a:p>
            <a:r>
              <a:rPr lang="en-US" dirty="0" smtClean="0"/>
              <a:t>Edward Webster</a:t>
            </a:r>
          </a:p>
          <a:p>
            <a:r>
              <a:rPr lang="en-US" dirty="0" smtClean="0"/>
              <a:t>Southern Centre of Inequality Studies </a:t>
            </a:r>
          </a:p>
          <a:p>
            <a:r>
              <a:rPr lang="en-US" dirty="0" smtClean="0"/>
              <a:t>University of Witwatersran</a:t>
            </a:r>
            <a:r>
              <a:rPr lang="en-US" dirty="0"/>
              <a:t>d</a:t>
            </a:r>
          </a:p>
        </p:txBody>
      </p:sp>
    </p:spTree>
    <p:extLst>
      <p:ext uri="{BB962C8B-B14F-4D97-AF65-F5344CB8AC3E}">
        <p14:creationId xmlns:p14="http://schemas.microsoft.com/office/powerpoint/2010/main" val="161007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848015-A31F-6849-BCDB-3B20D696B88C}"/>
              </a:ext>
            </a:extLst>
          </p:cNvPr>
          <p:cNvSpPr>
            <a:spLocks noGrp="1"/>
          </p:cNvSpPr>
          <p:nvPr>
            <p:ph type="title"/>
          </p:nvPr>
        </p:nvSpPr>
        <p:spPr/>
        <p:txBody>
          <a:bodyPr/>
          <a:lstStyle/>
          <a:p>
            <a:r>
              <a:rPr lang="en-GB" dirty="0"/>
              <a:t>Inequality of what?</a:t>
            </a:r>
          </a:p>
        </p:txBody>
      </p:sp>
      <p:sp>
        <p:nvSpPr>
          <p:cNvPr id="3" name="Content Placeholder 2">
            <a:extLst>
              <a:ext uri="{FF2B5EF4-FFF2-40B4-BE49-F238E27FC236}">
                <a16:creationId xmlns="" xmlns:a16="http://schemas.microsoft.com/office/drawing/2014/main" id="{8C13E8DF-78E7-8646-BE9A-8127E6463ECF}"/>
              </a:ext>
            </a:extLst>
          </p:cNvPr>
          <p:cNvSpPr>
            <a:spLocks noGrp="1"/>
          </p:cNvSpPr>
          <p:nvPr>
            <p:ph idx="1"/>
          </p:nvPr>
        </p:nvSpPr>
        <p:spPr>
          <a:xfrm>
            <a:off x="838200" y="1854201"/>
            <a:ext cx="10515600" cy="4351338"/>
          </a:xfrm>
        </p:spPr>
        <p:txBody>
          <a:bodyPr>
            <a:normAutofit fontScale="85000" lnSpcReduction="10000"/>
          </a:bodyPr>
          <a:lstStyle/>
          <a:p>
            <a:r>
              <a:rPr lang="en-GB" dirty="0" smtClean="0"/>
              <a:t>There </a:t>
            </a:r>
            <a:r>
              <a:rPr lang="en-GB" dirty="0"/>
              <a:t>are at least three quite different kinds of inequality, </a:t>
            </a:r>
            <a:r>
              <a:rPr lang="en-GB" dirty="0" smtClean="0"/>
              <a:t>(Goran Therborn,2006) </a:t>
            </a:r>
          </a:p>
          <a:p>
            <a:r>
              <a:rPr lang="en-GB" dirty="0" smtClean="0"/>
              <a:t>The </a:t>
            </a:r>
            <a:r>
              <a:rPr lang="en-GB" dirty="0"/>
              <a:t>first is inequality of </a:t>
            </a:r>
            <a:r>
              <a:rPr lang="en-GB" dirty="0">
                <a:hlinkClick r:id="rId2"/>
              </a:rPr>
              <a:t>health</a:t>
            </a:r>
            <a:r>
              <a:rPr lang="en-GB" dirty="0"/>
              <a:t> and death, what might be called vital </a:t>
            </a:r>
            <a:r>
              <a:rPr lang="en-GB" dirty="0" smtClean="0"/>
              <a:t>inequality</a:t>
            </a:r>
          </a:p>
          <a:p>
            <a:r>
              <a:rPr lang="en-GB" dirty="0" smtClean="0"/>
              <a:t>The </a:t>
            </a:r>
            <a:r>
              <a:rPr lang="en-GB" dirty="0"/>
              <a:t>second is existential inequality, which hits the individual as a person. </a:t>
            </a:r>
            <a:r>
              <a:rPr lang="en-GB" dirty="0" smtClean="0"/>
              <a:t>This </a:t>
            </a:r>
            <a:r>
              <a:rPr lang="en-GB" dirty="0"/>
              <a:t>form of inequality means denial of (equal) recognition and respect, and is a potent generator of humiliations - for women in patriarchal societies, for </a:t>
            </a:r>
            <a:r>
              <a:rPr lang="en-GB" dirty="0">
                <a:hlinkClick r:id="rId3"/>
              </a:rPr>
              <a:t>indigenous</a:t>
            </a:r>
            <a:r>
              <a:rPr lang="en-GB" dirty="0"/>
              <a:t> groups in the Americas, for poor immigrants, for those of low caste, and for black people or stigmatised ethnic groups</a:t>
            </a:r>
            <a:r>
              <a:rPr lang="en-GB" dirty="0" smtClean="0"/>
              <a:t>..</a:t>
            </a:r>
            <a:endParaRPr lang="en-GB" dirty="0"/>
          </a:p>
          <a:p>
            <a:r>
              <a:rPr lang="en-GB" dirty="0"/>
              <a:t>The third is material or resource inequality, which means that human actors have very different resources to draw upon. There are </a:t>
            </a:r>
            <a:r>
              <a:rPr lang="en-GB" dirty="0" smtClean="0"/>
              <a:t> </a:t>
            </a:r>
            <a:r>
              <a:rPr lang="en-GB" dirty="0"/>
              <a:t>two aspects here. The first is access to education</a:t>
            </a:r>
            <a:r>
              <a:rPr lang="en-GB" dirty="0" smtClean="0"/>
              <a:t>, </a:t>
            </a:r>
            <a:r>
              <a:rPr lang="en-GB" dirty="0"/>
              <a:t>to social contacts, to what is called "social capital" (in conventional discussions, this is often referred to as "inequality of opportunity"). The second is inequality of rewards (often referred to as "inequality of outcome". The latter is the most frequently used measure of inequality </a:t>
            </a:r>
            <a:r>
              <a:rPr lang="mr-IN" dirty="0" smtClean="0"/>
              <a:t>–</a:t>
            </a:r>
            <a:r>
              <a:rPr lang="en-GB" dirty="0" smtClean="0"/>
              <a:t> income and wealth</a:t>
            </a:r>
            <a:endParaRPr lang="en-GB" dirty="0"/>
          </a:p>
        </p:txBody>
      </p:sp>
    </p:spTree>
    <p:extLst>
      <p:ext uri="{BB962C8B-B14F-4D97-AF65-F5344CB8AC3E}">
        <p14:creationId xmlns:p14="http://schemas.microsoft.com/office/powerpoint/2010/main" val="189509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9C99F6-0982-204C-9AA2-987C0C5CBC88}"/>
              </a:ext>
            </a:extLst>
          </p:cNvPr>
          <p:cNvSpPr>
            <a:spLocks noGrp="1"/>
          </p:cNvSpPr>
          <p:nvPr>
            <p:ph type="title"/>
          </p:nvPr>
        </p:nvSpPr>
        <p:spPr/>
        <p:txBody>
          <a:bodyPr/>
          <a:lstStyle/>
          <a:p>
            <a:r>
              <a:rPr lang="en-GB" dirty="0"/>
              <a:t>South Africa in perspective </a:t>
            </a:r>
          </a:p>
        </p:txBody>
      </p:sp>
      <p:pic>
        <p:nvPicPr>
          <p:cNvPr id="4" name="Content Placeholder 3">
            <a:extLst>
              <a:ext uri="{FF2B5EF4-FFF2-40B4-BE49-F238E27FC236}">
                <a16:creationId xmlns:a16="http://schemas.microsoft.com/office/drawing/2014/main" xmlns="" id="{0CC2B727-9916-1F49-81F3-060EF08F17CF}"/>
              </a:ext>
            </a:extLst>
          </p:cNvPr>
          <p:cNvPicPr>
            <a:picLocks noGrp="1" noChangeAspect="1"/>
          </p:cNvPicPr>
          <p:nvPr>
            <p:ph idx="1"/>
          </p:nvPr>
        </p:nvPicPr>
        <p:blipFill>
          <a:blip r:embed="rId2"/>
          <a:stretch>
            <a:fillRect/>
          </a:stretch>
        </p:blipFill>
        <p:spPr>
          <a:xfrm>
            <a:off x="677334" y="1270000"/>
            <a:ext cx="5954219" cy="5518544"/>
          </a:xfrm>
          <a:prstGeom prst="rect">
            <a:avLst/>
          </a:prstGeom>
        </p:spPr>
      </p:pic>
      <p:sp>
        <p:nvSpPr>
          <p:cNvPr id="5" name="Rectangle 4">
            <a:extLst>
              <a:ext uri="{FF2B5EF4-FFF2-40B4-BE49-F238E27FC236}">
                <a16:creationId xmlns:a16="http://schemas.microsoft.com/office/drawing/2014/main" xmlns="" id="{9A19888A-503B-0E49-8A0B-0EE0DCC759F7}"/>
              </a:ext>
            </a:extLst>
          </p:cNvPr>
          <p:cNvSpPr/>
          <p:nvPr/>
        </p:nvSpPr>
        <p:spPr>
          <a:xfrm>
            <a:off x="6815095" y="6407974"/>
            <a:ext cx="1713931" cy="261610"/>
          </a:xfrm>
          <a:prstGeom prst="rect">
            <a:avLst/>
          </a:prstGeom>
        </p:spPr>
        <p:txBody>
          <a:bodyPr wrap="none">
            <a:spAutoFit/>
          </a:bodyPr>
          <a:lstStyle/>
          <a:p>
            <a:r>
              <a:rPr lang="en-GB" altLang="en-US" sz="1100" u="sng" dirty="0">
                <a:solidFill>
                  <a:srgbClr val="000000"/>
                </a:solidFill>
                <a:latin typeface="Times New Roman" panose="02020603050405020304" pitchFamily="18" charset="0"/>
                <a:ea typeface="Calibri" panose="020F0502020204030204" pitchFamily="34" charset="0"/>
              </a:rPr>
              <a:t>Sources:</a:t>
            </a:r>
            <a:r>
              <a:rPr lang="en-GB" altLang="en-US" sz="1100" dirty="0">
                <a:solidFill>
                  <a:srgbClr val="000000"/>
                </a:solidFill>
                <a:latin typeface="Times New Roman" panose="02020603050405020304" pitchFamily="18" charset="0"/>
                <a:ea typeface="Calibri" panose="020F0502020204030204" pitchFamily="34" charset="0"/>
              </a:rPr>
              <a:t> World Bank 2018</a:t>
            </a:r>
            <a:endParaRPr lang="en-GB" sz="1100" dirty="0"/>
          </a:p>
        </p:txBody>
      </p:sp>
    </p:spTree>
    <p:extLst>
      <p:ext uri="{BB962C8B-B14F-4D97-AF65-F5344CB8AC3E}">
        <p14:creationId xmlns:p14="http://schemas.microsoft.com/office/powerpoint/2010/main" val="389536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inequality globally  </a:t>
            </a:r>
            <a:endParaRPr lang="en-US" dirty="0"/>
          </a:p>
        </p:txBody>
      </p:sp>
      <p:sp>
        <p:nvSpPr>
          <p:cNvPr id="3" name="Content Placeholder 2"/>
          <p:cNvSpPr>
            <a:spLocks noGrp="1"/>
          </p:cNvSpPr>
          <p:nvPr>
            <p:ph idx="1"/>
          </p:nvPr>
        </p:nvSpPr>
        <p:spPr/>
        <p:txBody>
          <a:bodyPr>
            <a:normAutofit lnSpcReduction="10000"/>
          </a:bodyPr>
          <a:lstStyle/>
          <a:p>
            <a:r>
              <a:rPr lang="en-GB" dirty="0"/>
              <a:t>In the first half of the 1970s, the distance in life-expectancy at birth between sub-Saharan Africa and high-income countries was twenty-five and a half years; by the early 2000s it was thirty years </a:t>
            </a:r>
            <a:endParaRPr lang="en-GB" dirty="0" smtClean="0"/>
          </a:p>
          <a:p>
            <a:r>
              <a:rPr lang="en-GB" dirty="0" smtClean="0"/>
              <a:t>GDP </a:t>
            </a:r>
            <a:r>
              <a:rPr lang="en-GB" dirty="0"/>
              <a:t>per capita in sub-Saharan Africa, measured in terms of domestic purchasing-power, was in 1973 about 8% of the United </a:t>
            </a:r>
            <a:r>
              <a:rPr lang="en-GB" dirty="0" smtClean="0"/>
              <a:t>States’; </a:t>
            </a:r>
            <a:r>
              <a:rPr lang="en-GB" dirty="0"/>
              <a:t>by 2005, this had dropped to 5%. Within the US, the richest 1% appropriated an 8% share of total household income in 1980; by 2000, this had grown to 17%. In Britain, the richest 1% received 6% of all income in 1980; by 2000, the figure was  about 12.5% </a:t>
            </a:r>
          </a:p>
          <a:p>
            <a:r>
              <a:rPr lang="en-GB" dirty="0" smtClean="0"/>
              <a:t>The citizenship premium you get from being born in a richer country is in essence a rent </a:t>
            </a:r>
            <a:r>
              <a:rPr lang="mr-IN" dirty="0" smtClean="0"/>
              <a:t>–</a:t>
            </a:r>
            <a:r>
              <a:rPr lang="en-GB" dirty="0" smtClean="0"/>
              <a:t> a citizenship rent (</a:t>
            </a:r>
            <a:r>
              <a:rPr lang="en-GB" dirty="0" err="1" smtClean="0"/>
              <a:t>Branko</a:t>
            </a:r>
            <a:r>
              <a:rPr lang="en-GB" dirty="0" smtClean="0"/>
              <a:t> Milanovic,2016) </a:t>
            </a:r>
          </a:p>
        </p:txBody>
      </p:sp>
    </p:spTree>
    <p:extLst>
      <p:ext uri="{BB962C8B-B14F-4D97-AF65-F5344CB8AC3E}">
        <p14:creationId xmlns:p14="http://schemas.microsoft.com/office/powerpoint/2010/main" val="16808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deepening inequality </a:t>
            </a:r>
            <a:endParaRPr lang="en-US" dirty="0"/>
          </a:p>
        </p:txBody>
      </p:sp>
      <p:sp>
        <p:nvSpPr>
          <p:cNvPr id="3" name="Content Placeholder 2"/>
          <p:cNvSpPr>
            <a:spLocks noGrp="1"/>
          </p:cNvSpPr>
          <p:nvPr>
            <p:ph idx="1"/>
          </p:nvPr>
        </p:nvSpPr>
        <p:spPr/>
        <p:txBody>
          <a:bodyPr>
            <a:normAutofit lnSpcReduction="10000"/>
          </a:bodyPr>
          <a:lstStyle/>
          <a:p>
            <a:r>
              <a:rPr lang="en-GB" dirty="0"/>
              <a:t>The first is the extension of </a:t>
            </a:r>
            <a:r>
              <a:rPr lang="en-GB" dirty="0" smtClean="0"/>
              <a:t> markets accompanying globalisation and neoliberalism , </a:t>
            </a:r>
            <a:r>
              <a:rPr lang="en-GB" dirty="0"/>
              <a:t>which has increased both the pool of rewards and the competition for star talent. </a:t>
            </a:r>
            <a:r>
              <a:rPr lang="en-GB" dirty="0" smtClean="0"/>
              <a:t> Accelerated by the lifting </a:t>
            </a:r>
            <a:r>
              <a:rPr lang="en-GB" dirty="0"/>
              <a:t>of controls on capital movements in the 1980s, the expansion of transnational investment, and the emergence of a global executive and professional market </a:t>
            </a:r>
            <a:r>
              <a:rPr lang="mr-IN" dirty="0" smtClean="0"/>
              <a:t>–</a:t>
            </a:r>
            <a:r>
              <a:rPr lang="en-GB" dirty="0" smtClean="0"/>
              <a:t> from vice-chancellors to football stars  and rugby coaches .</a:t>
            </a:r>
            <a:endParaRPr lang="en-GB" dirty="0"/>
          </a:p>
          <a:p>
            <a:r>
              <a:rPr lang="en-GB" dirty="0"/>
              <a:t>The second process is the increasing autonomy of financial capitalism from what is still called the "real economy". This is something particularly pronounced in Wall Street and the City of London, and their Anglosphere emulators. Since the late 1990s this has turned capitalist finance into a gigantic casino where the trade is in currencies, "securities", and "derivatives".</a:t>
            </a:r>
          </a:p>
          <a:p>
            <a:endParaRPr lang="en-US" dirty="0"/>
          </a:p>
        </p:txBody>
      </p:sp>
    </p:spTree>
    <p:extLst>
      <p:ext uri="{BB962C8B-B14F-4D97-AF65-F5344CB8AC3E}">
        <p14:creationId xmlns:p14="http://schemas.microsoft.com/office/powerpoint/2010/main" val="27287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29643E-C1A2-9F4F-9902-FE1B5ACD3307}"/>
              </a:ext>
            </a:extLst>
          </p:cNvPr>
          <p:cNvSpPr>
            <a:spLocks noGrp="1"/>
          </p:cNvSpPr>
          <p:nvPr>
            <p:ph type="title"/>
          </p:nvPr>
        </p:nvSpPr>
        <p:spPr/>
        <p:txBody>
          <a:bodyPr/>
          <a:lstStyle/>
          <a:p>
            <a:r>
              <a:rPr lang="en-GB" dirty="0"/>
              <a:t>Towards a Southern Approach</a:t>
            </a:r>
          </a:p>
        </p:txBody>
      </p:sp>
      <p:sp>
        <p:nvSpPr>
          <p:cNvPr id="3" name="Content Placeholder 2">
            <a:extLst>
              <a:ext uri="{FF2B5EF4-FFF2-40B4-BE49-F238E27FC236}">
                <a16:creationId xmlns="" xmlns:a16="http://schemas.microsoft.com/office/drawing/2014/main" id="{FE7D34E8-A890-0244-A832-ADF8A825B58E}"/>
              </a:ext>
            </a:extLst>
          </p:cNvPr>
          <p:cNvSpPr>
            <a:spLocks noGrp="1"/>
          </p:cNvSpPr>
          <p:nvPr>
            <p:ph idx="1"/>
          </p:nvPr>
        </p:nvSpPr>
        <p:spPr/>
        <p:txBody>
          <a:bodyPr>
            <a:normAutofit fontScale="92500" lnSpcReduction="10000"/>
          </a:bodyPr>
          <a:lstStyle/>
          <a:p>
            <a:r>
              <a:rPr lang="en-US" dirty="0"/>
              <a:t>A theory of inequality in the global South has been developed by </a:t>
            </a:r>
            <a:r>
              <a:rPr lang="en-US" dirty="0" err="1"/>
              <a:t>Jessé</a:t>
            </a:r>
            <a:r>
              <a:rPr lang="en-US" dirty="0"/>
              <a:t> Souza (2007</a:t>
            </a:r>
            <a:r>
              <a:rPr lang="en-US" dirty="0" smtClean="0"/>
              <a:t>).</a:t>
            </a:r>
          </a:p>
          <a:p>
            <a:r>
              <a:rPr lang="en-US" dirty="0" smtClean="0"/>
              <a:t> </a:t>
            </a:r>
            <a:r>
              <a:rPr lang="en-US" dirty="0"/>
              <a:t>He </a:t>
            </a:r>
            <a:r>
              <a:rPr lang="en-US" dirty="0" smtClean="0"/>
              <a:t>argues that </a:t>
            </a:r>
            <a:r>
              <a:rPr lang="en-US" dirty="0"/>
              <a:t>societies in the global South can only be understood against the background of colonialism </a:t>
            </a:r>
            <a:r>
              <a:rPr lang="en-US" dirty="0" smtClean="0"/>
              <a:t>and modernization </a:t>
            </a:r>
            <a:r>
              <a:rPr lang="en-US" dirty="0" err="1"/>
              <a:t>programmes</a:t>
            </a:r>
            <a:r>
              <a:rPr lang="en-US" dirty="0"/>
              <a:t>. </a:t>
            </a:r>
            <a:endParaRPr lang="en-US" dirty="0" smtClean="0"/>
          </a:p>
          <a:p>
            <a:r>
              <a:rPr lang="en-US" dirty="0"/>
              <a:t>E</a:t>
            </a:r>
            <a:r>
              <a:rPr lang="en-US" dirty="0" smtClean="0"/>
              <a:t>stablished an unequal  structure </a:t>
            </a:r>
            <a:r>
              <a:rPr lang="en-US" dirty="0"/>
              <a:t>between the </a:t>
            </a:r>
            <a:r>
              <a:rPr lang="en-US" dirty="0" err="1"/>
              <a:t>centre</a:t>
            </a:r>
            <a:r>
              <a:rPr lang="en-US" dirty="0"/>
              <a:t> and the rest. Souza deviates from </a:t>
            </a:r>
            <a:r>
              <a:rPr lang="en-US" dirty="0" smtClean="0"/>
              <a:t>dependency theory </a:t>
            </a:r>
            <a:r>
              <a:rPr lang="en-US" dirty="0"/>
              <a:t>by his focus on the symbolic dimension</a:t>
            </a:r>
            <a:r>
              <a:rPr lang="en-US" dirty="0" smtClean="0"/>
              <a:t>.</a:t>
            </a:r>
          </a:p>
          <a:p>
            <a:r>
              <a:rPr lang="en-US" dirty="0" smtClean="0"/>
              <a:t>This </a:t>
            </a:r>
            <a:r>
              <a:rPr lang="en-US" dirty="0"/>
              <a:t>system also informs national and local inequality by establishing a racism that </a:t>
            </a:r>
            <a:r>
              <a:rPr lang="en-US" dirty="0" smtClean="0"/>
              <a:t>declares characteristics </a:t>
            </a:r>
            <a:r>
              <a:rPr lang="en-US" dirty="0"/>
              <a:t>of the modern </a:t>
            </a:r>
            <a:r>
              <a:rPr lang="en-US" dirty="0" err="1"/>
              <a:t>centre</a:t>
            </a:r>
            <a:r>
              <a:rPr lang="en-US" dirty="0"/>
              <a:t> (such as white skin, urban residence, </a:t>
            </a:r>
            <a:r>
              <a:rPr lang="en-US" dirty="0" smtClean="0"/>
              <a:t>Western </a:t>
            </a:r>
            <a:r>
              <a:rPr lang="en-US" dirty="0"/>
              <a:t>education) as </a:t>
            </a:r>
            <a:r>
              <a:rPr lang="en-US" dirty="0" smtClean="0"/>
              <a:t>superior and </a:t>
            </a:r>
            <a:r>
              <a:rPr lang="en-US" dirty="0"/>
              <a:t>characteristics of the underdeveloped periphery as inferior. </a:t>
            </a:r>
            <a:endParaRPr lang="en-US" dirty="0" smtClean="0"/>
          </a:p>
          <a:p>
            <a:r>
              <a:rPr lang="en-US" dirty="0" smtClean="0"/>
              <a:t>Thereby</a:t>
            </a:r>
            <a:r>
              <a:rPr lang="en-US" dirty="0"/>
              <a:t>, inequality in a </a:t>
            </a:r>
            <a:r>
              <a:rPr lang="en-US" dirty="0" smtClean="0"/>
              <a:t>postcolonial society </a:t>
            </a:r>
            <a:r>
              <a:rPr lang="en-US" dirty="0"/>
              <a:t>is </a:t>
            </a:r>
            <a:r>
              <a:rPr lang="en-US" dirty="0" smtClean="0"/>
              <a:t>legitimized</a:t>
            </a:r>
            <a:endParaRPr lang="en-US" dirty="0"/>
          </a:p>
          <a:p>
            <a:endParaRPr lang="en-GB" dirty="0"/>
          </a:p>
        </p:txBody>
      </p:sp>
    </p:spTree>
    <p:extLst>
      <p:ext uri="{BB962C8B-B14F-4D97-AF65-F5344CB8AC3E}">
        <p14:creationId xmlns:p14="http://schemas.microsoft.com/office/powerpoint/2010/main" val="83260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F4CB2-60D7-164A-8DBE-4F6F1E284DDF}"/>
              </a:ext>
            </a:extLst>
          </p:cNvPr>
          <p:cNvSpPr>
            <a:spLocks noGrp="1"/>
          </p:cNvSpPr>
          <p:nvPr>
            <p:ph type="title"/>
          </p:nvPr>
        </p:nvSpPr>
        <p:spPr/>
        <p:txBody>
          <a:bodyPr/>
          <a:lstStyle/>
          <a:p>
            <a:r>
              <a:rPr lang="en-GB" dirty="0" smtClean="0"/>
              <a:t>Inequality is a power relationship </a:t>
            </a:r>
            <a:endParaRPr lang="en-GB" dirty="0"/>
          </a:p>
        </p:txBody>
      </p:sp>
      <p:sp>
        <p:nvSpPr>
          <p:cNvPr id="3" name="Content Placeholder 2">
            <a:extLst>
              <a:ext uri="{FF2B5EF4-FFF2-40B4-BE49-F238E27FC236}">
                <a16:creationId xmlns:a16="http://schemas.microsoft.com/office/drawing/2014/main" xmlns="" id="{D6A1FEFC-9F41-8349-8906-FAB9AF9C635B}"/>
              </a:ext>
            </a:extLst>
          </p:cNvPr>
          <p:cNvSpPr>
            <a:spLocks noGrp="1"/>
          </p:cNvSpPr>
          <p:nvPr>
            <p:ph idx="1"/>
          </p:nvPr>
        </p:nvSpPr>
        <p:spPr>
          <a:xfrm>
            <a:off x="677334" y="2160589"/>
            <a:ext cx="8596668" cy="4491671"/>
          </a:xfrm>
        </p:spPr>
        <p:txBody>
          <a:bodyPr>
            <a:normAutofit fontScale="77500" lnSpcReduction="20000"/>
          </a:bodyPr>
          <a:lstStyle/>
          <a:p>
            <a:r>
              <a:rPr lang="en-US" dirty="0"/>
              <a:t>I</a:t>
            </a:r>
            <a:r>
              <a:rPr lang="en-US" dirty="0" smtClean="0"/>
              <a:t>nequality </a:t>
            </a:r>
            <a:r>
              <a:rPr lang="en-US" dirty="0"/>
              <a:t>is not just about the uneven possession or quantitative difference in which individuals, groups, regions, or other entities are placed. It is about the conditions that allow certain groups to dominate over others. Inequality is a power relationship. </a:t>
            </a:r>
            <a:r>
              <a:rPr lang="en-US" dirty="0" smtClean="0"/>
              <a:t>(</a:t>
            </a:r>
            <a:r>
              <a:rPr lang="en-US" dirty="0" err="1" smtClean="0"/>
              <a:t>Manoranjan</a:t>
            </a:r>
            <a:r>
              <a:rPr lang="en-US" dirty="0" smtClean="0"/>
              <a:t> </a:t>
            </a:r>
            <a:r>
              <a:rPr lang="en-US" dirty="0" err="1"/>
              <a:t>Mohanty</a:t>
            </a:r>
            <a:r>
              <a:rPr lang="en-US" dirty="0"/>
              <a:t> </a:t>
            </a:r>
            <a:r>
              <a:rPr lang="en-US" dirty="0" smtClean="0"/>
              <a:t>,2018)</a:t>
            </a:r>
            <a:endParaRPr lang="en-GB" dirty="0" smtClean="0"/>
          </a:p>
          <a:p>
            <a:r>
              <a:rPr lang="en-GB" dirty="0" smtClean="0"/>
              <a:t>Indeed</a:t>
            </a:r>
            <a:r>
              <a:rPr lang="en-GB" dirty="0"/>
              <a:t>, power is produced and reproduced at the intersection of race, class, gender and sexuality and other aspects of identity. An intersectional approach is necessary in order to understand the way in which these different dimensions of power interact to reproduce inequality. </a:t>
            </a:r>
          </a:p>
          <a:p>
            <a:r>
              <a:rPr lang="en-GB" dirty="0" smtClean="0"/>
              <a:t>Resistance </a:t>
            </a:r>
            <a:r>
              <a:rPr lang="en-GB" dirty="0"/>
              <a:t>to </a:t>
            </a:r>
            <a:r>
              <a:rPr lang="en-GB" dirty="0" smtClean="0"/>
              <a:t>the powerful  </a:t>
            </a:r>
            <a:r>
              <a:rPr lang="en-GB" dirty="0"/>
              <a:t>emerges through </a:t>
            </a:r>
            <a:r>
              <a:rPr lang="en-GB" dirty="0" smtClean="0"/>
              <a:t>building  organisations and social movements  of counter  power </a:t>
            </a:r>
          </a:p>
          <a:p>
            <a:r>
              <a:rPr lang="en-GB" dirty="0" smtClean="0"/>
              <a:t>Need to distinguish between two kinds of forces that drive inequality down (</a:t>
            </a:r>
            <a:r>
              <a:rPr lang="en-GB" dirty="0" err="1" smtClean="0"/>
              <a:t>Branko</a:t>
            </a:r>
            <a:r>
              <a:rPr lang="en-GB" dirty="0" smtClean="0"/>
              <a:t> </a:t>
            </a:r>
            <a:r>
              <a:rPr lang="en-GB" dirty="0" err="1"/>
              <a:t>M</a:t>
            </a:r>
            <a:r>
              <a:rPr lang="en-GB" dirty="0" err="1" smtClean="0"/>
              <a:t>ilanovic</a:t>
            </a:r>
            <a:r>
              <a:rPr lang="en-GB" dirty="0" smtClean="0"/>
              <a:t>, 2016): malign forces (wars, natural catastrophes, epidemics), and benign forces ( more widely accessible education, increased social transfers- MGNREGA-, progressive taxation). </a:t>
            </a:r>
            <a:endParaRPr lang="en-GB" dirty="0"/>
          </a:p>
        </p:txBody>
      </p:sp>
    </p:spTree>
    <p:extLst>
      <p:ext uri="{BB962C8B-B14F-4D97-AF65-F5344CB8AC3E}">
        <p14:creationId xmlns:p14="http://schemas.microsoft.com/office/powerpoint/2010/main" val="196472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763</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Mangal</vt:lpstr>
      <vt:lpstr>Times New Roman</vt:lpstr>
      <vt:lpstr>Arial</vt:lpstr>
      <vt:lpstr>Office Theme</vt:lpstr>
      <vt:lpstr>Inequality: its causes, consequences and how to reduce it</vt:lpstr>
      <vt:lpstr>Inequality of what?</vt:lpstr>
      <vt:lpstr>South Africa in perspective </vt:lpstr>
      <vt:lpstr>Increasing inequality globally  </vt:lpstr>
      <vt:lpstr>Causes  of  deepening inequality </vt:lpstr>
      <vt:lpstr>Towards a Southern Approach</vt:lpstr>
      <vt:lpstr>Inequality is a power relationship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Inequality: its causes, consequences and how to reduce it</dc:title>
  <dc:creator>Microsoft Office User</dc:creator>
  <cp:lastModifiedBy>Microsoft Office User</cp:lastModifiedBy>
  <cp:revision>18</cp:revision>
  <dcterms:created xsi:type="dcterms:W3CDTF">2019-04-05T07:52:57Z</dcterms:created>
  <dcterms:modified xsi:type="dcterms:W3CDTF">2019-04-05T12:59:29Z</dcterms:modified>
</cp:coreProperties>
</file>