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14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42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01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5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3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88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4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20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6/22/2019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09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6/22/2019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0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E2B21">
                    <a:lumMod val="90000"/>
                    <a:lumOff val="10000"/>
                  </a:srgbClr>
                </a:solidFill>
              </a:rPr>
              <a:t>Striving for Formalization: </a:t>
            </a:r>
            <a:br>
              <a:rPr lang="en-US" sz="2800" dirty="0">
                <a:solidFill>
                  <a:srgbClr val="2E2B21">
                    <a:lumMod val="90000"/>
                    <a:lumOff val="10000"/>
                  </a:srgbClr>
                </a:solidFill>
              </a:rPr>
            </a:br>
            <a:r>
              <a:rPr lang="en-US" sz="2800" dirty="0">
                <a:solidFill>
                  <a:srgbClr val="2E2B21">
                    <a:lumMod val="90000"/>
                    <a:lumOff val="10000"/>
                  </a:srgbClr>
                </a:solidFill>
              </a:rPr>
              <a:t>Gender and Youth Aspects of Informal Employment in Morocco </a:t>
            </a:r>
            <a:endParaRPr lang="en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9CBEBD"/>
              </a:buClr>
            </a:pPr>
            <a:r>
              <a:rPr lang="en-US" dirty="0" err="1">
                <a:solidFill>
                  <a:srgbClr val="2E2B21">
                    <a:lumMod val="90000"/>
                    <a:lumOff val="10000"/>
                  </a:srgbClr>
                </a:solidFill>
              </a:rPr>
              <a:t>Cherkaoui</a:t>
            </a:r>
            <a:r>
              <a:rPr lang="en-US" dirty="0">
                <a:solidFill>
                  <a:srgbClr val="2E2B21">
                    <a:lumMod val="90000"/>
                    <a:lumOff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2E2B21">
                    <a:lumMod val="90000"/>
                    <a:lumOff val="10000"/>
                  </a:srgbClr>
                </a:solidFill>
              </a:rPr>
              <a:t>Mouna</a:t>
            </a:r>
            <a:r>
              <a:rPr lang="en-US" dirty="0">
                <a:solidFill>
                  <a:srgbClr val="2E2B21">
                    <a:lumMod val="90000"/>
                    <a:lumOff val="10000"/>
                  </a:srgbClr>
                </a:solidFill>
              </a:rPr>
              <a:t> </a:t>
            </a:r>
            <a:endParaRPr lang="en-US" dirty="0" smtClean="0">
              <a:solidFill>
                <a:srgbClr val="2E2B21">
                  <a:lumMod val="90000"/>
                  <a:lumOff val="10000"/>
                </a:srgbClr>
              </a:solidFill>
            </a:endParaRPr>
          </a:p>
          <a:p>
            <a:pPr lvl="0">
              <a:buClr>
                <a:srgbClr val="9CBEBD"/>
              </a:buClr>
            </a:pPr>
            <a:r>
              <a:rPr lang="en-US" dirty="0" err="1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Taoufiq</a:t>
            </a:r>
            <a:r>
              <a:rPr lang="en-US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 </a:t>
            </a:r>
            <a:r>
              <a:rPr lang="en-US" dirty="0" err="1">
                <a:solidFill>
                  <a:srgbClr val="2E2B21">
                    <a:lumMod val="90000"/>
                    <a:lumOff val="10000"/>
                  </a:srgbClr>
                </a:solidFill>
              </a:rPr>
              <a:t>Benkkarach</a:t>
            </a:r>
            <a:r>
              <a:rPr lang="en-US" dirty="0">
                <a:solidFill>
                  <a:srgbClr val="2E2B21">
                    <a:lumMod val="90000"/>
                    <a:lumOff val="10000"/>
                  </a:srgbClr>
                </a:solidFill>
              </a:rPr>
              <a:t> </a:t>
            </a:r>
            <a:endParaRPr lang="en-US" dirty="0" smtClean="0">
              <a:solidFill>
                <a:srgbClr val="2E2B21">
                  <a:lumMod val="90000"/>
                  <a:lumOff val="10000"/>
                </a:srgbClr>
              </a:solidFill>
            </a:endParaRPr>
          </a:p>
          <a:p>
            <a:pPr lvl="0">
              <a:buClr>
                <a:srgbClr val="9CBEBD"/>
              </a:buClr>
            </a:pPr>
            <a:r>
              <a:rPr lang="en-US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27</a:t>
            </a:r>
            <a:r>
              <a:rPr lang="en-US" baseline="30000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th</a:t>
            </a:r>
            <a:r>
              <a:rPr lang="en-US" dirty="0" smtClean="0">
                <a:solidFill>
                  <a:srgbClr val="2E2B21">
                    <a:lumMod val="90000"/>
                    <a:lumOff val="10000"/>
                  </a:srgbClr>
                </a:solidFill>
              </a:rPr>
              <a:t> June </a:t>
            </a:r>
            <a:r>
              <a:rPr lang="en-US" dirty="0">
                <a:solidFill>
                  <a:srgbClr val="2E2B21">
                    <a:lumMod val="90000"/>
                    <a:lumOff val="10000"/>
                  </a:srgbClr>
                </a:solidFill>
              </a:rPr>
              <a:t>2019</a:t>
            </a:r>
            <a:endParaRPr lang="en-US" dirty="0">
              <a:solidFill>
                <a:srgbClr val="2E2B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0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E2B21">
                    <a:lumMod val="90000"/>
                    <a:lumOff val="10000"/>
                  </a:srgbClr>
                </a:solidFill>
              </a:rPr>
              <a:t>Work Formalization Policies, Programs and laws in Morocco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buClr>
                <a:srgbClr val="9CBEBD"/>
              </a:buClr>
            </a:pPr>
            <a:r>
              <a:rPr lang="en-US" sz="2000" dirty="0">
                <a:solidFill>
                  <a:srgbClr val="9CBEBD">
                    <a:lumMod val="50000"/>
                  </a:srgbClr>
                </a:solidFill>
              </a:rPr>
              <a:t>Many programs aim at encouraging wage formal employment</a:t>
            </a:r>
            <a:r>
              <a:rPr lang="en-US" sz="2000" dirty="0">
                <a:solidFill>
                  <a:srgbClr val="2E2B21"/>
                </a:solidFill>
              </a:rPr>
              <a:t>.</a:t>
            </a:r>
          </a:p>
          <a:p>
            <a:pPr lvl="0" algn="just">
              <a:buClr>
                <a:srgbClr val="9CBEBD"/>
              </a:buClr>
            </a:pP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The </a:t>
            </a:r>
            <a:r>
              <a:rPr lang="en-US" dirty="0" smtClean="0">
                <a:solidFill>
                  <a:srgbClr val="9CBEBD">
                    <a:lumMod val="50000"/>
                  </a:srgbClr>
                </a:solidFill>
              </a:rPr>
              <a:t>IDMAJ: </a:t>
            </a:r>
            <a:r>
              <a:rPr lang="en-US" dirty="0" smtClean="0">
                <a:solidFill>
                  <a:srgbClr val="2E2B21"/>
                </a:solidFill>
              </a:rPr>
              <a:t>exemptions from </a:t>
            </a:r>
            <a:r>
              <a:rPr lang="en-US" dirty="0">
                <a:solidFill>
                  <a:srgbClr val="2E2B21"/>
                </a:solidFill>
              </a:rPr>
              <a:t>the employer and employees contributions and professional training tax.</a:t>
            </a:r>
          </a:p>
          <a:p>
            <a:pPr lvl="0" algn="just">
              <a:buClr>
                <a:srgbClr val="9CBEBD"/>
              </a:buClr>
            </a:pP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The TAHFIZ </a:t>
            </a:r>
            <a:r>
              <a:rPr lang="en-US" dirty="0" smtClean="0">
                <a:solidFill>
                  <a:srgbClr val="2E2B21"/>
                </a:solidFill>
              </a:rPr>
              <a:t>: exemption </a:t>
            </a:r>
            <a:r>
              <a:rPr lang="en-US" dirty="0">
                <a:solidFill>
                  <a:srgbClr val="2E2B21"/>
                </a:solidFill>
              </a:rPr>
              <a:t>of social security contributions and </a:t>
            </a:r>
            <a:r>
              <a:rPr lang="en-US" dirty="0" smtClean="0">
                <a:solidFill>
                  <a:srgbClr val="2E2B21"/>
                </a:solidFill>
              </a:rPr>
              <a:t>from </a:t>
            </a:r>
            <a:r>
              <a:rPr lang="en-US" dirty="0">
                <a:solidFill>
                  <a:srgbClr val="2E2B21"/>
                </a:solidFill>
              </a:rPr>
              <a:t>income tax for 24 month. </a:t>
            </a:r>
          </a:p>
          <a:p>
            <a:pPr lvl="0" algn="just">
              <a:buClr>
                <a:srgbClr val="9CBEBD"/>
              </a:buClr>
            </a:pP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The </a:t>
            </a:r>
            <a:r>
              <a:rPr lang="en-US" dirty="0" smtClean="0">
                <a:solidFill>
                  <a:srgbClr val="9CBEBD">
                    <a:lumMod val="50000"/>
                  </a:srgbClr>
                </a:solidFill>
              </a:rPr>
              <a:t>TAEHIL : </a:t>
            </a:r>
            <a:r>
              <a:rPr lang="en-US" dirty="0" smtClean="0">
                <a:solidFill>
                  <a:srgbClr val="2E2B21"/>
                </a:solidFill>
              </a:rPr>
              <a:t>qualifying </a:t>
            </a:r>
            <a:r>
              <a:rPr lang="en-US" dirty="0">
                <a:solidFill>
                  <a:srgbClr val="2E2B21"/>
                </a:solidFill>
              </a:rPr>
              <a:t>training for reconversion, </a:t>
            </a:r>
            <a:r>
              <a:rPr lang="en-US" dirty="0" err="1">
                <a:solidFill>
                  <a:srgbClr val="2E2B21"/>
                </a:solidFill>
              </a:rPr>
              <a:t>contractualized</a:t>
            </a:r>
            <a:r>
              <a:rPr lang="en-US" dirty="0">
                <a:solidFill>
                  <a:srgbClr val="2E2B21"/>
                </a:solidFill>
              </a:rPr>
              <a:t> training for employment and the support system for emerging sectors. </a:t>
            </a:r>
          </a:p>
          <a:p>
            <a:pPr lvl="0" algn="just">
              <a:buClr>
                <a:srgbClr val="9CBEBD"/>
              </a:buClr>
            </a:pP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MOUKAWALATI </a:t>
            </a:r>
            <a:r>
              <a:rPr lang="en-US" dirty="0" smtClean="0">
                <a:solidFill>
                  <a:srgbClr val="9CBEBD">
                    <a:lumMod val="50000"/>
                  </a:srgbClr>
                </a:solidFill>
              </a:rPr>
              <a:t>: </a:t>
            </a:r>
            <a:r>
              <a:rPr lang="en-US" dirty="0" smtClean="0">
                <a:solidFill>
                  <a:srgbClr val="2E2B21"/>
                </a:solidFill>
              </a:rPr>
              <a:t>self-employment </a:t>
            </a:r>
            <a:r>
              <a:rPr lang="en-US" dirty="0">
                <a:solidFill>
                  <a:srgbClr val="2E2B21"/>
                </a:solidFill>
              </a:rPr>
              <a:t>through the creation of microenterprises </a:t>
            </a:r>
            <a:endParaRPr lang="en-US" dirty="0" smtClean="0">
              <a:solidFill>
                <a:srgbClr val="2E2B21"/>
              </a:solidFill>
            </a:endParaRPr>
          </a:p>
          <a:p>
            <a:pPr lvl="0" algn="just">
              <a:buClr>
                <a:srgbClr val="9CBEBD"/>
              </a:buClr>
            </a:pPr>
            <a:r>
              <a:rPr lang="en-US" dirty="0" smtClean="0">
                <a:solidFill>
                  <a:srgbClr val="9CBEBD">
                    <a:lumMod val="50000"/>
                  </a:srgbClr>
                </a:solidFill>
              </a:rPr>
              <a:t>IKRAM </a:t>
            </a: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1 and IKRAM 2, MINAJLIKI and </a:t>
            </a:r>
            <a:r>
              <a:rPr lang="en-US" dirty="0" smtClean="0">
                <a:solidFill>
                  <a:srgbClr val="9CBEBD">
                    <a:lumMod val="50000"/>
                  </a:srgbClr>
                </a:solidFill>
              </a:rPr>
              <a:t>WADIYATI: </a:t>
            </a:r>
            <a:r>
              <a:rPr lang="en-US" dirty="0" smtClean="0"/>
              <a:t>programs geared toward women</a:t>
            </a:r>
            <a:endParaRPr lang="en-US" dirty="0"/>
          </a:p>
          <a:p>
            <a:pPr lvl="0" algn="just">
              <a:buClr>
                <a:srgbClr val="9CBEBD"/>
              </a:buClr>
            </a:pPr>
            <a:r>
              <a:rPr lang="en-US" dirty="0">
                <a:solidFill>
                  <a:srgbClr val="2E2B21"/>
                </a:solidFill>
              </a:rPr>
              <a:t>Other </a:t>
            </a:r>
            <a:r>
              <a:rPr lang="en-US" dirty="0" smtClean="0">
                <a:solidFill>
                  <a:srgbClr val="2E2B21"/>
                </a:solidFill>
              </a:rPr>
              <a:t>programs: </a:t>
            </a:r>
            <a:r>
              <a:rPr lang="en-US" dirty="0" smtClean="0">
                <a:solidFill>
                  <a:srgbClr val="9CBEBD">
                    <a:lumMod val="50000"/>
                  </a:srgbClr>
                </a:solidFill>
              </a:rPr>
              <a:t>ISTIAAB</a:t>
            </a:r>
            <a:r>
              <a:rPr lang="en-US" dirty="0">
                <a:solidFill>
                  <a:srgbClr val="2E2B21"/>
                </a:solidFill>
              </a:rPr>
              <a:t> </a:t>
            </a:r>
            <a:r>
              <a:rPr lang="en-US" dirty="0" smtClean="0">
                <a:solidFill>
                  <a:srgbClr val="2E2B21"/>
                </a:solidFill>
              </a:rPr>
              <a:t>integration </a:t>
            </a:r>
            <a:r>
              <a:rPr lang="en-US" dirty="0">
                <a:solidFill>
                  <a:srgbClr val="2E2B21"/>
                </a:solidFill>
              </a:rPr>
              <a:t>of informal activities into the formal economy; </a:t>
            </a: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MOUBADARA</a:t>
            </a:r>
            <a:r>
              <a:rPr lang="en-US" dirty="0">
                <a:solidFill>
                  <a:srgbClr val="2E2B21"/>
                </a:solidFill>
              </a:rPr>
              <a:t> </a:t>
            </a:r>
            <a:r>
              <a:rPr lang="en-US" dirty="0" smtClean="0">
                <a:solidFill>
                  <a:srgbClr val="2E2B21"/>
                </a:solidFill>
              </a:rPr>
              <a:t>reinforce </a:t>
            </a:r>
            <a:r>
              <a:rPr lang="en-US" dirty="0">
                <a:solidFill>
                  <a:srgbClr val="2E2B21"/>
                </a:solidFill>
              </a:rPr>
              <a:t>employment in the social economy and finally, </a:t>
            </a:r>
            <a:r>
              <a:rPr lang="en-US" dirty="0">
                <a:solidFill>
                  <a:srgbClr val="9CBEBD">
                    <a:lumMod val="50000"/>
                  </a:srgbClr>
                </a:solidFill>
              </a:rPr>
              <a:t>TAATIR</a:t>
            </a:r>
            <a:r>
              <a:rPr lang="en-US" dirty="0">
                <a:solidFill>
                  <a:srgbClr val="2E2B21"/>
                </a:solidFill>
              </a:rPr>
              <a:t> </a:t>
            </a:r>
            <a:r>
              <a:rPr lang="en-US" dirty="0" smtClean="0">
                <a:solidFill>
                  <a:srgbClr val="2E2B21"/>
                </a:solidFill>
              </a:rPr>
              <a:t>requalify </a:t>
            </a:r>
            <a:r>
              <a:rPr lang="en-US" dirty="0">
                <a:solidFill>
                  <a:srgbClr val="2E2B21"/>
                </a:solidFill>
              </a:rPr>
              <a:t>those that have been unemployed for a long period of time.</a:t>
            </a:r>
            <a:endParaRPr lang="fr-FR" dirty="0">
              <a:solidFill>
                <a:srgbClr val="2E2B2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168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E2B21">
                    <a:lumMod val="90000"/>
                    <a:lumOff val="10000"/>
                  </a:srgbClr>
                </a:solidFill>
              </a:rPr>
              <a:t>Work Formalization Policies, Programs and laws in Morocco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solidFill>
                  <a:schemeClr val="accent2">
                    <a:lumMod val="50000"/>
                  </a:schemeClr>
                </a:solidFill>
              </a:rPr>
              <a:t>Domestic Workers Law</a:t>
            </a:r>
            <a:r>
              <a:rPr lang="en-US" sz="2600" dirty="0" smtClean="0"/>
              <a:t>:</a:t>
            </a:r>
          </a:p>
          <a:p>
            <a:r>
              <a:rPr lang="en-US" sz="2600" dirty="0"/>
              <a:t>The contract must </a:t>
            </a:r>
            <a:r>
              <a:rPr lang="en-US" sz="2600" dirty="0" smtClean="0"/>
              <a:t>specify: </a:t>
            </a:r>
            <a:r>
              <a:rPr lang="en-US" sz="2600" dirty="0"/>
              <a:t>the contract term, the nature of the </a:t>
            </a:r>
            <a:r>
              <a:rPr lang="en-US" sz="2600" dirty="0" smtClean="0"/>
              <a:t>work, the </a:t>
            </a:r>
            <a:r>
              <a:rPr lang="en-US" sz="2600" dirty="0"/>
              <a:t>trial </a:t>
            </a:r>
            <a:r>
              <a:rPr lang="en-US" sz="2600" dirty="0" smtClean="0"/>
              <a:t>period, the </a:t>
            </a:r>
            <a:r>
              <a:rPr lang="en-US" sz="2600" dirty="0"/>
              <a:t>number of weekly hours of work, the </a:t>
            </a:r>
            <a:r>
              <a:rPr lang="en-US" sz="2600" dirty="0" smtClean="0"/>
              <a:t>salary, </a:t>
            </a:r>
            <a:r>
              <a:rPr lang="en-US" sz="2600" dirty="0"/>
              <a:t>the weekly rest and the yearly vacation</a:t>
            </a:r>
            <a:r>
              <a:rPr lang="en-US" sz="2600" dirty="0" smtClean="0"/>
              <a:t>.</a:t>
            </a:r>
          </a:p>
          <a:p>
            <a:pPr algn="just"/>
            <a:r>
              <a:rPr lang="en-US" sz="2600" dirty="0"/>
              <a:t>The domestic employment law formalization impact is delayed by:</a:t>
            </a:r>
          </a:p>
          <a:p>
            <a:pPr lvl="1" algn="just"/>
            <a:r>
              <a:rPr lang="en-US" sz="2600" dirty="0" smtClean="0"/>
              <a:t>non-publication </a:t>
            </a:r>
            <a:r>
              <a:rPr lang="en-US" sz="2600" dirty="0"/>
              <a:t>of the decree concerning the conditions of application of social security, </a:t>
            </a:r>
          </a:p>
          <a:p>
            <a:pPr lvl="1" algn="just"/>
            <a:r>
              <a:rPr lang="en-US" sz="2600" dirty="0" smtClean="0"/>
              <a:t>reluctance </a:t>
            </a:r>
            <a:r>
              <a:rPr lang="en-US" sz="2600" dirty="0"/>
              <a:t>of domestic workers to sign contracts, </a:t>
            </a:r>
          </a:p>
          <a:p>
            <a:pPr lvl="1" algn="just"/>
            <a:r>
              <a:rPr lang="en-US" sz="2600" dirty="0" smtClean="0"/>
              <a:t>resistance </a:t>
            </a:r>
            <a:r>
              <a:rPr lang="en-US" sz="2600" dirty="0"/>
              <a:t>of the domestic employee’s intermediaries through disinformation and</a:t>
            </a:r>
          </a:p>
          <a:p>
            <a:pPr lvl="1" algn="just"/>
            <a:r>
              <a:rPr lang="en-US" sz="2600" dirty="0" smtClean="0"/>
              <a:t>the </a:t>
            </a:r>
            <a:r>
              <a:rPr lang="en-US" sz="2600" dirty="0"/>
              <a:t>reluctance of domestic employees to renounce to the RAMED </a:t>
            </a:r>
            <a:endParaRPr lang="en-US" sz="2600" dirty="0" smtClean="0"/>
          </a:p>
          <a:p>
            <a:pPr marL="128016" lvl="1" indent="0" algn="just">
              <a:buNone/>
            </a:pPr>
            <a:endParaRPr lang="en-US" sz="2600" dirty="0"/>
          </a:p>
          <a:p>
            <a:pPr marL="128016" lvl="1" indent="0" algn="just">
              <a:buNone/>
            </a:pPr>
            <a:r>
              <a:rPr lang="en-US" sz="2600" dirty="0" smtClean="0"/>
              <a:t>This </a:t>
            </a:r>
            <a:r>
              <a:rPr lang="en-US" sz="2600" dirty="0"/>
              <a:t>is compounded by the fact that the domestic employees are a heterogeneous population.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2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2E2B21">
                    <a:lumMod val="90000"/>
                    <a:lumOff val="10000"/>
                  </a:srgbClr>
                </a:solidFill>
              </a:rPr>
              <a:t>Work Formalization Policies, Programs and laws in Morocco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The Self Entrepreneur Law</a:t>
            </a:r>
          </a:p>
          <a:p>
            <a:pPr algn="just"/>
            <a:r>
              <a:rPr lang="en-US" sz="2400" dirty="0"/>
              <a:t>The creation of a legal and fiscal statute dedicated to </a:t>
            </a:r>
            <a:r>
              <a:rPr lang="en-US" sz="2400" dirty="0" smtClean="0"/>
              <a:t>self-entrepreneurs.</a:t>
            </a:r>
          </a:p>
          <a:p>
            <a:r>
              <a:rPr lang="en-US" sz="2400" dirty="0"/>
              <a:t>The law gives a number of advantages to self-entrepreneurs: </a:t>
            </a:r>
          </a:p>
          <a:p>
            <a:pPr lvl="1"/>
            <a:r>
              <a:rPr lang="en-US" sz="2400" dirty="0" smtClean="0"/>
              <a:t>Exemption </a:t>
            </a:r>
            <a:r>
              <a:rPr lang="en-US" sz="2400" dirty="0"/>
              <a:t>from the obligation to register in the commercial register and from the requirement to keep an extensive accounting, </a:t>
            </a:r>
          </a:p>
          <a:p>
            <a:pPr lvl="1"/>
            <a:r>
              <a:rPr lang="en-US" sz="2400" dirty="0" smtClean="0"/>
              <a:t>Possibility of </a:t>
            </a:r>
            <a:r>
              <a:rPr lang="en-US" sz="2400" dirty="0"/>
              <a:t>domiciling their business in their residence or in premises operated jointly by several companies, </a:t>
            </a:r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ocial </a:t>
            </a:r>
            <a:r>
              <a:rPr lang="en-US" sz="2400" dirty="0"/>
              <a:t>coverage from the date of registration to the National Register of the Auto-entrepreneur (</a:t>
            </a:r>
            <a:r>
              <a:rPr lang="en-US" sz="2400" dirty="0" smtClean="0"/>
              <a:t>NRAE),</a:t>
            </a:r>
          </a:p>
          <a:p>
            <a:pPr lvl="1"/>
            <a:r>
              <a:rPr lang="en-US" sz="2400" dirty="0" smtClean="0"/>
              <a:t>A number </a:t>
            </a:r>
            <a:r>
              <a:rPr lang="en-US" sz="2400" dirty="0"/>
              <a:t>of fiscal </a:t>
            </a:r>
            <a:r>
              <a:rPr lang="en-US" sz="2400" dirty="0" smtClean="0"/>
              <a:t>advantages and</a:t>
            </a:r>
          </a:p>
          <a:p>
            <a:pPr lvl="1">
              <a:buClr>
                <a:srgbClr val="9CBEBD"/>
              </a:buClr>
            </a:pPr>
            <a:r>
              <a:rPr lang="en-US" sz="2400" dirty="0">
                <a:solidFill>
                  <a:srgbClr val="2E2B21"/>
                </a:solidFill>
              </a:rPr>
              <a:t>P</a:t>
            </a:r>
            <a:r>
              <a:rPr lang="en-US" sz="2400" dirty="0" smtClean="0">
                <a:solidFill>
                  <a:srgbClr val="2E2B21"/>
                </a:solidFill>
              </a:rPr>
              <a:t>rocedures </a:t>
            </a:r>
            <a:r>
              <a:rPr lang="en-US" sz="2400" dirty="0">
                <a:solidFill>
                  <a:srgbClr val="2E2B21"/>
                </a:solidFill>
              </a:rPr>
              <a:t>that are significantly </a:t>
            </a:r>
            <a:r>
              <a:rPr lang="en-US" sz="2400" dirty="0" smtClean="0">
                <a:solidFill>
                  <a:srgbClr val="2E2B21"/>
                </a:solidFill>
              </a:rPr>
              <a:t>simplified</a:t>
            </a:r>
          </a:p>
          <a:p>
            <a:pPr marL="128016" lvl="1" indent="0">
              <a:buClr>
                <a:srgbClr val="9CBEBD"/>
              </a:buClr>
              <a:buNone/>
            </a:pPr>
            <a:r>
              <a:rPr lang="en-US" sz="2400" dirty="0" smtClean="0">
                <a:solidFill>
                  <a:srgbClr val="2E2B21"/>
                </a:solidFill>
              </a:rPr>
              <a:t>2/3 are men and 1/3 are women</a:t>
            </a:r>
            <a:endParaRPr lang="en-US" sz="2400" dirty="0">
              <a:solidFill>
                <a:srgbClr val="2E2B21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3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2E2B21"/>
                </a:solidFill>
              </a:rPr>
              <a:t>Even the combination of a reasonable level of growth and the implementation of well intended policies, programs and laws might not be sufficient to raise the extent of formality among workers, especially youth and women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16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Moroccan Economy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Reforms</a:t>
            </a:r>
          </a:p>
          <a:p>
            <a:r>
              <a:rPr lang="en-US" dirty="0" smtClean="0"/>
              <a:t>Structural Transformations</a:t>
            </a:r>
          </a:p>
          <a:p>
            <a:r>
              <a:rPr lang="en-US" dirty="0" smtClean="0"/>
              <a:t>Insufficient Job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0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Striking Differences between men and women employment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employment rate = 42 percent in 2016</a:t>
            </a:r>
          </a:p>
          <a:p>
            <a:pPr marL="0" indent="0">
              <a:buNone/>
            </a:pPr>
            <a:r>
              <a:rPr lang="en-US" dirty="0" smtClean="0"/>
              <a:t>But wide differences in employment rates: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Between rural 53.4 percent and urban 34.9 percent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</a:t>
            </a:r>
            <a:r>
              <a:rPr lang="en-US" dirty="0" smtClean="0"/>
              <a:t>etween </a:t>
            </a:r>
            <a:r>
              <a:rPr lang="en-US" dirty="0"/>
              <a:t>men 64.5 percent and women 21 </a:t>
            </a:r>
            <a:r>
              <a:rPr lang="en-US" dirty="0" smtClean="0"/>
              <a:t>percent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Between men 58.5 percent and women 12.9 in urban areas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Between men 74 percent and women in rural areas 34 percent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wide </a:t>
            </a:r>
            <a:r>
              <a:rPr lang="en-US" dirty="0" smtClean="0"/>
              <a:t>differences in employment trajectories of men and women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4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prevalence of informal employment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1" cy="422452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National Survey of the Informal Sector (NSIS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n-US" dirty="0" smtClean="0"/>
              <a:t>Contribution </a:t>
            </a:r>
            <a:r>
              <a:rPr lang="en-US" dirty="0"/>
              <a:t>of informal sector employment to overall non-agricultural </a:t>
            </a:r>
            <a:r>
              <a:rPr lang="en-US" dirty="0" smtClean="0"/>
              <a:t>employment = 36.2 </a:t>
            </a:r>
            <a:r>
              <a:rPr lang="en-US" dirty="0"/>
              <a:t>percent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Structure </a:t>
            </a:r>
            <a:r>
              <a:rPr lang="en-US" dirty="0"/>
              <a:t>of permanent employment in the non agricultural informal sector by professional status self employed 80 percent; wage earners 15 percent and non wage earners 5 percent.</a:t>
            </a:r>
            <a:endParaRPr lang="fr-FR" dirty="0"/>
          </a:p>
          <a:p>
            <a:pPr algn="just"/>
            <a:endParaRPr lang="en-US" dirty="0" smtClean="0"/>
          </a:p>
          <a:p>
            <a:pPr algn="just"/>
            <a:r>
              <a:rPr lang="en-US" dirty="0">
                <a:solidFill>
                  <a:srgbClr val="2E2B21"/>
                </a:solidFill>
              </a:rPr>
              <a:t>S</a:t>
            </a:r>
            <a:r>
              <a:rPr lang="en-US" dirty="0" smtClean="0">
                <a:solidFill>
                  <a:srgbClr val="2E2B21"/>
                </a:solidFill>
              </a:rPr>
              <a:t>hare </a:t>
            </a:r>
            <a:r>
              <a:rPr lang="en-US" dirty="0">
                <a:solidFill>
                  <a:srgbClr val="2E2B21"/>
                </a:solidFill>
              </a:rPr>
              <a:t>of women's </a:t>
            </a:r>
            <a:r>
              <a:rPr lang="en-US" dirty="0" smtClean="0">
                <a:solidFill>
                  <a:srgbClr val="2E2B21"/>
                </a:solidFill>
              </a:rPr>
              <a:t>in informal </a:t>
            </a:r>
            <a:r>
              <a:rPr lang="en-US" dirty="0">
                <a:solidFill>
                  <a:srgbClr val="2E2B21"/>
                </a:solidFill>
              </a:rPr>
              <a:t>non agricultural employment in 2014 </a:t>
            </a:r>
            <a:r>
              <a:rPr lang="en-US" dirty="0" smtClean="0">
                <a:solidFill>
                  <a:srgbClr val="2E2B21"/>
                </a:solidFill>
              </a:rPr>
              <a:t>=10.5 </a:t>
            </a:r>
            <a:r>
              <a:rPr lang="en-US" dirty="0">
                <a:solidFill>
                  <a:srgbClr val="2E2B21"/>
                </a:solidFill>
              </a:rPr>
              <a:t>percent </a:t>
            </a:r>
            <a:endParaRPr lang="en-US" dirty="0" smtClean="0">
              <a:solidFill>
                <a:srgbClr val="2E2B21"/>
              </a:solidFill>
            </a:endParaRPr>
          </a:p>
          <a:p>
            <a:pPr algn="just"/>
            <a:r>
              <a:rPr lang="en-US" dirty="0" smtClean="0">
                <a:solidFill>
                  <a:srgbClr val="2E2B21"/>
                </a:solidFill>
              </a:rPr>
              <a:t>Different shares of women in informal non agricultural employment depending on sector of activity: </a:t>
            </a:r>
            <a:r>
              <a:rPr lang="en-US" dirty="0" smtClean="0"/>
              <a:t>industry20.1 percent; services13.7 percent; construction less than1 percent and </a:t>
            </a:r>
            <a:r>
              <a:rPr lang="en-US" dirty="0"/>
              <a:t>resale </a:t>
            </a:r>
            <a:r>
              <a:rPr lang="en-US" dirty="0" smtClean="0"/>
              <a:t>sector less than 7 percent.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8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prevalence of informal employment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Informal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employment in the National Labor Force Survey (NLFS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Job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related medical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coverage</a:t>
            </a:r>
          </a:p>
          <a:p>
            <a:r>
              <a:rPr lang="en-US" dirty="0" smtClean="0"/>
              <a:t>Employees </a:t>
            </a:r>
            <a:r>
              <a:rPr lang="en-US" dirty="0"/>
              <a:t>aged 15 and over </a:t>
            </a:r>
            <a:r>
              <a:rPr lang="en-US" dirty="0" smtClean="0"/>
              <a:t>that have </a:t>
            </a:r>
            <a:r>
              <a:rPr lang="en-US" dirty="0"/>
              <a:t>job-related health </a:t>
            </a:r>
            <a:r>
              <a:rPr lang="en-US" dirty="0" smtClean="0"/>
              <a:t>coverage= 22.5%</a:t>
            </a:r>
          </a:p>
          <a:p>
            <a:r>
              <a:rPr lang="en-US" dirty="0" smtClean="0"/>
              <a:t>(</a:t>
            </a:r>
            <a:r>
              <a:rPr lang="en-US" dirty="0"/>
              <a:t>34.5% </a:t>
            </a:r>
            <a:r>
              <a:rPr lang="en-US" dirty="0" smtClean="0"/>
              <a:t>of employees in </a:t>
            </a:r>
            <a:r>
              <a:rPr lang="en-US" dirty="0"/>
              <a:t>urban areas and 7.8% of </a:t>
            </a:r>
            <a:r>
              <a:rPr lang="en-US" dirty="0" smtClean="0"/>
              <a:t>employees in </a:t>
            </a:r>
            <a:r>
              <a:rPr lang="en-US" dirty="0"/>
              <a:t>rural areas).</a:t>
            </a:r>
          </a:p>
        </p:txBody>
      </p:sp>
    </p:spTree>
    <p:extLst>
      <p:ext uri="{BB962C8B-B14F-4D97-AF65-F5344CB8AC3E}">
        <p14:creationId xmlns:p14="http://schemas.microsoft.com/office/powerpoint/2010/main" val="39328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prevalence of informal employment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Pension system</a:t>
            </a:r>
            <a:r>
              <a:rPr lang="en-US" sz="2400" dirty="0"/>
              <a:t>: </a:t>
            </a:r>
            <a:endParaRPr lang="en-US" sz="2400" dirty="0" smtClean="0"/>
          </a:p>
          <a:p>
            <a:pPr algn="just"/>
            <a:r>
              <a:rPr lang="en-US" dirty="0" smtClean="0"/>
              <a:t>Employed </a:t>
            </a:r>
            <a:r>
              <a:rPr lang="en-US" dirty="0"/>
              <a:t>persons aged 15 and over </a:t>
            </a:r>
            <a:r>
              <a:rPr lang="en-US" dirty="0" smtClean="0"/>
              <a:t>covered </a:t>
            </a:r>
            <a:r>
              <a:rPr lang="en-US" dirty="0"/>
              <a:t>by a pension </a:t>
            </a:r>
            <a:r>
              <a:rPr lang="en-US" dirty="0" smtClean="0"/>
              <a:t>system= 20.9% </a:t>
            </a:r>
          </a:p>
          <a:p>
            <a:pPr algn="just"/>
            <a:r>
              <a:rPr lang="en-US" dirty="0" smtClean="0"/>
              <a:t>Almost same </a:t>
            </a:r>
            <a:r>
              <a:rPr lang="en-US" dirty="0"/>
              <a:t>for both men and women. </a:t>
            </a:r>
            <a:endParaRPr lang="en-US" dirty="0" smtClean="0"/>
          </a:p>
          <a:p>
            <a:pPr algn="just"/>
            <a:r>
              <a:rPr lang="en-US" dirty="0" smtClean="0"/>
              <a:t>But varies:</a:t>
            </a:r>
          </a:p>
          <a:p>
            <a:pPr algn="just"/>
            <a:r>
              <a:rPr lang="en-US" dirty="0" smtClean="0"/>
              <a:t>By urban (33%) rural (6%)</a:t>
            </a:r>
          </a:p>
          <a:p>
            <a:pPr algn="just"/>
            <a:r>
              <a:rPr lang="en-US" dirty="0" smtClean="0"/>
              <a:t>By level of education, non degree (10.6%) and higher level (75.2%)</a:t>
            </a:r>
          </a:p>
          <a:p>
            <a:pPr algn="just"/>
            <a:r>
              <a:rPr lang="en-US" dirty="0" smtClean="0"/>
              <a:t>By professional status, self-employed (2.4%), </a:t>
            </a:r>
            <a:r>
              <a:rPr lang="en-US" dirty="0"/>
              <a:t>employees (39.5</a:t>
            </a:r>
            <a:r>
              <a:rPr lang="en-US" dirty="0" smtClean="0"/>
              <a:t>%), employer </a:t>
            </a:r>
            <a:r>
              <a:rPr lang="en-US" dirty="0"/>
              <a:t>(22.2</a:t>
            </a:r>
            <a:r>
              <a:rPr lang="en-US" dirty="0" smtClean="0"/>
              <a:t>%)</a:t>
            </a:r>
          </a:p>
          <a:p>
            <a:pPr algn="just"/>
            <a:r>
              <a:rPr lang="en-US" dirty="0" smtClean="0"/>
              <a:t>By sector of activity, </a:t>
            </a:r>
            <a:r>
              <a:rPr lang="en-US" dirty="0"/>
              <a:t>Industry and </a:t>
            </a:r>
            <a:r>
              <a:rPr lang="en-US" dirty="0" smtClean="0"/>
              <a:t>crafts (37%), services (33%), Housing (9%), agriculture (4.5%).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46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prevalence of informal employment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Contractual employment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More than 6 out of 10 wage earners do not have a </a:t>
            </a:r>
            <a:r>
              <a:rPr lang="en-US" dirty="0" smtClean="0"/>
              <a:t>contract</a:t>
            </a:r>
          </a:p>
          <a:p>
            <a:pPr algn="just"/>
            <a:r>
              <a:rPr lang="en-US" dirty="0" smtClean="0"/>
              <a:t>Almost 90% </a:t>
            </a:r>
            <a:r>
              <a:rPr lang="en-US" dirty="0"/>
              <a:t>of young workers </a:t>
            </a:r>
            <a:r>
              <a:rPr lang="en-US" dirty="0" smtClean="0"/>
              <a:t>do </a:t>
            </a:r>
            <a:r>
              <a:rPr lang="en-US" dirty="0"/>
              <a:t>not have a </a:t>
            </a:r>
            <a:r>
              <a:rPr lang="en-US" dirty="0" smtClean="0"/>
              <a:t>contract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Wage Employment</a:t>
            </a:r>
          </a:p>
          <a:p>
            <a:pPr algn="just"/>
            <a:r>
              <a:rPr lang="en-US" dirty="0"/>
              <a:t>U</a:t>
            </a:r>
            <a:r>
              <a:rPr lang="en-US" dirty="0" smtClean="0"/>
              <a:t>npaid Work=16% Rural areas=33 % Urban areas=3% </a:t>
            </a:r>
            <a:endParaRPr lang="fr-FR" dirty="0"/>
          </a:p>
          <a:p>
            <a:pPr algn="just"/>
            <a:r>
              <a:rPr lang="en-US" dirty="0"/>
              <a:t>E</a:t>
            </a:r>
            <a:r>
              <a:rPr lang="en-US" dirty="0" smtClean="0"/>
              <a:t>mployed </a:t>
            </a:r>
            <a:r>
              <a:rPr lang="en-US" dirty="0"/>
              <a:t>women </a:t>
            </a:r>
            <a:r>
              <a:rPr lang="en-US" dirty="0" smtClean="0"/>
              <a:t>working without pay in 2018=40%</a:t>
            </a:r>
          </a:p>
          <a:p>
            <a:pPr algn="just"/>
            <a:r>
              <a:rPr lang="en-US" dirty="0"/>
              <a:t>Employed </a:t>
            </a:r>
            <a:r>
              <a:rPr lang="en-US" dirty="0" smtClean="0"/>
              <a:t>men </a:t>
            </a:r>
            <a:r>
              <a:rPr lang="en-US" dirty="0"/>
              <a:t>working without pay in </a:t>
            </a:r>
            <a:r>
              <a:rPr lang="en-US" dirty="0" smtClean="0"/>
              <a:t>2018=10</a:t>
            </a:r>
            <a:r>
              <a:rPr lang="en-US" dirty="0"/>
              <a:t>%</a:t>
            </a:r>
          </a:p>
          <a:p>
            <a:pPr algn="just"/>
            <a:r>
              <a:rPr lang="en-US" dirty="0"/>
              <a:t>Employed </a:t>
            </a:r>
            <a:r>
              <a:rPr lang="en-US" dirty="0" smtClean="0"/>
              <a:t>rural women </a:t>
            </a:r>
            <a:r>
              <a:rPr lang="en-US" dirty="0"/>
              <a:t>working without pay in </a:t>
            </a:r>
            <a:r>
              <a:rPr lang="en-US" dirty="0" smtClean="0"/>
              <a:t>2018=70</a:t>
            </a:r>
            <a:r>
              <a:rPr lang="en-US" dirty="0"/>
              <a:t>%</a:t>
            </a:r>
          </a:p>
          <a:p>
            <a:pPr algn="just"/>
            <a:r>
              <a:rPr lang="en-US" dirty="0" smtClean="0"/>
              <a:t>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98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of youth informal employment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2016 Moroccan SAHWA Youth Survey </a:t>
            </a:r>
            <a:r>
              <a:rPr lang="en-US" dirty="0"/>
              <a:t>was carried out amongst 1854 young people in Morocco aged 15 to 29 of which 1207 are men and 647 are women</a:t>
            </a:r>
            <a:r>
              <a:rPr lang="en-US" dirty="0" smtClean="0"/>
              <a:t>.</a:t>
            </a:r>
          </a:p>
          <a:p>
            <a:pPr algn="just"/>
            <a:r>
              <a:rPr lang="en-US" sz="2400" dirty="0"/>
              <a:t>The share of young female workers informally employed is higher than that of young male workers. </a:t>
            </a:r>
          </a:p>
          <a:p>
            <a:pPr algn="just"/>
            <a:r>
              <a:rPr lang="en-US" sz="2400" dirty="0"/>
              <a:t>The informally employed represent a higher percentage </a:t>
            </a:r>
            <a:r>
              <a:rPr lang="en-US" sz="2400" dirty="0" smtClean="0"/>
              <a:t>in rural areas. </a:t>
            </a:r>
            <a:endParaRPr lang="en-US" sz="2400" dirty="0"/>
          </a:p>
          <a:p>
            <a:pPr algn="just"/>
            <a:r>
              <a:rPr lang="en-US" sz="2400" dirty="0"/>
              <a:t>The young female workers are almost all informally employed in rural </a:t>
            </a:r>
            <a:r>
              <a:rPr lang="en-US" sz="2400" dirty="0" smtClean="0"/>
              <a:t>areas. </a:t>
            </a:r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formal employment increases with age. </a:t>
            </a:r>
            <a:endParaRPr lang="en-US" sz="2400" dirty="0" smtClean="0"/>
          </a:p>
          <a:p>
            <a:pPr algn="just"/>
            <a:r>
              <a:rPr lang="en-US" sz="2400" dirty="0"/>
              <a:t>Formal employment also rises with </a:t>
            </a:r>
            <a:r>
              <a:rPr lang="en-US" sz="2400" dirty="0" smtClean="0"/>
              <a:t>education but only </a:t>
            </a:r>
            <a:r>
              <a:rPr lang="en-US" sz="2400" dirty="0"/>
              <a:t>higher education </a:t>
            </a:r>
            <a:r>
              <a:rPr lang="en-US" sz="2400" dirty="0" smtClean="0"/>
              <a:t>protects from informality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6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of youth informal employment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type of education received </a:t>
            </a:r>
            <a:r>
              <a:rPr lang="en-US" sz="2400" dirty="0" smtClean="0"/>
              <a:t>matters </a:t>
            </a:r>
            <a:r>
              <a:rPr lang="en-US" sz="2400" dirty="0"/>
              <a:t>in terms of access to job </a:t>
            </a:r>
            <a:r>
              <a:rPr lang="en-US" sz="2400" dirty="0" smtClean="0"/>
              <a:t>formality.</a:t>
            </a:r>
          </a:p>
          <a:p>
            <a:r>
              <a:rPr lang="en-US" sz="2400" dirty="0">
                <a:solidFill>
                  <a:srgbClr val="2E2B21"/>
                </a:solidFill>
              </a:rPr>
              <a:t>The parental job status is a good predictor of formal versus informal employment among youth</a:t>
            </a:r>
            <a:r>
              <a:rPr lang="en-US" sz="2400" dirty="0" smtClean="0">
                <a:solidFill>
                  <a:srgbClr val="2E2B21"/>
                </a:solidFill>
              </a:rPr>
              <a:t>.</a:t>
            </a:r>
          </a:p>
          <a:p>
            <a:r>
              <a:rPr lang="en-US" sz="2400" dirty="0">
                <a:solidFill>
                  <a:srgbClr val="2E2B21"/>
                </a:solidFill>
              </a:rPr>
              <a:t>The average wage of the informally </a:t>
            </a:r>
            <a:r>
              <a:rPr lang="en-US" sz="2400" dirty="0" smtClean="0">
                <a:solidFill>
                  <a:srgbClr val="2E2B21"/>
                </a:solidFill>
              </a:rPr>
              <a:t>and formally employed youth differ.</a:t>
            </a:r>
          </a:p>
          <a:p>
            <a:r>
              <a:rPr lang="en-US" sz="2400" dirty="0">
                <a:solidFill>
                  <a:srgbClr val="2E2B21"/>
                </a:solidFill>
              </a:rPr>
              <a:t>The level of awareness of active employment program is </a:t>
            </a:r>
            <a:r>
              <a:rPr lang="en-US" sz="2400" dirty="0" smtClean="0">
                <a:solidFill>
                  <a:srgbClr val="2E2B21"/>
                </a:solidFill>
              </a:rPr>
              <a:t>higher </a:t>
            </a:r>
            <a:r>
              <a:rPr lang="en-US" sz="2400" dirty="0">
                <a:solidFill>
                  <a:srgbClr val="2E2B21"/>
                </a:solidFill>
              </a:rPr>
              <a:t>for </a:t>
            </a:r>
            <a:r>
              <a:rPr lang="en-US" sz="2400" dirty="0" smtClean="0">
                <a:solidFill>
                  <a:srgbClr val="2E2B21"/>
                </a:solidFill>
              </a:rPr>
              <a:t>the formally employed.</a:t>
            </a:r>
          </a:p>
          <a:p>
            <a:r>
              <a:rPr lang="en-US" sz="2400" dirty="0" smtClean="0">
                <a:solidFill>
                  <a:srgbClr val="2E2B21"/>
                </a:solidFill>
              </a:rPr>
              <a:t>The </a:t>
            </a:r>
            <a:r>
              <a:rPr lang="en-US" sz="2400" dirty="0">
                <a:solidFill>
                  <a:srgbClr val="2E2B21"/>
                </a:solidFill>
              </a:rPr>
              <a:t>formally employed youth are for most </a:t>
            </a:r>
            <a:r>
              <a:rPr lang="en-US" sz="2400" dirty="0" smtClean="0">
                <a:solidFill>
                  <a:srgbClr val="2E2B21"/>
                </a:solidFill>
              </a:rPr>
              <a:t>satisfied with their job.</a:t>
            </a:r>
          </a:p>
          <a:p>
            <a:pPr lvl="0" algn="just">
              <a:buClr>
                <a:srgbClr val="9CBEBD"/>
              </a:buClr>
            </a:pPr>
            <a:r>
              <a:rPr lang="en-US" dirty="0">
                <a:solidFill>
                  <a:srgbClr val="2E2B21"/>
                </a:solidFill>
              </a:rPr>
              <a:t>The differences in “values” are stronger when different work status are considered than when gender is taken into account.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1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94</TotalTime>
  <Words>988</Words>
  <Application>Microsoft Office PowerPoint</Application>
  <PresentationFormat>Grand écran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Tw Cen MT</vt:lpstr>
      <vt:lpstr>Tw Cen MT Condensed</vt:lpstr>
      <vt:lpstr>Wingdings</vt:lpstr>
      <vt:lpstr>Wingdings 3</vt:lpstr>
      <vt:lpstr>Intégral</vt:lpstr>
      <vt:lpstr>Striving for Formalization:  Gender and Youth Aspects of Informal Employment in Morocco </vt:lpstr>
      <vt:lpstr>The Moroccan Economy</vt:lpstr>
      <vt:lpstr>Striking Differences between men and women employment</vt:lpstr>
      <vt:lpstr>High prevalence of informal employment</vt:lpstr>
      <vt:lpstr>High prevalence of informal employment</vt:lpstr>
      <vt:lpstr>High prevalence of informal employment</vt:lpstr>
      <vt:lpstr>High prevalence of informal employment</vt:lpstr>
      <vt:lpstr>Conditions of youth informal employment</vt:lpstr>
      <vt:lpstr>Conditions of youth informal employment</vt:lpstr>
      <vt:lpstr>Work Formalization Policies, Programs and laws in Morocco</vt:lpstr>
      <vt:lpstr>Work Formalization Policies, Programs and laws in Morocco</vt:lpstr>
      <vt:lpstr>Work Formalization Policies, Programs and laws in Morocco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Mouna Cherkaoui</dc:creator>
  <cp:lastModifiedBy>Mouna Cherkaoui</cp:lastModifiedBy>
  <cp:revision>15</cp:revision>
  <dcterms:created xsi:type="dcterms:W3CDTF">2019-06-22T15:23:57Z</dcterms:created>
  <dcterms:modified xsi:type="dcterms:W3CDTF">2019-06-22T16:58:06Z</dcterms:modified>
</cp:coreProperties>
</file>