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2"/>
  </p:notesMasterIdLst>
  <p:handoutMasterIdLst>
    <p:handoutMasterId r:id="rId23"/>
  </p:handoutMasterIdLst>
  <p:sldIdLst>
    <p:sldId id="256" r:id="rId2"/>
    <p:sldId id="390" r:id="rId3"/>
    <p:sldId id="391" r:id="rId4"/>
    <p:sldId id="293" r:id="rId5"/>
    <p:sldId id="277" r:id="rId6"/>
    <p:sldId id="296" r:id="rId7"/>
    <p:sldId id="272" r:id="rId8"/>
    <p:sldId id="275" r:id="rId9"/>
    <p:sldId id="370" r:id="rId10"/>
    <p:sldId id="280" r:id="rId11"/>
    <p:sldId id="371" r:id="rId12"/>
    <p:sldId id="282" r:id="rId13"/>
    <p:sldId id="287" r:id="rId14"/>
    <p:sldId id="274" r:id="rId15"/>
    <p:sldId id="284" r:id="rId16"/>
    <p:sldId id="286" r:id="rId17"/>
    <p:sldId id="297" r:id="rId18"/>
    <p:sldId id="319" r:id="rId19"/>
    <p:sldId id="363" r:id="rId20"/>
    <p:sldId id="36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1923" autoAdjust="0"/>
  </p:normalViewPr>
  <p:slideViewPr>
    <p:cSldViewPr snapToGrid="0">
      <p:cViewPr varScale="1">
        <p:scale>
          <a:sx n="62" d="100"/>
          <a:sy n="62" d="100"/>
        </p:scale>
        <p:origin x="411" y="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GB" sz="2200" b="1" i="0" u="none" strike="noStrike" baseline="0" dirty="0">
                <a:effectLst/>
              </a:rPr>
              <a:t>“Employment status of currently employed population 15 years and older by sex”</a:t>
            </a:r>
            <a:endParaRPr lang="en-GB"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Total </c:v>
                </c:pt>
              </c:strCache>
            </c:strRef>
          </c:tx>
          <c:spPr>
            <a:solidFill>
              <a:schemeClr val="accent1">
                <a:alpha val="85000"/>
              </a:schemeClr>
            </a:solidFill>
            <a:ln w="9525" cap="flat" cmpd="sng" algn="ctr">
              <a:solidFill>
                <a:schemeClr val="lt1">
                  <a:alpha val="50000"/>
                </a:schemeClr>
              </a:solidFill>
              <a:round/>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4CD0-43C0-BEF4-067CD50A19C9}"/>
                </c:ext>
              </c:extLst>
            </c:dLbl>
            <c:dLbl>
              <c:idx val="4"/>
              <c:layout>
                <c:manualLayout>
                  <c:x val="-8.4180190829912546E-17"/>
                  <c:y val="1.348598547916775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D0-4EF7-AF35-006C24FCAD4C}"/>
                </c:ext>
              </c:extLst>
            </c:dLbl>
            <c:dLbl>
              <c:idx val="5"/>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4CD0-43C0-BEF4-067CD50A19C9}"/>
                </c:ext>
              </c:extLst>
            </c:dLbl>
            <c:dLbl>
              <c:idx val="6"/>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2-4CD0-43C0-BEF4-067CD50A19C9}"/>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Sheet1!$A$2:$A$8</c:f>
              <c:strCache>
                <c:ptCount val="7"/>
                <c:pt idx="0">
                  <c:v>Paid employee</c:v>
                </c:pt>
                <c:pt idx="1">
                  <c:v>Own account worker</c:v>
                </c:pt>
                <c:pt idx="2">
                  <c:v>Contributing family worker</c:v>
                </c:pt>
                <c:pt idx="3">
                  <c:v>Domestic employee</c:v>
                </c:pt>
                <c:pt idx="4">
                  <c:v>Casual worker</c:v>
                </c:pt>
                <c:pt idx="5">
                  <c:v>Apprentice</c:v>
                </c:pt>
                <c:pt idx="6">
                  <c:v>Other</c:v>
                </c:pt>
              </c:strCache>
            </c:strRef>
          </c:cat>
          <c:val>
            <c:numRef>
              <c:f>Sheet1!$B$2:$B$8</c:f>
              <c:numCache>
                <c:formatCode>General</c:formatCode>
                <c:ptCount val="7"/>
                <c:pt idx="0">
                  <c:v>20</c:v>
                </c:pt>
                <c:pt idx="1">
                  <c:v>65</c:v>
                </c:pt>
                <c:pt idx="2">
                  <c:v>9.1</c:v>
                </c:pt>
                <c:pt idx="3">
                  <c:v>0.5</c:v>
                </c:pt>
                <c:pt idx="4">
                  <c:v>3.7</c:v>
                </c:pt>
                <c:pt idx="5">
                  <c:v>0.6</c:v>
                </c:pt>
                <c:pt idx="6">
                  <c:v>1.2</c:v>
                </c:pt>
              </c:numCache>
            </c:numRef>
          </c:val>
          <c:extLst>
            <c:ext xmlns:c16="http://schemas.microsoft.com/office/drawing/2014/chart" uri="{C3380CC4-5D6E-409C-BE32-E72D297353CC}">
              <c16:uniqueId val="{00000004-AAD0-4EF7-AF35-006C24FCAD4C}"/>
            </c:ext>
          </c:extLst>
        </c:ser>
        <c:ser>
          <c:idx val="1"/>
          <c:order val="1"/>
          <c:tx>
            <c:strRef>
              <c:f>Sheet1!$C$1</c:f>
              <c:strCache>
                <c:ptCount val="1"/>
                <c:pt idx="0">
                  <c:v>Male </c:v>
                </c:pt>
              </c:strCache>
            </c:strRef>
          </c:tx>
          <c:spPr>
            <a:solidFill>
              <a:schemeClr val="accent2">
                <a:alpha val="85000"/>
              </a:schemeClr>
            </a:solidFill>
            <a:ln w="9525" cap="flat" cmpd="sng" algn="ctr">
              <a:solidFill>
                <a:schemeClr val="lt1">
                  <a:alpha val="50000"/>
                </a:schemeClr>
              </a:solidFill>
              <a:round/>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4CD0-43C0-BEF4-067CD50A19C9}"/>
                </c:ext>
              </c:extLst>
            </c:dLbl>
            <c:dLbl>
              <c:idx val="4"/>
              <c:layout>
                <c:manualLayout>
                  <c:x val="0"/>
                  <c:y val="9.9287221058253598E-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AD0-4EF7-AF35-006C24FCAD4C}"/>
                </c:ext>
              </c:extLst>
            </c:dLbl>
            <c:dLbl>
              <c:idx val="5"/>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4-4CD0-43C0-BEF4-067CD50A19C9}"/>
                </c:ext>
              </c:extLst>
            </c:dLbl>
            <c:dLbl>
              <c:idx val="6"/>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5-4CD0-43C0-BEF4-067CD50A19C9}"/>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Sheet1!$A$2:$A$8</c:f>
              <c:strCache>
                <c:ptCount val="7"/>
                <c:pt idx="0">
                  <c:v>Paid employee</c:v>
                </c:pt>
                <c:pt idx="1">
                  <c:v>Own account worker</c:v>
                </c:pt>
                <c:pt idx="2">
                  <c:v>Contributing family worker</c:v>
                </c:pt>
                <c:pt idx="3">
                  <c:v>Domestic employee</c:v>
                </c:pt>
                <c:pt idx="4">
                  <c:v>Casual worker</c:v>
                </c:pt>
                <c:pt idx="5">
                  <c:v>Apprentice</c:v>
                </c:pt>
                <c:pt idx="6">
                  <c:v>Other</c:v>
                </c:pt>
              </c:strCache>
            </c:strRef>
          </c:cat>
          <c:val>
            <c:numRef>
              <c:f>Sheet1!$C$2:$C$8</c:f>
              <c:numCache>
                <c:formatCode>General</c:formatCode>
                <c:ptCount val="7"/>
                <c:pt idx="0">
                  <c:v>27</c:v>
                </c:pt>
                <c:pt idx="1">
                  <c:v>60</c:v>
                </c:pt>
                <c:pt idx="2">
                  <c:v>5.0999999999999996</c:v>
                </c:pt>
                <c:pt idx="3">
                  <c:v>0.3</c:v>
                </c:pt>
                <c:pt idx="4">
                  <c:v>4.8</c:v>
                </c:pt>
                <c:pt idx="5">
                  <c:v>0.8</c:v>
                </c:pt>
                <c:pt idx="6">
                  <c:v>1.2</c:v>
                </c:pt>
              </c:numCache>
            </c:numRef>
          </c:val>
          <c:extLst>
            <c:ext xmlns:c16="http://schemas.microsoft.com/office/drawing/2014/chart" uri="{C3380CC4-5D6E-409C-BE32-E72D297353CC}">
              <c16:uniqueId val="{00000009-AAD0-4EF7-AF35-006C24FCAD4C}"/>
            </c:ext>
          </c:extLst>
        </c:ser>
        <c:ser>
          <c:idx val="2"/>
          <c:order val="2"/>
          <c:tx>
            <c:strRef>
              <c:f>Sheet1!$D$1</c:f>
              <c:strCache>
                <c:ptCount val="1"/>
                <c:pt idx="0">
                  <c:v>Female </c:v>
                </c:pt>
              </c:strCache>
            </c:strRef>
          </c:tx>
          <c:spPr>
            <a:solidFill>
              <a:schemeClr val="accent4">
                <a:lumMod val="60000"/>
                <a:lumOff val="40000"/>
              </a:schemeClr>
            </a:solidFill>
            <a:ln w="9525" cap="flat" cmpd="sng" algn="ctr">
              <a:solidFill>
                <a:schemeClr val="lt1">
                  <a:alpha val="50000"/>
                </a:schemeClr>
              </a:solidFill>
              <a:round/>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6-4CD0-43C0-BEF4-067CD50A19C9}"/>
                </c:ext>
              </c:extLst>
            </c:dLbl>
            <c:dLbl>
              <c:idx val="4"/>
              <c:layout>
                <c:manualLayout>
                  <c:x val="0"/>
                  <c:y val="5.2226246825472214E-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AD0-4EF7-AF35-006C24FCAD4C}"/>
                </c:ext>
              </c:extLst>
            </c:dLbl>
            <c:dLbl>
              <c:idx val="5"/>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7-4CD0-43C0-BEF4-067CD50A19C9}"/>
                </c:ext>
              </c:extLst>
            </c:dLbl>
            <c:dLbl>
              <c:idx val="6"/>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8-4CD0-43C0-BEF4-067CD50A19C9}"/>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Sheet1!$A$2:$A$8</c:f>
              <c:strCache>
                <c:ptCount val="7"/>
                <c:pt idx="0">
                  <c:v>Paid employee</c:v>
                </c:pt>
                <c:pt idx="1">
                  <c:v>Own account worker</c:v>
                </c:pt>
                <c:pt idx="2">
                  <c:v>Contributing family worker</c:v>
                </c:pt>
                <c:pt idx="3">
                  <c:v>Domestic employee</c:v>
                </c:pt>
                <c:pt idx="4">
                  <c:v>Casual worker</c:v>
                </c:pt>
                <c:pt idx="5">
                  <c:v>Apprentice</c:v>
                </c:pt>
                <c:pt idx="6">
                  <c:v>Other</c:v>
                </c:pt>
              </c:strCache>
            </c:strRef>
          </c:cat>
          <c:val>
            <c:numRef>
              <c:f>Sheet1!$D$2:$D$8</c:f>
              <c:numCache>
                <c:formatCode>General</c:formatCode>
                <c:ptCount val="7"/>
                <c:pt idx="0">
                  <c:v>14</c:v>
                </c:pt>
                <c:pt idx="1">
                  <c:v>68</c:v>
                </c:pt>
                <c:pt idx="2">
                  <c:v>12.5</c:v>
                </c:pt>
                <c:pt idx="3">
                  <c:v>0.6</c:v>
                </c:pt>
                <c:pt idx="4">
                  <c:v>2.8</c:v>
                </c:pt>
                <c:pt idx="5">
                  <c:v>0.5</c:v>
                </c:pt>
                <c:pt idx="6">
                  <c:v>1.1000000000000001</c:v>
                </c:pt>
              </c:numCache>
            </c:numRef>
          </c:val>
          <c:extLst>
            <c:ext xmlns:c16="http://schemas.microsoft.com/office/drawing/2014/chart" uri="{C3380CC4-5D6E-409C-BE32-E72D297353CC}">
              <c16:uniqueId val="{0000000E-AAD0-4EF7-AF35-006C24FCAD4C}"/>
            </c:ext>
          </c:extLst>
        </c:ser>
        <c:dLbls>
          <c:dLblPos val="inEnd"/>
          <c:showLegendKey val="0"/>
          <c:showVal val="1"/>
          <c:showCatName val="0"/>
          <c:showSerName val="0"/>
          <c:showPercent val="0"/>
          <c:showBubbleSize val="0"/>
        </c:dLbls>
        <c:gapWidth val="65"/>
        <c:axId val="-1168734400"/>
        <c:axId val="-1168732768"/>
      </c:barChart>
      <c:catAx>
        <c:axId val="-11687344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168732768"/>
        <c:crosses val="autoZero"/>
        <c:auto val="1"/>
        <c:lblAlgn val="ctr"/>
        <c:lblOffset val="100"/>
        <c:noMultiLvlLbl val="0"/>
      </c:catAx>
      <c:valAx>
        <c:axId val="-11687327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687344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4C376F-DD69-4D05-BE1E-EAD5E958F57E}" type="datetimeFigureOut">
              <a:rPr lang="en-GB" smtClean="0"/>
              <a:t>19/07/2019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11D527-C476-4187-8208-DCBFAC870734}" type="slidenum">
              <a:rPr lang="en-GB" smtClean="0"/>
              <a:t>‹#›</a:t>
            </a:fld>
            <a:endParaRPr lang="en-GB"/>
          </a:p>
        </p:txBody>
      </p:sp>
    </p:spTree>
    <p:extLst>
      <p:ext uri="{BB962C8B-B14F-4D97-AF65-F5344CB8AC3E}">
        <p14:creationId xmlns:p14="http://schemas.microsoft.com/office/powerpoint/2010/main" val="651173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E6CF68-3A83-4592-9172-B39E369FD2F8}" type="datetimeFigureOut">
              <a:rPr lang="en-GB" smtClean="0"/>
              <a:t>19/07/2019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D2B6D8-0791-4DB4-B533-DC11B820EA75}" type="slidenum">
              <a:rPr lang="en-GB" smtClean="0"/>
              <a:t>‹#›</a:t>
            </a:fld>
            <a:endParaRPr lang="en-GB"/>
          </a:p>
        </p:txBody>
      </p:sp>
    </p:spTree>
    <p:extLst>
      <p:ext uri="{BB962C8B-B14F-4D97-AF65-F5344CB8AC3E}">
        <p14:creationId xmlns:p14="http://schemas.microsoft.com/office/powerpoint/2010/main" val="216354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9D2B6D8-0791-4DB4-B533-DC11B820EA75}" type="slidenum">
              <a:rPr lang="en-GB" smtClean="0"/>
              <a:t>1</a:t>
            </a:fld>
            <a:endParaRPr lang="en-GB"/>
          </a:p>
        </p:txBody>
      </p:sp>
    </p:spTree>
    <p:extLst>
      <p:ext uri="{BB962C8B-B14F-4D97-AF65-F5344CB8AC3E}">
        <p14:creationId xmlns:p14="http://schemas.microsoft.com/office/powerpoint/2010/main" val="734622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18</a:t>
            </a:fld>
            <a:endParaRPr lang="en-GB"/>
          </a:p>
        </p:txBody>
      </p:sp>
    </p:spTree>
    <p:extLst>
      <p:ext uri="{BB962C8B-B14F-4D97-AF65-F5344CB8AC3E}">
        <p14:creationId xmlns:p14="http://schemas.microsoft.com/office/powerpoint/2010/main" val="2647054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“Temporary worker 75. (1) a temporary worker who is employed by the same employer for a </a:t>
            </a:r>
            <a:r>
              <a:rPr lang="en-GB" sz="1200" b="1" i="0" u="none" strike="noStrike" kern="1200" baseline="0" dirty="0">
                <a:solidFill>
                  <a:schemeClr val="tx1"/>
                </a:solidFill>
                <a:latin typeface="+mn-lt"/>
                <a:ea typeface="+mn-ea"/>
                <a:cs typeface="+mn-cs"/>
              </a:rPr>
              <a:t>continuous period of six months </a:t>
            </a:r>
            <a:r>
              <a:rPr lang="en-GB" sz="1200" b="0" i="0" u="none" strike="noStrike" kern="1200" baseline="0" dirty="0">
                <a:solidFill>
                  <a:schemeClr val="tx1"/>
                </a:solidFill>
                <a:latin typeface="+mn-lt"/>
                <a:ea typeface="+mn-ea"/>
                <a:cs typeface="+mn-cs"/>
              </a:rPr>
              <a:t>and more shall be treated under this Part as a permanent worker.”</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a:t>
            </a:r>
            <a:r>
              <a:rPr lang="en-GB" sz="1200" b="0" i="0" kern="1200" dirty="0">
                <a:solidFill>
                  <a:schemeClr val="tx1"/>
                </a:solidFill>
                <a:effectLst/>
                <a:latin typeface="+mn-lt"/>
                <a:ea typeface="+mn-ea"/>
                <a:cs typeface="+mn-cs"/>
              </a:rPr>
              <a:t>Workers paid per task they perform or piece of work they do (known as piece work) are classed as doing ‘output work’.”</a:t>
            </a:r>
          </a:p>
          <a:p>
            <a:r>
              <a:rPr lang="en-GB" sz="1200" b="0" i="0" u="none" strike="noStrike" kern="1200" baseline="0" dirty="0">
                <a:solidFill>
                  <a:schemeClr val="tx1"/>
                </a:solidFill>
                <a:effectLst/>
                <a:latin typeface="+mn-lt"/>
                <a:ea typeface="+mn-ea"/>
                <a:cs typeface="+mn-cs"/>
              </a:rPr>
              <a:t>“Casual worker 74. (1) A contract of employment of a casual worker need not be in writing.”</a:t>
            </a: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19</a:t>
            </a:fld>
            <a:endParaRPr lang="en-GB"/>
          </a:p>
        </p:txBody>
      </p:sp>
    </p:spTree>
    <p:extLst>
      <p:ext uri="{BB962C8B-B14F-4D97-AF65-F5344CB8AC3E}">
        <p14:creationId xmlns:p14="http://schemas.microsoft.com/office/powerpoint/2010/main" val="3420927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D2B6D8-0791-4DB4-B533-DC11B820EA75}" type="slidenum">
              <a:rPr lang="en-GB" smtClean="0"/>
              <a:t>20</a:t>
            </a:fld>
            <a:endParaRPr lang="en-GB"/>
          </a:p>
        </p:txBody>
      </p:sp>
    </p:spTree>
    <p:extLst>
      <p:ext uri="{BB962C8B-B14F-4D97-AF65-F5344CB8AC3E}">
        <p14:creationId xmlns:p14="http://schemas.microsoft.com/office/powerpoint/2010/main" val="1245634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99D2B6D8-0791-4DB4-B533-DC11B820EA75}" type="slidenum">
              <a:rPr lang="en-GB" smtClean="0"/>
              <a:t>4</a:t>
            </a:fld>
            <a:endParaRPr lang="en-GB"/>
          </a:p>
        </p:txBody>
      </p:sp>
    </p:spTree>
    <p:extLst>
      <p:ext uri="{BB962C8B-B14F-4D97-AF65-F5344CB8AC3E}">
        <p14:creationId xmlns:p14="http://schemas.microsoft.com/office/powerpoint/2010/main" val="3000662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2015 Labour Force Report</a:t>
            </a:r>
          </a:p>
          <a:p>
            <a:r>
              <a:rPr lang="en-GB" dirty="0"/>
              <a:t>“(h) Informal activity: Comprises of persons who, in the reference period, were employed in at least one informal sector enterprise, regardless of status in employment and whether it was their main or second job. Two components of informality would be measured namely: </a:t>
            </a:r>
          </a:p>
          <a:p>
            <a:r>
              <a:rPr lang="en-GB" dirty="0"/>
              <a:t>• Employment in informal sector enterprises (Informal sector employment). </a:t>
            </a:r>
          </a:p>
          <a:p>
            <a:r>
              <a:rPr lang="en-GB" dirty="0"/>
              <a:t>• Employment in informal jobs (Informal employment).”</a:t>
            </a:r>
          </a:p>
          <a:p>
            <a:endParaRPr lang="en-GB" dirty="0"/>
          </a:p>
          <a:p>
            <a:r>
              <a:rPr lang="en-GB" dirty="0"/>
              <a:t>“The definition of the informal employment as used in this report combines the concepts of informal production units and informal employment. Informal employment was defined as employment in an establishment where workers were not entitled to paid holidays or leave, sick or maternity leave and where there was no verbal or written contract at the time a person started to work. Any one the three conditions had to be fulfilled in order for a person to be classified as working in informal employment</a:t>
            </a:r>
            <a:r>
              <a:rPr lang="en-GB"/>
              <a:t>.” (</a:t>
            </a:r>
            <a:endParaRPr lang="en-GB" dirty="0"/>
          </a:p>
          <a:p>
            <a:endParaRPr lang="en-GB" dirty="0"/>
          </a:p>
        </p:txBody>
      </p:sp>
      <p:sp>
        <p:nvSpPr>
          <p:cNvPr id="4" name="Slide Number Placeholder 3"/>
          <p:cNvSpPr>
            <a:spLocks noGrp="1"/>
          </p:cNvSpPr>
          <p:nvPr>
            <p:ph type="sldNum" sz="quarter" idx="10"/>
          </p:nvPr>
        </p:nvSpPr>
        <p:spPr/>
        <p:txBody>
          <a:bodyPr/>
          <a:lstStyle/>
          <a:p>
            <a:fld id="{99D2B6D8-0791-4DB4-B533-DC11B820EA75}" type="slidenum">
              <a:rPr lang="en-GB" smtClean="0"/>
              <a:t>5</a:t>
            </a:fld>
            <a:endParaRPr lang="en-GB"/>
          </a:p>
        </p:txBody>
      </p:sp>
    </p:spTree>
    <p:extLst>
      <p:ext uri="{BB962C8B-B14F-4D97-AF65-F5344CB8AC3E}">
        <p14:creationId xmlns:p14="http://schemas.microsoft.com/office/powerpoint/2010/main" val="1680671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IMOW: Nearly 75% of workers</a:t>
            </a:r>
            <a:r>
              <a:rPr lang="en-GB" b="1" baseline="0" dirty="0"/>
              <a:t> are engaged in vulnerable employment. Women are more likely to be involved in vulnerable employment (80%) compared to men (65%). </a:t>
            </a:r>
            <a:r>
              <a:rPr lang="en-GB" b="1" dirty="0"/>
              <a:t>“Vulnerable employment </a:t>
            </a:r>
            <a:r>
              <a:rPr lang="en-GB" dirty="0"/>
              <a:t>is defined as the sum of the employment status groups of own- account workers and contributing family workers. They are less likely to have formal work arrangements, and are therefore more likely to lack decent working conditions, adequate social security and ‘voice’ through effective representation by trade unions and similar organizations. Vulnerable employment is often characterized by inadequate earnings, low productivity and difficult conditions of work that undermine workers’ fundamental rights.”</a:t>
            </a:r>
          </a:p>
        </p:txBody>
      </p:sp>
      <p:sp>
        <p:nvSpPr>
          <p:cNvPr id="4" name="Slide Number Placeholder 3"/>
          <p:cNvSpPr>
            <a:spLocks noGrp="1"/>
          </p:cNvSpPr>
          <p:nvPr>
            <p:ph type="sldNum" sz="quarter" idx="10"/>
          </p:nvPr>
        </p:nvSpPr>
        <p:spPr/>
        <p:txBody>
          <a:bodyPr/>
          <a:lstStyle/>
          <a:p>
            <a:fld id="{99D2B6D8-0791-4DB4-B533-DC11B820EA75}" type="slidenum">
              <a:rPr lang="en-GB" smtClean="0"/>
              <a:t>6</a:t>
            </a:fld>
            <a:endParaRPr lang="en-GB"/>
          </a:p>
        </p:txBody>
      </p:sp>
    </p:spTree>
    <p:extLst>
      <p:ext uri="{BB962C8B-B14F-4D97-AF65-F5344CB8AC3E}">
        <p14:creationId xmlns:p14="http://schemas.microsoft.com/office/powerpoint/2010/main" val="2292937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D2B6D8-0791-4DB4-B533-DC11B820EA75}" type="slidenum">
              <a:rPr lang="en-GB" smtClean="0"/>
              <a:t>7</a:t>
            </a:fld>
            <a:endParaRPr lang="en-GB"/>
          </a:p>
        </p:txBody>
      </p:sp>
    </p:spTree>
    <p:extLst>
      <p:ext uri="{BB962C8B-B14F-4D97-AF65-F5344CB8AC3E}">
        <p14:creationId xmlns:p14="http://schemas.microsoft.com/office/powerpoint/2010/main" val="1555330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9D2B6D8-0791-4DB4-B533-DC11B820EA75}" type="slidenum">
              <a:rPr lang="en-GB" smtClean="0"/>
              <a:t>9</a:t>
            </a:fld>
            <a:endParaRPr lang="en-GB"/>
          </a:p>
        </p:txBody>
      </p:sp>
    </p:spTree>
    <p:extLst>
      <p:ext uri="{BB962C8B-B14F-4D97-AF65-F5344CB8AC3E}">
        <p14:creationId xmlns:p14="http://schemas.microsoft.com/office/powerpoint/2010/main" val="966786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Agriculture</a:t>
            </a:r>
            <a:r>
              <a:rPr lang="en-GB" b="1" baseline="0" dirty="0"/>
              <a:t> and trading combined</a:t>
            </a:r>
          </a:p>
          <a:p>
            <a:r>
              <a:rPr lang="en-GB" i="1" baseline="0" dirty="0"/>
              <a:t>Total: 64%</a:t>
            </a:r>
          </a:p>
          <a:p>
            <a:r>
              <a:rPr lang="en-GB" i="1" baseline="0" dirty="0"/>
              <a:t>Male: 59%</a:t>
            </a:r>
          </a:p>
          <a:p>
            <a:r>
              <a:rPr lang="en-GB" i="1" baseline="0" dirty="0"/>
              <a:t>Female: 69%</a:t>
            </a:r>
            <a:endParaRPr lang="en-GB" i="1" dirty="0"/>
          </a:p>
        </p:txBody>
      </p:sp>
      <p:sp>
        <p:nvSpPr>
          <p:cNvPr id="4" name="Slide Number Placeholder 3"/>
          <p:cNvSpPr>
            <a:spLocks noGrp="1"/>
          </p:cNvSpPr>
          <p:nvPr>
            <p:ph type="sldNum" sz="quarter" idx="10"/>
          </p:nvPr>
        </p:nvSpPr>
        <p:spPr/>
        <p:txBody>
          <a:bodyPr/>
          <a:lstStyle/>
          <a:p>
            <a:fld id="{99D2B6D8-0791-4DB4-B533-DC11B820EA75}" type="slidenum">
              <a:rPr lang="en-GB" smtClean="0"/>
              <a:t>10</a:t>
            </a:fld>
            <a:endParaRPr lang="en-GB"/>
          </a:p>
        </p:txBody>
      </p:sp>
    </p:spTree>
    <p:extLst>
      <p:ext uri="{BB962C8B-B14F-4D97-AF65-F5344CB8AC3E}">
        <p14:creationId xmlns:p14="http://schemas.microsoft.com/office/powerpoint/2010/main" val="148049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from the GLSS 6 showed that few workers in those sectors had access to a contract, written or oral, subsidized medical care and social security, thus showing very high levels of informality. </a:t>
            </a:r>
          </a:p>
        </p:txBody>
      </p:sp>
      <p:sp>
        <p:nvSpPr>
          <p:cNvPr id="4" name="Slide Number Placeholder 3"/>
          <p:cNvSpPr>
            <a:spLocks noGrp="1"/>
          </p:cNvSpPr>
          <p:nvPr>
            <p:ph type="sldNum" sz="quarter" idx="5"/>
          </p:nvPr>
        </p:nvSpPr>
        <p:spPr/>
        <p:txBody>
          <a:bodyPr/>
          <a:lstStyle/>
          <a:p>
            <a:fld id="{99D2B6D8-0791-4DB4-B533-DC11B820EA75}" type="slidenum">
              <a:rPr lang="en-GB" smtClean="0"/>
              <a:t>13</a:t>
            </a:fld>
            <a:endParaRPr lang="en-GB"/>
          </a:p>
        </p:txBody>
      </p:sp>
    </p:spTree>
    <p:extLst>
      <p:ext uri="{BB962C8B-B14F-4D97-AF65-F5344CB8AC3E}">
        <p14:creationId xmlns:p14="http://schemas.microsoft.com/office/powerpoint/2010/main" val="2815662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Plant and machine operators, and assemblers: Drivers and Mobile Plant Operators</a:t>
            </a:r>
          </a:p>
          <a:p>
            <a:r>
              <a:rPr lang="en-GB" dirty="0"/>
              <a:t>Elementary</a:t>
            </a:r>
            <a:r>
              <a:rPr lang="en-GB" baseline="0" dirty="0"/>
              <a:t> occupation examples: Cleaners and helpers, food preparation assistants </a:t>
            </a:r>
          </a:p>
          <a:p>
            <a:endParaRPr lang="en-GB" dirty="0"/>
          </a:p>
        </p:txBody>
      </p:sp>
      <p:sp>
        <p:nvSpPr>
          <p:cNvPr id="4" name="Slide Number Placeholder 3"/>
          <p:cNvSpPr>
            <a:spLocks noGrp="1"/>
          </p:cNvSpPr>
          <p:nvPr>
            <p:ph type="sldNum" sz="quarter" idx="10"/>
          </p:nvPr>
        </p:nvSpPr>
        <p:spPr/>
        <p:txBody>
          <a:bodyPr/>
          <a:lstStyle/>
          <a:p>
            <a:fld id="{99D2B6D8-0791-4DB4-B533-DC11B820EA75}" type="slidenum">
              <a:rPr lang="en-GB" smtClean="0"/>
              <a:t>14</a:t>
            </a:fld>
            <a:endParaRPr lang="en-GB"/>
          </a:p>
        </p:txBody>
      </p:sp>
    </p:spTree>
    <p:extLst>
      <p:ext uri="{BB962C8B-B14F-4D97-AF65-F5344CB8AC3E}">
        <p14:creationId xmlns:p14="http://schemas.microsoft.com/office/powerpoint/2010/main" val="662948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A7189D6-201B-4DD9-AFE6-E60E1BC654C7}" type="datetime1">
              <a:rPr lang="en-GB" smtClean="0"/>
              <a:t>19/07/2019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1794950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C561C1-9DF1-49B4-9230-BD2FC5111471}" type="datetime1">
              <a:rPr lang="en-GB" smtClean="0"/>
              <a:t>19/07/2019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43339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23F77E-D1CF-4B79-883B-0B3E03F5B42D}" type="datetime1">
              <a:rPr lang="en-GB" smtClean="0"/>
              <a:t>19/07/2019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93572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D24010-5325-4845-8806-72CC6B9551BC}" type="datetime1">
              <a:rPr lang="en-GB" smtClean="0"/>
              <a:t>19/07/2019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1791669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1DE9E8-B9EA-412C-9A3F-38F4B9EC7A68}" type="datetime1">
              <a:rPr lang="en-GB" smtClean="0"/>
              <a:t>19/07/2019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49049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E7F3DA-7B41-44FE-98B6-98981AEEF31A}" type="datetime1">
              <a:rPr lang="en-GB" smtClean="0"/>
              <a:t>19/07/2019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208081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EC0509-4A60-4DEE-A739-4CF38B7CB7A7}" type="datetime1">
              <a:rPr lang="en-GB" smtClean="0"/>
              <a:t>19/07/2019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54531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E2F408-ACAA-47F1-9E8F-40A9065521E6}" type="datetime1">
              <a:rPr lang="en-GB" smtClean="0"/>
              <a:t>19/07/2019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45706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4F59A-80C2-450A-A985-E51FDF36AB78}" type="datetime1">
              <a:rPr lang="en-GB" smtClean="0"/>
              <a:t>19/07/2019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220555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8D2EC30E-2239-462C-A45A-2DAB2BD7A724}" type="datetime1">
              <a:rPr lang="en-GB" smtClean="0"/>
              <a:t>19/07/2019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EF84BB5-A80A-4523-B3E1-911245850436}" type="slidenum">
              <a:rPr lang="en-GB" smtClean="0"/>
              <a:t>‹#›</a:t>
            </a:fld>
            <a:endParaRPr lang="en-GB"/>
          </a:p>
        </p:txBody>
      </p:sp>
    </p:spTree>
    <p:extLst>
      <p:ext uri="{BB962C8B-B14F-4D97-AF65-F5344CB8AC3E}">
        <p14:creationId xmlns:p14="http://schemas.microsoft.com/office/powerpoint/2010/main" val="76772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8"/>
          <p:cNvSpPr>
            <a:spLocks noGrp="1"/>
          </p:cNvSpPr>
          <p:nvPr>
            <p:ph type="dt" sz="half" idx="10"/>
          </p:nvPr>
        </p:nvSpPr>
        <p:spPr/>
        <p:txBody>
          <a:bodyPr/>
          <a:lstStyle/>
          <a:p>
            <a:fld id="{8D58D438-C789-4D2B-9721-A3FF5DEB8B28}" type="datetime1">
              <a:rPr lang="en-GB" smtClean="0"/>
              <a:t>19/07/2019</a:t>
            </a:fld>
            <a:endParaRPr lang="en-GB"/>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FEF84BB5-A80A-4523-B3E1-911245850436}" type="slidenum">
              <a:rPr lang="en-GB" smtClean="0"/>
              <a:t>‹#›</a:t>
            </a:fld>
            <a:endParaRPr lang="en-GB"/>
          </a:p>
        </p:txBody>
      </p:sp>
    </p:spTree>
    <p:extLst>
      <p:ext uri="{BB962C8B-B14F-4D97-AF65-F5344CB8AC3E}">
        <p14:creationId xmlns:p14="http://schemas.microsoft.com/office/powerpoint/2010/main" val="356115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1D4CDF2D-91A5-43B1-9AE3-43D6C4EBB515}" type="datetime1">
              <a:rPr lang="en-GB" smtClean="0"/>
              <a:t>19/07/2019</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FEF84BB5-A80A-4523-B3E1-911245850436}" type="slidenum">
              <a:rPr lang="en-GB" smtClean="0"/>
              <a:t>‹#›</a:t>
            </a:fld>
            <a:endParaRPr lang="en-GB"/>
          </a:p>
        </p:txBody>
      </p:sp>
    </p:spTree>
    <p:extLst>
      <p:ext uri="{BB962C8B-B14F-4D97-AF65-F5344CB8AC3E}">
        <p14:creationId xmlns:p14="http://schemas.microsoft.com/office/powerpoint/2010/main" val="1759364753"/>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000" b="1" dirty="0">
                <a:latin typeface="Arial" panose="020B0604020202020204" pitchFamily="34" charset="0"/>
                <a:cs typeface="Arial" panose="020B0604020202020204" pitchFamily="34" charset="0"/>
              </a:rPr>
              <a:t>What formalisation promises and delivers: women in contract farming in Ghana.</a:t>
            </a:r>
          </a:p>
        </p:txBody>
      </p:sp>
      <p:sp>
        <p:nvSpPr>
          <p:cNvPr id="3" name="Subtitle 2"/>
          <p:cNvSpPr>
            <a:spLocks noGrp="1"/>
          </p:cNvSpPr>
          <p:nvPr>
            <p:ph type="subTitle" idx="1"/>
          </p:nvPr>
        </p:nvSpPr>
        <p:spPr>
          <a:xfrm>
            <a:off x="667512" y="4682364"/>
            <a:ext cx="9228201" cy="1645920"/>
          </a:xfrm>
        </p:spPr>
        <p:txBody>
          <a:bodyPr>
            <a:normAutofit fontScale="77500" lnSpcReduction="20000"/>
          </a:bodyPr>
          <a:lstStyle/>
          <a:p>
            <a:pPr algn="ctr">
              <a:lnSpc>
                <a:spcPct val="110000"/>
              </a:lnSpc>
            </a:pPr>
            <a:r>
              <a:rPr lang="en-GB" sz="3800" dirty="0">
                <a:latin typeface="Arial" panose="020B0604020202020204" pitchFamily="34" charset="0"/>
                <a:cs typeface="Arial" panose="020B0604020202020204" pitchFamily="34" charset="0"/>
              </a:rPr>
              <a:t>Dzodzi Tsikata and Promise </a:t>
            </a:r>
            <a:r>
              <a:rPr lang="en-GB" sz="3800" dirty="0" err="1">
                <a:latin typeface="Arial" panose="020B0604020202020204" pitchFamily="34" charset="0"/>
                <a:cs typeface="Arial" panose="020B0604020202020204" pitchFamily="34" charset="0"/>
              </a:rPr>
              <a:t>Eweh</a:t>
            </a:r>
            <a:endParaRPr lang="en-GB" sz="3800" dirty="0">
              <a:latin typeface="Arial" panose="020B0604020202020204" pitchFamily="34" charset="0"/>
              <a:cs typeface="Arial" panose="020B0604020202020204" pitchFamily="34" charset="0"/>
            </a:endParaRPr>
          </a:p>
          <a:p>
            <a:pPr algn="ctr">
              <a:lnSpc>
                <a:spcPct val="110000"/>
              </a:lnSpc>
            </a:pPr>
            <a:r>
              <a:rPr lang="en-GB" sz="3800" dirty="0">
                <a:latin typeface="Arial" panose="020B0604020202020204" pitchFamily="34" charset="0"/>
                <a:cs typeface="Arial" panose="020B0604020202020204" pitchFamily="34" charset="0"/>
              </a:rPr>
              <a:t>IAFFE 2019</a:t>
            </a:r>
          </a:p>
          <a:p>
            <a:pPr algn="ctr">
              <a:lnSpc>
                <a:spcPct val="110000"/>
              </a:lnSpc>
            </a:pPr>
            <a:r>
              <a:rPr lang="en-GB" sz="3800" dirty="0">
                <a:latin typeface="Arial" panose="020B0604020202020204" pitchFamily="34" charset="0"/>
                <a:cs typeface="Arial" panose="020B0604020202020204" pitchFamily="34" charset="0"/>
              </a:rPr>
              <a:t>27/06/2019</a:t>
            </a:r>
          </a:p>
        </p:txBody>
      </p:sp>
      <p:sp>
        <p:nvSpPr>
          <p:cNvPr id="4" name="Slide Number Placeholder 3"/>
          <p:cNvSpPr>
            <a:spLocks noGrp="1"/>
          </p:cNvSpPr>
          <p:nvPr>
            <p:ph type="sldNum" sz="quarter" idx="12"/>
          </p:nvPr>
        </p:nvSpPr>
        <p:spPr>
          <a:xfrm>
            <a:off x="10757039" y="6304115"/>
            <a:ext cx="1434961" cy="553885"/>
          </a:xfrm>
        </p:spPr>
        <p:txBody>
          <a:bodyPr/>
          <a:lstStyle/>
          <a:p>
            <a:fld id="{FEF84BB5-A80A-4523-B3E1-911245850436}" type="slidenum">
              <a:rPr lang="en-GB" sz="4000" smtClean="0"/>
              <a:t>1</a:t>
            </a:fld>
            <a:endParaRPr lang="en-GB" sz="4000" dirty="0"/>
          </a:p>
        </p:txBody>
      </p:sp>
    </p:spTree>
    <p:extLst>
      <p:ext uri="{BB962C8B-B14F-4D97-AF65-F5344CB8AC3E}">
        <p14:creationId xmlns:p14="http://schemas.microsoft.com/office/powerpoint/2010/main" val="3189211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375920"/>
            <a:ext cx="10772775" cy="1658198"/>
          </a:xfrm>
        </p:spPr>
        <p:txBody>
          <a:bodyPr>
            <a:noAutofit/>
          </a:bodyPr>
          <a:lstStyle/>
          <a:p>
            <a:pPr algn="ctr"/>
            <a:endParaRPr lang="en-GB" sz="2800" b="1" dirty="0">
              <a:latin typeface="Arial" panose="020B0604020202020204" pitchFamily="34" charset="0"/>
              <a:cs typeface="Arial" panose="020B0604020202020204" pitchFamily="34" charset="0"/>
            </a:endParaRPr>
          </a:p>
        </p:txBody>
      </p:sp>
      <p:sp>
        <p:nvSpPr>
          <p:cNvPr id="5" name="TextBox 4"/>
          <p:cNvSpPr txBox="1"/>
          <p:nvPr/>
        </p:nvSpPr>
        <p:spPr>
          <a:xfrm>
            <a:off x="657224" y="6387475"/>
            <a:ext cx="1516762" cy="707886"/>
          </a:xfrm>
          <a:prstGeom prst="rect">
            <a:avLst/>
          </a:prstGeom>
          <a:noFill/>
        </p:spPr>
        <p:txBody>
          <a:bodyPr wrap="none" rtlCol="0">
            <a:spAutoFit/>
          </a:bodyPr>
          <a:lstStyle/>
          <a:p>
            <a:r>
              <a:rPr lang="en-GB" sz="2000" b="1" dirty="0"/>
              <a:t>GSS 2014, 26</a:t>
            </a:r>
          </a:p>
          <a:p>
            <a:endParaRPr lang="en-GB" sz="2000" b="1" dirty="0"/>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10</a:t>
            </a:fld>
            <a:endParaRPr lang="en-GB" sz="4000" dirty="0"/>
          </a:p>
        </p:txBody>
      </p:sp>
      <p:sp>
        <p:nvSpPr>
          <p:cNvPr id="6" name="Content Placeholder 5"/>
          <p:cNvSpPr>
            <a:spLocks noGrp="1"/>
          </p:cNvSpPr>
          <p:nvPr>
            <p:ph idx="1"/>
          </p:nvPr>
        </p:nvSpPr>
        <p:spPr>
          <a:xfrm>
            <a:off x="676656" y="2387600"/>
            <a:ext cx="10753725" cy="3766185"/>
          </a:xfrm>
        </p:spPr>
        <p:txBody>
          <a:bodyPr/>
          <a:lstStyle/>
          <a:p>
            <a:endParaRPr lang="en-GB"/>
          </a:p>
        </p:txBody>
      </p:sp>
      <p:pic>
        <p:nvPicPr>
          <p:cNvPr id="7" name="Picture 6"/>
          <p:cNvPicPr>
            <a:picLocks noChangeAspect="1"/>
          </p:cNvPicPr>
          <p:nvPr/>
        </p:nvPicPr>
        <p:blipFill>
          <a:blip r:embed="rId3"/>
          <a:stretch>
            <a:fillRect/>
          </a:stretch>
        </p:blipFill>
        <p:spPr>
          <a:xfrm>
            <a:off x="676657" y="262710"/>
            <a:ext cx="10753342" cy="6124765"/>
          </a:xfrm>
          <a:prstGeom prst="rect">
            <a:avLst/>
          </a:prstGeom>
        </p:spPr>
      </p:pic>
    </p:spTree>
    <p:extLst>
      <p:ext uri="{BB962C8B-B14F-4D97-AF65-F5344CB8AC3E}">
        <p14:creationId xmlns:p14="http://schemas.microsoft.com/office/powerpoint/2010/main" val="1614313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625" y="0"/>
            <a:ext cx="10772775" cy="1658198"/>
          </a:xfrm>
        </p:spPr>
        <p:txBody>
          <a:bodyPr>
            <a:normAutofit/>
          </a:bodyPr>
          <a:lstStyle/>
          <a:p>
            <a:pPr algn="ctr"/>
            <a:r>
              <a:rPr lang="en-GB" sz="3200" b="1" dirty="0">
                <a:latin typeface="Arial" panose="020B0604020202020204" pitchFamily="34" charset="0"/>
                <a:cs typeface="Arial" panose="020B0604020202020204" pitchFamily="34" charset="0"/>
              </a:rPr>
              <a:t>Males and females as proportion of total employed population in agriculture </a:t>
            </a:r>
          </a:p>
        </p:txBody>
      </p:sp>
      <p:sp>
        <p:nvSpPr>
          <p:cNvPr id="5" name="TextBox 4"/>
          <p:cNvSpPr txBox="1"/>
          <p:nvPr/>
        </p:nvSpPr>
        <p:spPr>
          <a:xfrm>
            <a:off x="1605566" y="6536857"/>
            <a:ext cx="1673856" cy="646331"/>
          </a:xfrm>
          <a:prstGeom prst="rect">
            <a:avLst/>
          </a:prstGeom>
          <a:noFill/>
        </p:spPr>
        <p:txBody>
          <a:bodyPr wrap="none" rtlCol="0">
            <a:spAutoFit/>
          </a:bodyPr>
          <a:lstStyle/>
          <a:p>
            <a:r>
              <a:rPr lang="en-GB" b="1" dirty="0"/>
              <a:t>GSS 2013, 2000</a:t>
            </a:r>
          </a:p>
          <a:p>
            <a:endParaRPr lang="en-GB" b="1" dirty="0"/>
          </a:p>
        </p:txBody>
      </p:sp>
      <p:sp>
        <p:nvSpPr>
          <p:cNvPr id="3" name="Slide Number Placeholder 2"/>
          <p:cNvSpPr>
            <a:spLocks noGrp="1"/>
          </p:cNvSpPr>
          <p:nvPr>
            <p:ph type="sldNum" sz="quarter" idx="12"/>
          </p:nvPr>
        </p:nvSpPr>
        <p:spPr>
          <a:xfrm>
            <a:off x="9265920" y="5565448"/>
            <a:ext cx="2926080" cy="1397039"/>
          </a:xfrm>
        </p:spPr>
        <p:txBody>
          <a:bodyPr/>
          <a:lstStyle/>
          <a:p>
            <a:fld id="{FEF84BB5-A80A-4523-B3E1-911245850436}" type="slidenum">
              <a:rPr lang="en-GB" sz="4000" smtClean="0"/>
              <a:t>11</a:t>
            </a:fld>
            <a:endParaRPr lang="en-GB" sz="4000" dirty="0"/>
          </a:p>
        </p:txBody>
      </p:sp>
      <p:pic>
        <p:nvPicPr>
          <p:cNvPr id="7" name="Picture 6"/>
          <p:cNvPicPr>
            <a:picLocks noChangeAspect="1"/>
          </p:cNvPicPr>
          <p:nvPr/>
        </p:nvPicPr>
        <p:blipFill>
          <a:blip r:embed="rId2"/>
          <a:stretch>
            <a:fillRect/>
          </a:stretch>
        </p:blipFill>
        <p:spPr>
          <a:xfrm>
            <a:off x="1605566" y="1308554"/>
            <a:ext cx="8895903" cy="5210983"/>
          </a:xfrm>
          <a:prstGeom prst="rect">
            <a:avLst/>
          </a:prstGeom>
        </p:spPr>
      </p:pic>
    </p:spTree>
    <p:extLst>
      <p:ext uri="{BB962C8B-B14F-4D97-AF65-F5344CB8AC3E}">
        <p14:creationId xmlns:p14="http://schemas.microsoft.com/office/powerpoint/2010/main" val="2005871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504" y="875592"/>
            <a:ext cx="10780776" cy="4836949"/>
          </a:xfrm>
        </p:spPr>
        <p:txBody>
          <a:bodyPr>
            <a:noAutofit/>
          </a:bodyPr>
          <a:lstStyle/>
          <a:p>
            <a:r>
              <a:rPr lang="en-GB" sz="4800" b="1" dirty="0">
                <a:latin typeface="Arial" panose="020B0604020202020204" pitchFamily="34" charset="0"/>
                <a:cs typeface="Arial" panose="020B0604020202020204" pitchFamily="34" charset="0"/>
              </a:rPr>
              <a:t>Informality in agriculture</a:t>
            </a:r>
            <a:br>
              <a:rPr lang="en-GB" sz="4800" b="1" dirty="0">
                <a:latin typeface="Arial" panose="020B0604020202020204" pitchFamily="34" charset="0"/>
                <a:cs typeface="Arial" panose="020B0604020202020204" pitchFamily="34" charset="0"/>
              </a:rPr>
            </a:br>
            <a:br>
              <a:rPr lang="en-GB" sz="4800" b="1" dirty="0">
                <a:latin typeface="Arial" panose="020B0604020202020204" pitchFamily="34" charset="0"/>
                <a:cs typeface="Arial" panose="020B0604020202020204" pitchFamily="34" charset="0"/>
              </a:rPr>
            </a:br>
            <a:endParaRPr lang="en-GB" sz="4800" dirty="0"/>
          </a:p>
        </p:txBody>
      </p:sp>
      <p:sp>
        <p:nvSpPr>
          <p:cNvPr id="2" name="Slide Number Placeholder 1"/>
          <p:cNvSpPr>
            <a:spLocks noGrp="1"/>
          </p:cNvSpPr>
          <p:nvPr>
            <p:ph type="sldNum" sz="quarter" idx="12"/>
          </p:nvPr>
        </p:nvSpPr>
        <p:spPr>
          <a:xfrm>
            <a:off x="9265920" y="5460961"/>
            <a:ext cx="2926080" cy="1397039"/>
          </a:xfrm>
        </p:spPr>
        <p:txBody>
          <a:bodyPr/>
          <a:lstStyle/>
          <a:p>
            <a:fld id="{FEF84BB5-A80A-4523-B3E1-911245850436}" type="slidenum">
              <a:rPr lang="en-GB" sz="4000" smtClean="0"/>
              <a:t>12</a:t>
            </a:fld>
            <a:endParaRPr lang="en-GB" sz="4000" dirty="0"/>
          </a:p>
        </p:txBody>
      </p:sp>
    </p:spTree>
    <p:extLst>
      <p:ext uri="{BB962C8B-B14F-4D97-AF65-F5344CB8AC3E}">
        <p14:creationId xmlns:p14="http://schemas.microsoft.com/office/powerpoint/2010/main" val="1503148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504" y="875592"/>
            <a:ext cx="10780776" cy="4836949"/>
          </a:xfrm>
        </p:spPr>
        <p:txBody>
          <a:bodyPr>
            <a:noAutofit/>
          </a:bodyPr>
          <a:lstStyle/>
          <a:p>
            <a:r>
              <a:rPr lang="en-GB" sz="4800" b="1" dirty="0">
                <a:latin typeface="Arial" panose="020B0604020202020204" pitchFamily="34" charset="0"/>
                <a:cs typeface="Arial" panose="020B0604020202020204" pitchFamily="34" charset="0"/>
              </a:rPr>
              <a:t>Informality in agriculture</a:t>
            </a:r>
            <a:br>
              <a:rPr lang="en-GB" sz="4800" b="1" dirty="0">
                <a:latin typeface="Arial" panose="020B0604020202020204" pitchFamily="34" charset="0"/>
                <a:cs typeface="Arial" panose="020B0604020202020204" pitchFamily="34" charset="0"/>
              </a:rPr>
            </a:br>
            <a:br>
              <a:rPr lang="en-GB" sz="4800" b="1" dirty="0">
                <a:latin typeface="Arial" panose="020B0604020202020204" pitchFamily="34" charset="0"/>
                <a:cs typeface="Arial" panose="020B0604020202020204" pitchFamily="34" charset="0"/>
              </a:rPr>
            </a:br>
            <a:r>
              <a:rPr lang="en-GB" sz="4800" b="1" dirty="0">
                <a:latin typeface="Arial" panose="020B0604020202020204" pitchFamily="34" charset="0"/>
                <a:cs typeface="Arial" panose="020B0604020202020204" pitchFamily="34" charset="0"/>
              </a:rPr>
              <a:t> - </a:t>
            </a:r>
            <a:r>
              <a:rPr lang="en-GB" sz="3200" b="1" dirty="0">
                <a:latin typeface="Arial" panose="020B0604020202020204" pitchFamily="34" charset="0"/>
                <a:cs typeface="Arial" panose="020B0604020202020204" pitchFamily="34" charset="0"/>
              </a:rPr>
              <a:t>Whether there was a contract </a:t>
            </a:r>
            <a:br>
              <a:rPr lang="en-GB" sz="3200" b="1"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  </a:t>
            </a:r>
            <a:r>
              <a:rPr lang="en-GB" sz="4800" b="1" dirty="0">
                <a:latin typeface="Arial" panose="020B0604020202020204" pitchFamily="34" charset="0"/>
                <a:cs typeface="Arial" panose="020B0604020202020204" pitchFamily="34" charset="0"/>
              </a:rPr>
              <a:t>- </a:t>
            </a:r>
            <a:r>
              <a:rPr lang="en-GB" sz="3200" b="1" dirty="0">
                <a:latin typeface="Arial" panose="020B0604020202020204" pitchFamily="34" charset="0"/>
                <a:cs typeface="Arial" panose="020B0604020202020204" pitchFamily="34" charset="0"/>
              </a:rPr>
              <a:t>Access to subsidized medical care</a:t>
            </a:r>
            <a:br>
              <a:rPr lang="en-GB" sz="3200" b="1"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  </a:t>
            </a:r>
            <a:r>
              <a:rPr lang="en-GB" sz="4800" b="1" dirty="0">
                <a:latin typeface="Arial" panose="020B0604020202020204" pitchFamily="34" charset="0"/>
                <a:cs typeface="Arial" panose="020B0604020202020204" pitchFamily="34" charset="0"/>
              </a:rPr>
              <a:t>-</a:t>
            </a:r>
            <a:r>
              <a:rPr lang="en-GB" sz="3200" b="1" dirty="0">
                <a:latin typeface="Arial" panose="020B0604020202020204" pitchFamily="34" charset="0"/>
                <a:cs typeface="Arial" panose="020B0604020202020204" pitchFamily="34" charset="0"/>
              </a:rPr>
              <a:t>  whether workers are entitled to social security</a:t>
            </a:r>
            <a:br>
              <a:rPr lang="en-GB" sz="3200" b="1"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GSS definition of informality</a:t>
            </a:r>
            <a:br>
              <a:rPr lang="en-GB" sz="4800" b="1" dirty="0">
                <a:latin typeface="Arial" panose="020B0604020202020204" pitchFamily="34" charset="0"/>
                <a:cs typeface="Arial" panose="020B0604020202020204" pitchFamily="34" charset="0"/>
              </a:rPr>
            </a:br>
            <a:r>
              <a:rPr lang="en-GB" sz="4800" b="1" dirty="0">
                <a:latin typeface="Arial" panose="020B0604020202020204" pitchFamily="34" charset="0"/>
                <a:cs typeface="Arial" panose="020B0604020202020204" pitchFamily="34" charset="0"/>
              </a:rPr>
              <a:t> </a:t>
            </a:r>
            <a:r>
              <a:rPr lang="en-GB" sz="2800" b="1" dirty="0">
                <a:latin typeface="Arial" panose="020B0604020202020204" pitchFamily="34" charset="0"/>
                <a:cs typeface="Arial" panose="020B0604020202020204" pitchFamily="34" charset="0"/>
              </a:rPr>
              <a:t>(2015 Labour force Report)</a:t>
            </a:r>
            <a:endParaRPr lang="en-GB" sz="2800" dirty="0"/>
          </a:p>
        </p:txBody>
      </p:sp>
      <p:sp>
        <p:nvSpPr>
          <p:cNvPr id="2" name="Slide Number Placeholder 1"/>
          <p:cNvSpPr>
            <a:spLocks noGrp="1"/>
          </p:cNvSpPr>
          <p:nvPr>
            <p:ph type="sldNum" sz="quarter" idx="12"/>
          </p:nvPr>
        </p:nvSpPr>
        <p:spPr>
          <a:xfrm>
            <a:off x="9265920" y="5460961"/>
            <a:ext cx="2926080" cy="1397039"/>
          </a:xfrm>
        </p:spPr>
        <p:txBody>
          <a:bodyPr/>
          <a:lstStyle/>
          <a:p>
            <a:fld id="{FEF84BB5-A80A-4523-B3E1-911245850436}" type="slidenum">
              <a:rPr lang="en-GB" sz="4000" smtClean="0"/>
              <a:t>13</a:t>
            </a:fld>
            <a:endParaRPr lang="en-GB" sz="4000" dirty="0"/>
          </a:p>
        </p:txBody>
      </p:sp>
    </p:spTree>
    <p:extLst>
      <p:ext uri="{BB962C8B-B14F-4D97-AF65-F5344CB8AC3E}">
        <p14:creationId xmlns:p14="http://schemas.microsoft.com/office/powerpoint/2010/main" val="748038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854" y="192574"/>
            <a:ext cx="10772775" cy="1658198"/>
          </a:xfrm>
        </p:spPr>
        <p:txBody>
          <a:bodyPr>
            <a:normAutofit/>
          </a:bodyPr>
          <a:lstStyle/>
          <a:p>
            <a:r>
              <a:rPr lang="en-GB" sz="4400" b="1" dirty="0">
                <a:solidFill>
                  <a:prstClr val="white"/>
                </a:solidFill>
                <a:latin typeface="Arial" panose="020B0604020202020204" pitchFamily="34" charset="0"/>
                <a:cs typeface="Arial" panose="020B0604020202020204" pitchFamily="34" charset="0"/>
              </a:rPr>
              <a:t>Occupation and Type of Contract</a:t>
            </a:r>
          </a:p>
        </p:txBody>
      </p:sp>
      <p:graphicFrame>
        <p:nvGraphicFramePr>
          <p:cNvPr id="4" name="Content Placeholder 3"/>
          <p:cNvGraphicFramePr>
            <a:graphicFrameLocks noGrp="1"/>
          </p:cNvGraphicFramePr>
          <p:nvPr>
            <p:ph idx="1"/>
          </p:nvPr>
        </p:nvGraphicFramePr>
        <p:xfrm>
          <a:off x="645854" y="1604966"/>
          <a:ext cx="10955655" cy="4450080"/>
        </p:xfrm>
        <a:graphic>
          <a:graphicData uri="http://schemas.openxmlformats.org/drawingml/2006/table">
            <a:tbl>
              <a:tblPr firstRow="1" bandRow="1">
                <a:tableStyleId>{5C22544A-7EE6-4342-B048-85BDC9FD1C3A}</a:tableStyleId>
              </a:tblPr>
              <a:tblGrid>
                <a:gridCol w="5034280">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1812925">
                  <a:extLst>
                    <a:ext uri="{9D8B030D-6E8A-4147-A177-3AD203B41FA5}">
                      <a16:colId xmlns:a16="http://schemas.microsoft.com/office/drawing/2014/main" val="20002"/>
                    </a:ext>
                  </a:extLst>
                </a:gridCol>
                <a:gridCol w="1057626">
                  <a:extLst>
                    <a:ext uri="{9D8B030D-6E8A-4147-A177-3AD203B41FA5}">
                      <a16:colId xmlns:a16="http://schemas.microsoft.com/office/drawing/2014/main" val="20003"/>
                    </a:ext>
                  </a:extLst>
                </a:gridCol>
                <a:gridCol w="1631599">
                  <a:extLst>
                    <a:ext uri="{9D8B030D-6E8A-4147-A177-3AD203B41FA5}">
                      <a16:colId xmlns:a16="http://schemas.microsoft.com/office/drawing/2014/main" val="20004"/>
                    </a:ext>
                  </a:extLst>
                </a:gridCol>
              </a:tblGrid>
              <a:tr h="370840">
                <a:tc>
                  <a:txBody>
                    <a:bodyPr/>
                    <a:lstStyle/>
                    <a:p>
                      <a:endParaRPr lang="en-GB" dirty="0">
                        <a:latin typeface="Arial" panose="020B0604020202020204" pitchFamily="34" charset="0"/>
                        <a:cs typeface="Arial" panose="020B0604020202020204" pitchFamily="34" charset="0"/>
                      </a:endParaRPr>
                    </a:p>
                  </a:txBody>
                  <a:tcPr/>
                </a:tc>
                <a:tc gridSpan="3">
                  <a:txBody>
                    <a:bodyPr/>
                    <a:lstStyle/>
                    <a:p>
                      <a:pPr algn="ctr"/>
                      <a:r>
                        <a:rPr lang="en-GB" dirty="0">
                          <a:latin typeface="Arial" panose="020B0604020202020204" pitchFamily="34" charset="0"/>
                          <a:cs typeface="Arial" panose="020B0604020202020204" pitchFamily="34" charset="0"/>
                        </a:rPr>
                        <a:t>Was there a contract </a:t>
                      </a:r>
                    </a:p>
                  </a:txBody>
                  <a:tcPr/>
                </a:tc>
                <a:tc hMerge="1">
                  <a:txBody>
                    <a:bodyPr/>
                    <a:lstStyle/>
                    <a:p>
                      <a:endParaRPr lang="en-GB"/>
                    </a:p>
                  </a:txBody>
                  <a:tcPr/>
                </a:tc>
                <a:tc hMerge="1">
                  <a:txBody>
                    <a:bodyPr/>
                    <a:lstStyle/>
                    <a:p>
                      <a:endParaRPr lang="en-GB" dirty="0"/>
                    </a:p>
                  </a:txBody>
                  <a:tcPr/>
                </a:tc>
                <a:tc>
                  <a:txBody>
                    <a:bodyPr/>
                    <a:lstStyle/>
                    <a:p>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GB" dirty="0">
                          <a:latin typeface="Arial" panose="020B0604020202020204" pitchFamily="34" charset="0"/>
                          <a:cs typeface="Arial" panose="020B0604020202020204" pitchFamily="34" charset="0"/>
                        </a:rPr>
                        <a:t>Occupation</a:t>
                      </a:r>
                    </a:p>
                  </a:txBody>
                  <a:tcPr/>
                </a:tc>
                <a:tc>
                  <a:txBody>
                    <a:bodyPr/>
                    <a:lstStyle/>
                    <a:p>
                      <a:r>
                        <a:rPr lang="en-GB" dirty="0">
                          <a:latin typeface="Arial" panose="020B0604020202020204" pitchFamily="34" charset="0"/>
                          <a:cs typeface="Arial" panose="020B0604020202020204" pitchFamily="34" charset="0"/>
                        </a:rPr>
                        <a:t>Yes, written</a:t>
                      </a:r>
                    </a:p>
                  </a:txBody>
                  <a:tcPr/>
                </a:tc>
                <a:tc>
                  <a:txBody>
                    <a:bodyPr/>
                    <a:lstStyle/>
                    <a:p>
                      <a:r>
                        <a:rPr lang="en-GB" dirty="0">
                          <a:latin typeface="Arial" panose="020B0604020202020204" pitchFamily="34" charset="0"/>
                          <a:cs typeface="Arial" panose="020B0604020202020204" pitchFamily="34" charset="0"/>
                        </a:rPr>
                        <a:t>Yes, oral/verbal</a:t>
                      </a:r>
                    </a:p>
                  </a:txBody>
                  <a:tcPr/>
                </a:tc>
                <a:tc>
                  <a:txBody>
                    <a:bodyPr/>
                    <a:lstStyle/>
                    <a:p>
                      <a:r>
                        <a:rPr lang="en-GB" dirty="0">
                          <a:latin typeface="Arial" panose="020B0604020202020204" pitchFamily="34" charset="0"/>
                          <a:cs typeface="Arial" panose="020B0604020202020204" pitchFamily="34" charset="0"/>
                        </a:rPr>
                        <a:t>No</a:t>
                      </a:r>
                    </a:p>
                  </a:txBody>
                  <a:tcPr/>
                </a:tc>
                <a:tc>
                  <a:txBody>
                    <a:bodyPr/>
                    <a:lstStyle/>
                    <a:p>
                      <a:r>
                        <a:rPr lang="en-GB" dirty="0">
                          <a:latin typeface="Arial" panose="020B0604020202020204" pitchFamily="34" charset="0"/>
                          <a:cs typeface="Arial" panose="020B0604020202020204" pitchFamily="34" charset="0"/>
                        </a:rPr>
                        <a:t>Total</a:t>
                      </a:r>
                    </a:p>
                  </a:txBody>
                  <a:tcPr/>
                </a:tc>
                <a:extLst>
                  <a:ext uri="{0D108BD9-81ED-4DB2-BD59-A6C34878D82A}">
                    <a16:rowId xmlns:a16="http://schemas.microsoft.com/office/drawing/2014/main" val="10001"/>
                  </a:ext>
                </a:extLst>
              </a:tr>
              <a:tr h="370840">
                <a:tc>
                  <a:txBody>
                    <a:bodyPr/>
                    <a:lstStyle/>
                    <a:p>
                      <a:r>
                        <a:rPr lang="en-GB" dirty="0">
                          <a:latin typeface="Arial" panose="020B0604020202020204" pitchFamily="34" charset="0"/>
                          <a:cs typeface="Arial" panose="020B0604020202020204" pitchFamily="34" charset="0"/>
                        </a:rPr>
                        <a:t>Armed Forces Occupations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13</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0</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2"/>
                  </a:ext>
                </a:extLst>
              </a:tr>
              <a:tr h="370840">
                <a:tc>
                  <a:txBody>
                    <a:bodyPr/>
                    <a:lstStyle/>
                    <a:p>
                      <a:r>
                        <a:rPr lang="en-GB" dirty="0">
                          <a:latin typeface="Arial" panose="020B0604020202020204" pitchFamily="34" charset="0"/>
                          <a:cs typeface="Arial" panose="020B0604020202020204" pitchFamily="34" charset="0"/>
                        </a:rPr>
                        <a:t>Managers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81</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10</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03"/>
                  </a:ext>
                </a:extLst>
              </a:tr>
              <a:tr h="370840">
                <a:tc>
                  <a:txBody>
                    <a:bodyPr/>
                    <a:lstStyle/>
                    <a:p>
                      <a:r>
                        <a:rPr lang="en-GB" dirty="0">
                          <a:latin typeface="Arial" panose="020B0604020202020204" pitchFamily="34" charset="0"/>
                          <a:cs typeface="Arial" panose="020B0604020202020204" pitchFamily="34" charset="0"/>
                        </a:rPr>
                        <a:t>Professionals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84</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04"/>
                  </a:ext>
                </a:extLst>
              </a:tr>
              <a:tr h="370840">
                <a:tc>
                  <a:txBody>
                    <a:bodyPr/>
                    <a:lstStyle/>
                    <a:p>
                      <a:r>
                        <a:rPr lang="en-GB" dirty="0">
                          <a:latin typeface="Arial" panose="020B0604020202020204" pitchFamily="34" charset="0"/>
                          <a:cs typeface="Arial" panose="020B0604020202020204" pitchFamily="34" charset="0"/>
                        </a:rPr>
                        <a:t>Technicians and associate professionals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69</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13</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18</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05"/>
                  </a:ext>
                </a:extLst>
              </a:tr>
              <a:tr h="370840">
                <a:tc>
                  <a:txBody>
                    <a:bodyPr/>
                    <a:lstStyle/>
                    <a:p>
                      <a:r>
                        <a:rPr lang="en-GB" dirty="0">
                          <a:latin typeface="Arial" panose="020B0604020202020204" pitchFamily="34" charset="0"/>
                          <a:cs typeface="Arial" panose="020B0604020202020204" pitchFamily="34" charset="0"/>
                        </a:rPr>
                        <a:t>Clerical support workers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76</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16</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06"/>
                  </a:ext>
                </a:extLst>
              </a:tr>
              <a:tr h="370840">
                <a:tc>
                  <a:txBody>
                    <a:bodyPr/>
                    <a:lstStyle/>
                    <a:p>
                      <a:r>
                        <a:rPr lang="en-GB" dirty="0">
                          <a:latin typeface="Arial" panose="020B0604020202020204" pitchFamily="34" charset="0"/>
                          <a:cs typeface="Arial" panose="020B0604020202020204" pitchFamily="34" charset="0"/>
                        </a:rPr>
                        <a:t>Service and sales workers</a:t>
                      </a: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33</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40</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27</a:t>
                      </a:r>
                    </a:p>
                  </a:txBody>
                  <a:tcPr marL="68580" marR="68580" marT="0" marB="0">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solidFill>
                      <a:srgbClr val="FFFF00"/>
                    </a:solidFill>
                  </a:tcPr>
                </a:tc>
                <a:extLst>
                  <a:ext uri="{0D108BD9-81ED-4DB2-BD59-A6C34878D82A}">
                    <a16:rowId xmlns:a16="http://schemas.microsoft.com/office/drawing/2014/main" val="10007"/>
                  </a:ext>
                </a:extLst>
              </a:tr>
              <a:tr h="370840">
                <a:tc>
                  <a:txBody>
                    <a:bodyPr/>
                    <a:lstStyle/>
                    <a:p>
                      <a:r>
                        <a:rPr lang="en-GB" dirty="0">
                          <a:latin typeface="Arial" panose="020B0604020202020204" pitchFamily="34" charset="0"/>
                          <a:cs typeface="Arial" panose="020B0604020202020204" pitchFamily="34" charset="0"/>
                        </a:rPr>
                        <a:t>Skilled agricultural, forestry and fishery workers</a:t>
                      </a: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10</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45</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45</a:t>
                      </a:r>
                    </a:p>
                  </a:txBody>
                  <a:tcPr marL="68580" marR="68580" marT="0" marB="0">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solidFill>
                      <a:srgbClr val="FFFF00"/>
                    </a:solidFill>
                  </a:tcPr>
                </a:tc>
                <a:extLst>
                  <a:ext uri="{0D108BD9-81ED-4DB2-BD59-A6C34878D82A}">
                    <a16:rowId xmlns:a16="http://schemas.microsoft.com/office/drawing/2014/main" val="10008"/>
                  </a:ext>
                </a:extLst>
              </a:tr>
              <a:tr h="370840">
                <a:tc>
                  <a:txBody>
                    <a:bodyPr/>
                    <a:lstStyle/>
                    <a:p>
                      <a:r>
                        <a:rPr lang="en-GB" dirty="0">
                          <a:latin typeface="Arial" panose="020B0604020202020204" pitchFamily="34" charset="0"/>
                          <a:cs typeface="Arial" panose="020B0604020202020204" pitchFamily="34" charset="0"/>
                        </a:rPr>
                        <a:t>Craft and related trades workers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51</a:t>
                      </a:r>
                    </a:p>
                  </a:txBody>
                  <a:tcPr marL="68580" marR="68580" marT="0" marB="0"/>
                </a:tc>
                <a:tc>
                  <a:txBody>
                    <a:bodyPr/>
                    <a:lstStyle/>
                    <a:p>
                      <a:pPr algn="ctr">
                        <a:lnSpc>
                          <a:spcPct val="107000"/>
                        </a:lnSpc>
                        <a:spcAft>
                          <a:spcPts val="0"/>
                        </a:spcAft>
                      </a:pPr>
                      <a:r>
                        <a:rPr lang="en-GB" sz="1800" kern="1200" dirty="0">
                          <a:solidFill>
                            <a:schemeClr val="dk1"/>
                          </a:solidFill>
                          <a:latin typeface="Arial" panose="020B0604020202020204" pitchFamily="34" charset="0"/>
                          <a:ea typeface="+mn-ea"/>
                          <a:cs typeface="Arial" panose="020B0604020202020204" pitchFamily="34" charset="0"/>
                        </a:rPr>
                        <a:t>32</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09"/>
                  </a:ext>
                </a:extLst>
              </a:tr>
              <a:tr h="370840">
                <a:tc>
                  <a:txBody>
                    <a:bodyPr/>
                    <a:lstStyle/>
                    <a:p>
                      <a:r>
                        <a:rPr lang="en-GB" dirty="0">
                          <a:latin typeface="Arial" panose="020B0604020202020204" pitchFamily="34" charset="0"/>
                          <a:cs typeface="Arial" panose="020B0604020202020204" pitchFamily="34" charset="0"/>
                        </a:rPr>
                        <a:t>Plant and machine operators, and assemblers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49</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24</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10"/>
                  </a:ext>
                </a:extLst>
              </a:tr>
              <a:tr h="370840">
                <a:tc>
                  <a:txBody>
                    <a:bodyPr/>
                    <a:lstStyle/>
                    <a:p>
                      <a:r>
                        <a:rPr lang="en-GB" dirty="0">
                          <a:latin typeface="Arial" panose="020B0604020202020204" pitchFamily="34" charset="0"/>
                          <a:cs typeface="Arial" panose="020B0604020202020204" pitchFamily="34" charset="0"/>
                        </a:rPr>
                        <a:t>Elementary occupations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23</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49</a:t>
                      </a:r>
                    </a:p>
                  </a:txBody>
                  <a:tcPr marL="68580" marR="68580" marT="0" marB="0"/>
                </a:tc>
                <a:tc>
                  <a:txBody>
                    <a:bodyPr/>
                    <a:lstStyle/>
                    <a:p>
                      <a:pPr algn="ctr">
                        <a:lnSpc>
                          <a:spcPct val="107000"/>
                        </a:lnSpc>
                        <a:spcAft>
                          <a:spcPts val="0"/>
                        </a:spcAft>
                      </a:pPr>
                      <a:r>
                        <a:rPr lang="en-GB" sz="1800" kern="1200" dirty="0">
                          <a:solidFill>
                            <a:schemeClr val="dk1"/>
                          </a:solidFill>
                          <a:latin typeface="Arial" panose="020B0604020202020204" pitchFamily="34" charset="0"/>
                          <a:ea typeface="+mn-ea"/>
                          <a:cs typeface="Arial" panose="020B0604020202020204" pitchFamily="34" charset="0"/>
                        </a:rPr>
                        <a:t>28</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59055" marR="59055" marT="0" marB="0" anchor="ctr"/>
                </a:tc>
                <a:extLst>
                  <a:ext uri="{0D108BD9-81ED-4DB2-BD59-A6C34878D82A}">
                    <a16:rowId xmlns:a16="http://schemas.microsoft.com/office/drawing/2014/main" val="10011"/>
                  </a:ext>
                </a:extLst>
              </a:tr>
            </a:tbl>
          </a:graphicData>
        </a:graphic>
      </p:graphicFrame>
      <p:sp>
        <p:nvSpPr>
          <p:cNvPr id="6" name="Rectangle 5"/>
          <p:cNvSpPr/>
          <p:nvPr/>
        </p:nvSpPr>
        <p:spPr>
          <a:xfrm>
            <a:off x="8908026" y="1956620"/>
            <a:ext cx="1042219" cy="411971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a:xfrm>
            <a:off x="9265920" y="5483664"/>
            <a:ext cx="2926080" cy="1397039"/>
          </a:xfrm>
        </p:spPr>
        <p:txBody>
          <a:bodyPr/>
          <a:lstStyle/>
          <a:p>
            <a:fld id="{FEF84BB5-A80A-4523-B3E1-911245850436}" type="slidenum">
              <a:rPr lang="en-GB" sz="4000" smtClean="0"/>
              <a:t>14</a:t>
            </a:fld>
            <a:endParaRPr lang="en-GB" sz="4000" dirty="0"/>
          </a:p>
        </p:txBody>
      </p:sp>
      <p:sp>
        <p:nvSpPr>
          <p:cNvPr id="5" name="TextBox 4"/>
          <p:cNvSpPr txBox="1"/>
          <p:nvPr/>
        </p:nvSpPr>
        <p:spPr>
          <a:xfrm>
            <a:off x="645854" y="6267819"/>
            <a:ext cx="2323072" cy="400110"/>
          </a:xfrm>
          <a:prstGeom prst="rect">
            <a:avLst/>
          </a:prstGeom>
          <a:noFill/>
        </p:spPr>
        <p:txBody>
          <a:bodyPr wrap="none" rtlCol="0">
            <a:spAutoFit/>
          </a:bodyPr>
          <a:lstStyle/>
          <a:p>
            <a:r>
              <a:rPr lang="en-GB" sz="2000" b="1" dirty="0">
                <a:latin typeface="Arial" panose="020B0604020202020204" pitchFamily="34" charset="0"/>
                <a:cs typeface="Arial" panose="020B0604020202020204" pitchFamily="34" charset="0"/>
              </a:rPr>
              <a:t>Based on GLSS 6</a:t>
            </a:r>
          </a:p>
        </p:txBody>
      </p:sp>
    </p:spTree>
    <p:extLst>
      <p:ext uri="{BB962C8B-B14F-4D97-AF65-F5344CB8AC3E}">
        <p14:creationId xmlns:p14="http://schemas.microsoft.com/office/powerpoint/2010/main" val="2531604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854" y="192574"/>
            <a:ext cx="10772775" cy="1658198"/>
          </a:xfrm>
        </p:spPr>
        <p:txBody>
          <a:bodyPr>
            <a:normAutofit/>
          </a:bodyPr>
          <a:lstStyle/>
          <a:p>
            <a:r>
              <a:rPr lang="en-GB" sz="4400" b="1" dirty="0">
                <a:solidFill>
                  <a:prstClr val="white"/>
                </a:solidFill>
                <a:latin typeface="Arial" panose="020B0604020202020204" pitchFamily="34" charset="0"/>
                <a:cs typeface="Arial" panose="020B0604020202020204" pitchFamily="34" charset="0"/>
              </a:rPr>
              <a:t>Access to subsidized medical care</a:t>
            </a:r>
          </a:p>
        </p:txBody>
      </p:sp>
      <p:graphicFrame>
        <p:nvGraphicFramePr>
          <p:cNvPr id="4" name="Content Placeholder 3"/>
          <p:cNvGraphicFramePr>
            <a:graphicFrameLocks noGrp="1"/>
          </p:cNvGraphicFramePr>
          <p:nvPr>
            <p:ph idx="1"/>
          </p:nvPr>
        </p:nvGraphicFramePr>
        <p:xfrm>
          <a:off x="645854" y="1604966"/>
          <a:ext cx="9898029" cy="4719320"/>
        </p:xfrm>
        <a:graphic>
          <a:graphicData uri="http://schemas.openxmlformats.org/drawingml/2006/table">
            <a:tbl>
              <a:tblPr firstRow="1" bandRow="1">
                <a:tableStyleId>{5C22544A-7EE6-4342-B048-85BDC9FD1C3A}</a:tableStyleId>
              </a:tblPr>
              <a:tblGrid>
                <a:gridCol w="5034280">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1812925">
                  <a:extLst>
                    <a:ext uri="{9D8B030D-6E8A-4147-A177-3AD203B41FA5}">
                      <a16:colId xmlns:a16="http://schemas.microsoft.com/office/drawing/2014/main" val="20002"/>
                    </a:ext>
                  </a:extLst>
                </a:gridCol>
                <a:gridCol w="1631599">
                  <a:extLst>
                    <a:ext uri="{9D8B030D-6E8A-4147-A177-3AD203B41FA5}">
                      <a16:colId xmlns:a16="http://schemas.microsoft.com/office/drawing/2014/main" val="20003"/>
                    </a:ext>
                  </a:extLst>
                </a:gridCol>
              </a:tblGrid>
              <a:tr h="370840">
                <a:tc>
                  <a:txBody>
                    <a:bodyPr/>
                    <a:lstStyle/>
                    <a:p>
                      <a:endParaRPr lang="en-GB" dirty="0">
                        <a:latin typeface="Arial" panose="020B0604020202020204" pitchFamily="34" charset="0"/>
                        <a:cs typeface="Arial" panose="020B0604020202020204" pitchFamily="34" charset="0"/>
                      </a:endParaRPr>
                    </a:p>
                  </a:txBody>
                  <a:tcPr/>
                </a:tc>
                <a:tc gridSpan="2">
                  <a:txBody>
                    <a:bodyPr/>
                    <a:lstStyle/>
                    <a:p>
                      <a:pPr algn="ctr"/>
                      <a:r>
                        <a:rPr lang="en-GB" dirty="0">
                          <a:latin typeface="Arial" panose="020B0604020202020204" pitchFamily="34" charset="0"/>
                          <a:cs typeface="Arial" panose="020B0604020202020204" pitchFamily="34" charset="0"/>
                        </a:rPr>
                        <a:t>Entitled to subsidized medical care</a:t>
                      </a:r>
                    </a:p>
                  </a:txBody>
                  <a:tcPr/>
                </a:tc>
                <a:tc hMerge="1">
                  <a:txBody>
                    <a:bodyPr/>
                    <a:lstStyle/>
                    <a:p>
                      <a:endParaRPr lang="en-GB"/>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GB" dirty="0">
                          <a:latin typeface="Arial" panose="020B0604020202020204" pitchFamily="34" charset="0"/>
                          <a:cs typeface="Arial" panose="020B0604020202020204" pitchFamily="34" charset="0"/>
                        </a:rPr>
                        <a:t>Occupation</a:t>
                      </a:r>
                    </a:p>
                  </a:txBody>
                  <a:tcPr/>
                </a:tc>
                <a:tc>
                  <a:txBody>
                    <a:bodyPr/>
                    <a:lstStyle/>
                    <a:p>
                      <a:pPr algn="ctr">
                        <a:lnSpc>
                          <a:spcPct val="107000"/>
                        </a:lnSpc>
                        <a:spcAft>
                          <a:spcPts val="0"/>
                        </a:spcAft>
                      </a:pPr>
                      <a:r>
                        <a:rPr lang="en-GB"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Yes</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r>
                        <a:rPr lang="en-GB" dirty="0">
                          <a:latin typeface="Arial" panose="020B0604020202020204" pitchFamily="34" charset="0"/>
                          <a:cs typeface="Arial" panose="020B0604020202020204" pitchFamily="34" charset="0"/>
                        </a:rPr>
                        <a:t>Total</a:t>
                      </a:r>
                    </a:p>
                  </a:txBody>
                  <a:tcPr/>
                </a:tc>
                <a:extLst>
                  <a:ext uri="{0D108BD9-81ED-4DB2-BD59-A6C34878D82A}">
                    <a16:rowId xmlns:a16="http://schemas.microsoft.com/office/drawing/2014/main" val="10001"/>
                  </a:ext>
                </a:extLst>
              </a:tr>
              <a:tr h="370840">
                <a:tc>
                  <a:txBody>
                    <a:bodyPr/>
                    <a:lstStyle/>
                    <a:p>
                      <a:r>
                        <a:rPr lang="en-GB" dirty="0">
                          <a:latin typeface="Arial" panose="020B0604020202020204" pitchFamily="34" charset="0"/>
                          <a:cs typeface="Arial" panose="020B0604020202020204" pitchFamily="34" charset="0"/>
                        </a:rPr>
                        <a:t>Armed Forces Occupations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78</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22</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2"/>
                  </a:ext>
                </a:extLst>
              </a:tr>
              <a:tr h="370840">
                <a:tc>
                  <a:txBody>
                    <a:bodyPr/>
                    <a:lstStyle/>
                    <a:p>
                      <a:r>
                        <a:rPr lang="en-GB" dirty="0">
                          <a:latin typeface="Arial" panose="020B0604020202020204" pitchFamily="34" charset="0"/>
                          <a:cs typeface="Arial" panose="020B0604020202020204" pitchFamily="34" charset="0"/>
                        </a:rPr>
                        <a:t>Managers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50</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50</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3"/>
                  </a:ext>
                </a:extLst>
              </a:tr>
              <a:tr h="370840">
                <a:tc>
                  <a:txBody>
                    <a:bodyPr/>
                    <a:lstStyle/>
                    <a:p>
                      <a:r>
                        <a:rPr lang="en-GB" dirty="0">
                          <a:latin typeface="Arial" panose="020B0604020202020204" pitchFamily="34" charset="0"/>
                          <a:cs typeface="Arial" panose="020B0604020202020204" pitchFamily="34" charset="0"/>
                        </a:rPr>
                        <a:t>Professionals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35</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65</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4"/>
                  </a:ext>
                </a:extLst>
              </a:tr>
              <a:tr h="370840">
                <a:tc>
                  <a:txBody>
                    <a:bodyPr/>
                    <a:lstStyle/>
                    <a:p>
                      <a:r>
                        <a:rPr lang="en-GB" dirty="0">
                          <a:latin typeface="Arial" panose="020B0604020202020204" pitchFamily="34" charset="0"/>
                          <a:cs typeface="Arial" panose="020B0604020202020204" pitchFamily="34" charset="0"/>
                        </a:rPr>
                        <a:t>Technicians and associate professionals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48</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52</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5"/>
                  </a:ext>
                </a:extLst>
              </a:tr>
              <a:tr h="370840">
                <a:tc>
                  <a:txBody>
                    <a:bodyPr/>
                    <a:lstStyle/>
                    <a:p>
                      <a:r>
                        <a:rPr lang="en-GB" dirty="0">
                          <a:latin typeface="Arial" panose="020B0604020202020204" pitchFamily="34" charset="0"/>
                          <a:cs typeface="Arial" panose="020B0604020202020204" pitchFamily="34" charset="0"/>
                        </a:rPr>
                        <a:t>Clerical support workers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47</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53</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6"/>
                  </a:ext>
                </a:extLst>
              </a:tr>
              <a:tr h="370840">
                <a:tc>
                  <a:txBody>
                    <a:bodyPr/>
                    <a:lstStyle/>
                    <a:p>
                      <a:r>
                        <a:rPr lang="en-GB" dirty="0">
                          <a:latin typeface="Arial" panose="020B0604020202020204" pitchFamily="34" charset="0"/>
                          <a:cs typeface="Arial" panose="020B0604020202020204" pitchFamily="34" charset="0"/>
                        </a:rPr>
                        <a:t>Service and sales workers</a:t>
                      </a: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18</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82</a:t>
                      </a:r>
                    </a:p>
                  </a:txBody>
                  <a:tcPr marL="68580" marR="68580" marT="0" marB="0">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solidFill>
                      <a:srgbClr val="FFFF00"/>
                    </a:solidFill>
                  </a:tcPr>
                </a:tc>
                <a:extLst>
                  <a:ext uri="{0D108BD9-81ED-4DB2-BD59-A6C34878D82A}">
                    <a16:rowId xmlns:a16="http://schemas.microsoft.com/office/drawing/2014/main" val="10007"/>
                  </a:ext>
                </a:extLst>
              </a:tr>
              <a:tr h="370840">
                <a:tc>
                  <a:txBody>
                    <a:bodyPr/>
                    <a:lstStyle/>
                    <a:p>
                      <a:r>
                        <a:rPr lang="en-GB" dirty="0">
                          <a:latin typeface="Arial" panose="020B0604020202020204" pitchFamily="34" charset="0"/>
                          <a:cs typeface="Arial" panose="020B0604020202020204" pitchFamily="34" charset="0"/>
                        </a:rPr>
                        <a:t>Skilled agricultural, forestry and fishery workers</a:t>
                      </a: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92</a:t>
                      </a:r>
                    </a:p>
                  </a:txBody>
                  <a:tcPr marL="68580" marR="68580" marT="0" marB="0">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solidFill>
                      <a:srgbClr val="FFFF00"/>
                    </a:solidFill>
                  </a:tcPr>
                </a:tc>
                <a:extLst>
                  <a:ext uri="{0D108BD9-81ED-4DB2-BD59-A6C34878D82A}">
                    <a16:rowId xmlns:a16="http://schemas.microsoft.com/office/drawing/2014/main" val="10008"/>
                  </a:ext>
                </a:extLst>
              </a:tr>
              <a:tr h="370840">
                <a:tc>
                  <a:txBody>
                    <a:bodyPr/>
                    <a:lstStyle/>
                    <a:p>
                      <a:r>
                        <a:rPr lang="en-GB" dirty="0">
                          <a:latin typeface="Arial" panose="020B0604020202020204" pitchFamily="34" charset="0"/>
                          <a:cs typeface="Arial" panose="020B0604020202020204" pitchFamily="34" charset="0"/>
                        </a:rPr>
                        <a:t>Craft and related trades workers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a:t>
                      </a: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370840">
                <a:tc>
                  <a:txBody>
                    <a:bodyPr/>
                    <a:lstStyle/>
                    <a:p>
                      <a:r>
                        <a:rPr lang="en-GB" dirty="0">
                          <a:latin typeface="Arial" panose="020B0604020202020204" pitchFamily="34" charset="0"/>
                          <a:cs typeface="Arial" panose="020B0604020202020204" pitchFamily="34" charset="0"/>
                        </a:rPr>
                        <a:t>Plant and machine operators, and assemblers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16</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84</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10"/>
                  </a:ext>
                </a:extLst>
              </a:tr>
              <a:tr h="370840">
                <a:tc>
                  <a:txBody>
                    <a:bodyPr/>
                    <a:lstStyle/>
                    <a:p>
                      <a:r>
                        <a:rPr lang="en-GB" dirty="0">
                          <a:latin typeface="Arial" panose="020B0604020202020204" pitchFamily="34" charset="0"/>
                          <a:cs typeface="Arial" panose="020B0604020202020204" pitchFamily="34" charset="0"/>
                        </a:rPr>
                        <a:t>Elementary occupations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16</a:t>
                      </a:r>
                    </a:p>
                  </a:txBody>
                  <a:tcPr marL="68580" marR="68580" marT="0" marB="0"/>
                </a:tc>
                <a:tc>
                  <a:txBody>
                    <a:bodyPr/>
                    <a:lstStyle/>
                    <a:p>
                      <a:pPr algn="ctr">
                        <a:lnSpc>
                          <a:spcPct val="107000"/>
                        </a:lnSpc>
                        <a:spcAft>
                          <a:spcPts val="0"/>
                        </a:spcAft>
                      </a:pPr>
                      <a:r>
                        <a:rPr lang="en-GB" sz="1800" kern="1200" dirty="0">
                          <a:solidFill>
                            <a:schemeClr val="dk1"/>
                          </a:solidFill>
                          <a:latin typeface="Arial" panose="020B0604020202020204" pitchFamily="34" charset="0"/>
                          <a:ea typeface="+mn-ea"/>
                          <a:cs typeface="Arial" panose="020B0604020202020204" pitchFamily="34" charset="0"/>
                        </a:rPr>
                        <a:t>84</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11"/>
                  </a:ext>
                </a:extLst>
              </a:tr>
            </a:tbl>
          </a:graphicData>
        </a:graphic>
      </p:graphicFrame>
      <p:sp>
        <p:nvSpPr>
          <p:cNvPr id="8" name="Rectangle 7"/>
          <p:cNvSpPr/>
          <p:nvPr/>
        </p:nvSpPr>
        <p:spPr>
          <a:xfrm>
            <a:off x="7108723" y="5220929"/>
            <a:ext cx="1789471" cy="110335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15</a:t>
            </a:fld>
            <a:endParaRPr lang="en-GB" sz="4000" dirty="0"/>
          </a:p>
        </p:txBody>
      </p:sp>
      <p:sp>
        <p:nvSpPr>
          <p:cNvPr id="6" name="TextBox 5"/>
          <p:cNvSpPr txBox="1"/>
          <p:nvPr/>
        </p:nvSpPr>
        <p:spPr>
          <a:xfrm>
            <a:off x="645854" y="6391088"/>
            <a:ext cx="2323072" cy="400110"/>
          </a:xfrm>
          <a:prstGeom prst="rect">
            <a:avLst/>
          </a:prstGeom>
          <a:noFill/>
        </p:spPr>
        <p:txBody>
          <a:bodyPr wrap="none" rtlCol="0">
            <a:spAutoFit/>
          </a:bodyPr>
          <a:lstStyle/>
          <a:p>
            <a:r>
              <a:rPr lang="en-GB" sz="2000" b="1" dirty="0">
                <a:latin typeface="Arial" panose="020B0604020202020204" pitchFamily="34" charset="0"/>
                <a:cs typeface="Arial" panose="020B0604020202020204" pitchFamily="34" charset="0"/>
              </a:rPr>
              <a:t>Based on GLSS 6</a:t>
            </a:r>
          </a:p>
        </p:txBody>
      </p:sp>
    </p:spTree>
    <p:extLst>
      <p:ext uri="{BB962C8B-B14F-4D97-AF65-F5344CB8AC3E}">
        <p14:creationId xmlns:p14="http://schemas.microsoft.com/office/powerpoint/2010/main" val="2506245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854" y="192574"/>
            <a:ext cx="10772775" cy="1658198"/>
          </a:xfrm>
        </p:spPr>
        <p:txBody>
          <a:bodyPr>
            <a:normAutofit/>
          </a:bodyPr>
          <a:lstStyle/>
          <a:p>
            <a:pPr algn="ctr"/>
            <a:r>
              <a:rPr lang="en-GB" sz="4400" b="1" dirty="0">
                <a:solidFill>
                  <a:prstClr val="white"/>
                </a:solidFill>
                <a:latin typeface="Arial" panose="020B0604020202020204" pitchFamily="34" charset="0"/>
                <a:cs typeface="Arial" panose="020B0604020202020204" pitchFamily="34" charset="0"/>
              </a:rPr>
              <a:t>Entitled to social security</a:t>
            </a:r>
          </a:p>
        </p:txBody>
      </p:sp>
      <p:graphicFrame>
        <p:nvGraphicFramePr>
          <p:cNvPr id="4" name="Content Placeholder 3"/>
          <p:cNvGraphicFramePr>
            <a:graphicFrameLocks noGrp="1"/>
          </p:cNvGraphicFramePr>
          <p:nvPr>
            <p:ph idx="1"/>
          </p:nvPr>
        </p:nvGraphicFramePr>
        <p:xfrm>
          <a:off x="645854" y="1604966"/>
          <a:ext cx="9898029" cy="4719320"/>
        </p:xfrm>
        <a:graphic>
          <a:graphicData uri="http://schemas.openxmlformats.org/drawingml/2006/table">
            <a:tbl>
              <a:tblPr firstRow="1" bandRow="1">
                <a:tableStyleId>{5C22544A-7EE6-4342-B048-85BDC9FD1C3A}</a:tableStyleId>
              </a:tblPr>
              <a:tblGrid>
                <a:gridCol w="5034280">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1812925">
                  <a:extLst>
                    <a:ext uri="{9D8B030D-6E8A-4147-A177-3AD203B41FA5}">
                      <a16:colId xmlns:a16="http://schemas.microsoft.com/office/drawing/2014/main" val="20002"/>
                    </a:ext>
                  </a:extLst>
                </a:gridCol>
                <a:gridCol w="1631599">
                  <a:extLst>
                    <a:ext uri="{9D8B030D-6E8A-4147-A177-3AD203B41FA5}">
                      <a16:colId xmlns:a16="http://schemas.microsoft.com/office/drawing/2014/main" val="20003"/>
                    </a:ext>
                  </a:extLst>
                </a:gridCol>
              </a:tblGrid>
              <a:tr h="370840">
                <a:tc>
                  <a:txBody>
                    <a:bodyPr/>
                    <a:lstStyle/>
                    <a:p>
                      <a:endParaRPr lang="en-GB" dirty="0">
                        <a:latin typeface="Arial" panose="020B0604020202020204" pitchFamily="34" charset="0"/>
                        <a:cs typeface="Arial" panose="020B0604020202020204" pitchFamily="34" charset="0"/>
                      </a:endParaRPr>
                    </a:p>
                  </a:txBody>
                  <a:tcPr/>
                </a:tc>
                <a:tc gridSpan="2">
                  <a:txBody>
                    <a:bodyPr/>
                    <a:lstStyle/>
                    <a:p>
                      <a:pPr algn="ctr"/>
                      <a:r>
                        <a:rPr lang="en-GB" dirty="0">
                          <a:latin typeface="Arial" panose="020B0604020202020204" pitchFamily="34" charset="0"/>
                          <a:cs typeface="Arial" panose="020B0604020202020204" pitchFamily="34" charset="0"/>
                        </a:rPr>
                        <a:t>Entitled to any social security</a:t>
                      </a:r>
                    </a:p>
                  </a:txBody>
                  <a:tcPr/>
                </a:tc>
                <a:tc hMerge="1">
                  <a:txBody>
                    <a:bodyPr/>
                    <a:lstStyle/>
                    <a:p>
                      <a:endParaRPr lang="en-GB"/>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GB" dirty="0">
                          <a:latin typeface="Arial" panose="020B0604020202020204" pitchFamily="34" charset="0"/>
                          <a:cs typeface="Arial" panose="020B0604020202020204" pitchFamily="34" charset="0"/>
                        </a:rPr>
                        <a:t>Occupation</a:t>
                      </a:r>
                    </a:p>
                  </a:txBody>
                  <a:tcPr/>
                </a:tc>
                <a:tc>
                  <a:txBody>
                    <a:bodyPr/>
                    <a:lstStyle/>
                    <a:p>
                      <a:pPr algn="ctr">
                        <a:lnSpc>
                          <a:spcPct val="107000"/>
                        </a:lnSpc>
                        <a:spcAft>
                          <a:spcPts val="0"/>
                        </a:spcAft>
                      </a:pPr>
                      <a:r>
                        <a:rPr lang="en-GB"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Yes</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r>
                        <a:rPr lang="en-GB" dirty="0">
                          <a:latin typeface="Arial" panose="020B0604020202020204" pitchFamily="34" charset="0"/>
                          <a:cs typeface="Arial" panose="020B0604020202020204" pitchFamily="34" charset="0"/>
                        </a:rPr>
                        <a:t>Total</a:t>
                      </a:r>
                    </a:p>
                  </a:txBody>
                  <a:tcPr/>
                </a:tc>
                <a:extLst>
                  <a:ext uri="{0D108BD9-81ED-4DB2-BD59-A6C34878D82A}">
                    <a16:rowId xmlns:a16="http://schemas.microsoft.com/office/drawing/2014/main" val="10001"/>
                  </a:ext>
                </a:extLst>
              </a:tr>
              <a:tr h="370840">
                <a:tc>
                  <a:txBody>
                    <a:bodyPr/>
                    <a:lstStyle/>
                    <a:p>
                      <a:r>
                        <a:rPr lang="en-GB" dirty="0">
                          <a:latin typeface="Arial" panose="020B0604020202020204" pitchFamily="34" charset="0"/>
                          <a:cs typeface="Arial" panose="020B0604020202020204" pitchFamily="34" charset="0"/>
                        </a:rPr>
                        <a:t>Armed Forces Occupations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45</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55</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2"/>
                  </a:ext>
                </a:extLst>
              </a:tr>
              <a:tr h="370840">
                <a:tc>
                  <a:txBody>
                    <a:bodyPr/>
                    <a:lstStyle/>
                    <a:p>
                      <a:r>
                        <a:rPr lang="en-GB" dirty="0">
                          <a:latin typeface="Arial" panose="020B0604020202020204" pitchFamily="34" charset="0"/>
                          <a:cs typeface="Arial" panose="020B0604020202020204" pitchFamily="34" charset="0"/>
                        </a:rPr>
                        <a:t>Managers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72</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28</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3"/>
                  </a:ext>
                </a:extLst>
              </a:tr>
              <a:tr h="370840">
                <a:tc>
                  <a:txBody>
                    <a:bodyPr/>
                    <a:lstStyle/>
                    <a:p>
                      <a:r>
                        <a:rPr lang="en-GB" dirty="0">
                          <a:latin typeface="Arial" panose="020B0604020202020204" pitchFamily="34" charset="0"/>
                          <a:cs typeface="Arial" panose="020B0604020202020204" pitchFamily="34" charset="0"/>
                        </a:rPr>
                        <a:t>Professionals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74</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26</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4"/>
                  </a:ext>
                </a:extLst>
              </a:tr>
              <a:tr h="370840">
                <a:tc>
                  <a:txBody>
                    <a:bodyPr/>
                    <a:lstStyle/>
                    <a:p>
                      <a:r>
                        <a:rPr lang="en-GB" dirty="0">
                          <a:latin typeface="Arial" panose="020B0604020202020204" pitchFamily="34" charset="0"/>
                          <a:cs typeface="Arial" panose="020B0604020202020204" pitchFamily="34" charset="0"/>
                        </a:rPr>
                        <a:t>Technicians and associate professionals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55</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45</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5"/>
                  </a:ext>
                </a:extLst>
              </a:tr>
              <a:tr h="370840">
                <a:tc>
                  <a:txBody>
                    <a:bodyPr/>
                    <a:lstStyle/>
                    <a:p>
                      <a:r>
                        <a:rPr lang="en-GB" dirty="0">
                          <a:latin typeface="Arial" panose="020B0604020202020204" pitchFamily="34" charset="0"/>
                          <a:cs typeface="Arial" panose="020B0604020202020204" pitchFamily="34" charset="0"/>
                        </a:rPr>
                        <a:t>Clerical support workers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59</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41</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06"/>
                  </a:ext>
                </a:extLst>
              </a:tr>
              <a:tr h="370840">
                <a:tc>
                  <a:txBody>
                    <a:bodyPr/>
                    <a:lstStyle/>
                    <a:p>
                      <a:r>
                        <a:rPr lang="en-GB" dirty="0">
                          <a:latin typeface="Arial" panose="020B0604020202020204" pitchFamily="34" charset="0"/>
                          <a:cs typeface="Arial" panose="020B0604020202020204" pitchFamily="34" charset="0"/>
                        </a:rPr>
                        <a:t>Service and sales workers</a:t>
                      </a: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26</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74</a:t>
                      </a:r>
                    </a:p>
                  </a:txBody>
                  <a:tcPr marL="68580" marR="68580" marT="0" marB="0">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solidFill>
                      <a:srgbClr val="FFFF00"/>
                    </a:solidFill>
                  </a:tcPr>
                </a:tc>
                <a:extLst>
                  <a:ext uri="{0D108BD9-81ED-4DB2-BD59-A6C34878D82A}">
                    <a16:rowId xmlns:a16="http://schemas.microsoft.com/office/drawing/2014/main" val="10007"/>
                  </a:ext>
                </a:extLst>
              </a:tr>
              <a:tr h="370840">
                <a:tc>
                  <a:txBody>
                    <a:bodyPr/>
                    <a:lstStyle/>
                    <a:p>
                      <a:r>
                        <a:rPr lang="en-GB" dirty="0">
                          <a:latin typeface="Arial" panose="020B0604020202020204" pitchFamily="34" charset="0"/>
                          <a:cs typeface="Arial" panose="020B0604020202020204" pitchFamily="34" charset="0"/>
                        </a:rPr>
                        <a:t>Skilled agricultural, forestry and fishery workers</a:t>
                      </a:r>
                    </a:p>
                  </a:txBody>
                  <a:tcPr>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a:t>
                      </a:r>
                    </a:p>
                  </a:txBody>
                  <a:tcPr marL="68580" marR="68580" marT="0" marB="0">
                    <a:solidFill>
                      <a:srgbClr val="FFFF00"/>
                    </a:solidFill>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91</a:t>
                      </a:r>
                    </a:p>
                  </a:txBody>
                  <a:tcPr marL="68580" marR="68580" marT="0" marB="0">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solidFill>
                      <a:srgbClr val="FFFF00"/>
                    </a:solidFill>
                  </a:tcPr>
                </a:tc>
                <a:extLst>
                  <a:ext uri="{0D108BD9-81ED-4DB2-BD59-A6C34878D82A}">
                    <a16:rowId xmlns:a16="http://schemas.microsoft.com/office/drawing/2014/main" val="10008"/>
                  </a:ext>
                </a:extLst>
              </a:tr>
              <a:tr h="370840">
                <a:tc>
                  <a:txBody>
                    <a:bodyPr/>
                    <a:lstStyle/>
                    <a:p>
                      <a:r>
                        <a:rPr lang="en-GB" dirty="0">
                          <a:latin typeface="Arial" panose="020B0604020202020204" pitchFamily="34" charset="0"/>
                          <a:cs typeface="Arial" panose="020B0604020202020204" pitchFamily="34" charset="0"/>
                        </a:rPr>
                        <a:t>Craft and related trades workers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11</a:t>
                      </a: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370840">
                <a:tc>
                  <a:txBody>
                    <a:bodyPr/>
                    <a:lstStyle/>
                    <a:p>
                      <a:r>
                        <a:rPr lang="en-GB" dirty="0">
                          <a:latin typeface="Arial" panose="020B0604020202020204" pitchFamily="34" charset="0"/>
                          <a:cs typeface="Arial" panose="020B0604020202020204" pitchFamily="34" charset="0"/>
                        </a:rPr>
                        <a:t>Plant and machine operators, and assemblers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20</a:t>
                      </a:r>
                    </a:p>
                  </a:txBody>
                  <a:tcPr marL="68580" marR="68580" marT="0" marB="0"/>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80</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10"/>
                  </a:ext>
                </a:extLst>
              </a:tr>
              <a:tr h="370840">
                <a:tc>
                  <a:txBody>
                    <a:bodyPr/>
                    <a:lstStyle/>
                    <a:p>
                      <a:r>
                        <a:rPr lang="en-GB" dirty="0">
                          <a:latin typeface="Arial" panose="020B0604020202020204" pitchFamily="34" charset="0"/>
                          <a:cs typeface="Arial" panose="020B0604020202020204" pitchFamily="34" charset="0"/>
                        </a:rPr>
                        <a:t>Elementary occupations</a:t>
                      </a:r>
                    </a:p>
                  </a:txBody>
                  <a:tcPr/>
                </a:tc>
                <a:tc>
                  <a:txBody>
                    <a:bodyPr/>
                    <a:lstStyle/>
                    <a:p>
                      <a:pPr algn="ctr">
                        <a:lnSpc>
                          <a:spcPct val="107000"/>
                        </a:lnSpc>
                        <a:spcAft>
                          <a:spcPts val="0"/>
                        </a:spcAft>
                      </a:pPr>
                      <a:r>
                        <a:rPr lang="en-GB" sz="1800" kern="1200">
                          <a:solidFill>
                            <a:schemeClr val="dk1"/>
                          </a:solidFill>
                          <a:latin typeface="Arial" panose="020B0604020202020204" pitchFamily="34" charset="0"/>
                          <a:ea typeface="+mn-ea"/>
                          <a:cs typeface="Arial" panose="020B0604020202020204" pitchFamily="34" charset="0"/>
                        </a:rPr>
                        <a:t>19</a:t>
                      </a:r>
                    </a:p>
                  </a:txBody>
                  <a:tcPr marL="68580" marR="68580" marT="0" marB="0"/>
                </a:tc>
                <a:tc>
                  <a:txBody>
                    <a:bodyPr/>
                    <a:lstStyle/>
                    <a:p>
                      <a:pPr algn="ctr">
                        <a:lnSpc>
                          <a:spcPct val="107000"/>
                        </a:lnSpc>
                        <a:spcAft>
                          <a:spcPts val="0"/>
                        </a:spcAft>
                      </a:pPr>
                      <a:r>
                        <a:rPr lang="en-GB" sz="1800" kern="1200" dirty="0">
                          <a:solidFill>
                            <a:schemeClr val="dk1"/>
                          </a:solidFill>
                          <a:latin typeface="Arial" panose="020B0604020202020204" pitchFamily="34" charset="0"/>
                          <a:ea typeface="+mn-ea"/>
                          <a:cs typeface="Arial" panose="020B0604020202020204" pitchFamily="34" charset="0"/>
                        </a:rPr>
                        <a:t>81</a:t>
                      </a:r>
                    </a:p>
                  </a:txBody>
                  <a:tcPr marL="68580" marR="68580" marT="0" marB="0"/>
                </a:tc>
                <a:tc>
                  <a:txBody>
                    <a:bodyPr/>
                    <a:lstStyle/>
                    <a:p>
                      <a:pPr algn="ctr">
                        <a:lnSpc>
                          <a:spcPct val="107000"/>
                        </a:lnSpc>
                        <a:spcAft>
                          <a:spcPts val="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extLst>
                  <a:ext uri="{0D108BD9-81ED-4DB2-BD59-A6C34878D82A}">
                    <a16:rowId xmlns:a16="http://schemas.microsoft.com/office/drawing/2014/main" val="10011"/>
                  </a:ext>
                </a:extLst>
              </a:tr>
            </a:tbl>
          </a:graphicData>
        </a:graphic>
      </p:graphicFrame>
      <p:sp>
        <p:nvSpPr>
          <p:cNvPr id="5" name="Rectangle 4"/>
          <p:cNvSpPr/>
          <p:nvPr/>
        </p:nvSpPr>
        <p:spPr>
          <a:xfrm>
            <a:off x="7108723" y="5220929"/>
            <a:ext cx="1789471" cy="110335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16</a:t>
            </a:fld>
            <a:endParaRPr lang="en-GB" sz="4000" dirty="0"/>
          </a:p>
        </p:txBody>
      </p:sp>
      <p:sp>
        <p:nvSpPr>
          <p:cNvPr id="6" name="TextBox 5"/>
          <p:cNvSpPr txBox="1"/>
          <p:nvPr/>
        </p:nvSpPr>
        <p:spPr>
          <a:xfrm>
            <a:off x="645854" y="6391088"/>
            <a:ext cx="2323072" cy="400110"/>
          </a:xfrm>
          <a:prstGeom prst="rect">
            <a:avLst/>
          </a:prstGeom>
          <a:noFill/>
        </p:spPr>
        <p:txBody>
          <a:bodyPr wrap="none" rtlCol="0">
            <a:spAutoFit/>
          </a:bodyPr>
          <a:lstStyle/>
          <a:p>
            <a:r>
              <a:rPr lang="en-GB" sz="2000" b="1" dirty="0">
                <a:latin typeface="Arial" panose="020B0604020202020204" pitchFamily="34" charset="0"/>
                <a:cs typeface="Arial" panose="020B0604020202020204" pitchFamily="34" charset="0"/>
              </a:rPr>
              <a:t>Based on GLSS 6</a:t>
            </a:r>
          </a:p>
        </p:txBody>
      </p:sp>
    </p:spTree>
    <p:extLst>
      <p:ext uri="{BB962C8B-B14F-4D97-AF65-F5344CB8AC3E}">
        <p14:creationId xmlns:p14="http://schemas.microsoft.com/office/powerpoint/2010/main" val="2642498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03512" y="734852"/>
            <a:ext cx="8712968" cy="889249"/>
          </a:xfrm>
        </p:spPr>
        <p:txBody>
          <a:bodyPr>
            <a:normAutofit/>
          </a:bodyPr>
          <a:lstStyle/>
          <a:p>
            <a:pPr algn="l"/>
            <a:r>
              <a:rPr lang="en-GB" sz="3200" dirty="0">
                <a:latin typeface="+mn-lt"/>
                <a:cs typeface="Arial" panose="020B0604020202020204" pitchFamily="34" charset="0"/>
              </a:rPr>
              <a:t>Features of Agriculture in Ghana</a:t>
            </a:r>
          </a:p>
        </p:txBody>
      </p:sp>
      <p:sp>
        <p:nvSpPr>
          <p:cNvPr id="11" name="TextBox 10"/>
          <p:cNvSpPr txBox="1"/>
          <p:nvPr/>
        </p:nvSpPr>
        <p:spPr>
          <a:xfrm>
            <a:off x="1708786" y="1869560"/>
            <a:ext cx="8959214" cy="6370975"/>
          </a:xfrm>
          <a:prstGeom prst="rect">
            <a:avLst/>
          </a:prstGeom>
          <a:noFill/>
        </p:spPr>
        <p:txBody>
          <a:bodyPr wrap="square" rtlCol="0">
            <a:spAutoFit/>
          </a:bodyPr>
          <a:lstStyle/>
          <a:p>
            <a:r>
              <a:rPr lang="en-US" altLang="en-US" sz="2000" dirty="0">
                <a:latin typeface="Arial" panose="020B0604020202020204" pitchFamily="34" charset="0"/>
                <a:cs typeface="Arial" panose="020B0604020202020204" pitchFamily="34" charset="0"/>
              </a:rPr>
              <a:t>Long history of </a:t>
            </a:r>
            <a:r>
              <a:rPr lang="en-US" altLang="en-US" sz="2000" dirty="0" err="1">
                <a:latin typeface="Arial" panose="020B0604020202020204" pitchFamily="34" charset="0"/>
                <a:cs typeface="Arial" panose="020B0604020202020204" pitchFamily="34" charset="0"/>
              </a:rPr>
              <a:t>commercialisation</a:t>
            </a:r>
            <a:r>
              <a:rPr lang="en-US" altLang="en-US" sz="2000" dirty="0">
                <a:latin typeface="Arial" panose="020B0604020202020204" pitchFamily="34" charset="0"/>
                <a:cs typeface="Arial" panose="020B0604020202020204" pitchFamily="34" charset="0"/>
              </a:rPr>
              <a:t>; low investment base- rubber, oil palm, cocoa, food crops, horticulture; biofuels;</a:t>
            </a:r>
          </a:p>
          <a:p>
            <a:pPr lvl="1"/>
            <a:r>
              <a:rPr lang="en-US" altLang="en-US" sz="2000" dirty="0">
                <a:latin typeface="Arial" panose="020B0604020202020204" pitchFamily="34" charset="0"/>
                <a:cs typeface="Arial" panose="020B0604020202020204" pitchFamily="34" charset="0"/>
              </a:rPr>
              <a:t>Also small ruminants and fishing</a:t>
            </a:r>
          </a:p>
          <a:p>
            <a:r>
              <a:rPr lang="en-US" altLang="en-US" sz="2000" dirty="0">
                <a:latin typeface="Arial" panose="020B0604020202020204" pitchFamily="34" charset="0"/>
                <a:cs typeface="Arial" panose="020B0604020202020204" pitchFamily="34" charset="0"/>
              </a:rPr>
              <a:t>Mainly small holder- less than 2ha </a:t>
            </a:r>
            <a:r>
              <a:rPr lang="en-US" altLang="en-US" sz="2000" dirty="0"/>
              <a:t> (82% of the total amount of  farming land). </a:t>
            </a:r>
          </a:p>
          <a:p>
            <a:r>
              <a:rPr lang="en-US" altLang="en-US" sz="2000" dirty="0">
                <a:latin typeface="Arial" panose="020B0604020202020204" pitchFamily="34" charset="0"/>
                <a:cs typeface="Arial" panose="020B0604020202020204" pitchFamily="34" charset="0"/>
              </a:rPr>
              <a:t>HH production; basic technologies- </a:t>
            </a:r>
            <a:r>
              <a:rPr lang="en-US" altLang="en-US" sz="2000" dirty="0"/>
              <a:t>Animal traction in most areas, little mechanized farming. </a:t>
            </a:r>
          </a:p>
          <a:p>
            <a:r>
              <a:rPr lang="en-US" altLang="en-US" sz="2000" dirty="0">
                <a:latin typeface="Arial" panose="020B0604020202020204" pitchFamily="34" charset="0"/>
                <a:cs typeface="Arial" panose="020B0604020202020204" pitchFamily="34" charset="0"/>
              </a:rPr>
              <a:t>Produce 80% of Ghana’s total agriculture output</a:t>
            </a:r>
          </a:p>
          <a:p>
            <a:r>
              <a:rPr lang="en-US" altLang="en-US" sz="2000" dirty="0">
                <a:latin typeface="Arial" panose="020B0604020202020204" pitchFamily="34" charset="0"/>
                <a:cs typeface="Arial" panose="020B0604020202020204" pitchFamily="34" charset="0"/>
              </a:rPr>
              <a:t>Agrarian stagnation- (3.6% annual growth instead of 6%)</a:t>
            </a:r>
          </a:p>
          <a:p>
            <a:pPr lvl="1"/>
            <a:r>
              <a:rPr lang="en-US" altLang="en-US" sz="2000" dirty="0">
                <a:latin typeface="Arial" panose="020B0604020202020204" pitchFamily="34" charset="0"/>
                <a:cs typeface="Arial" panose="020B0604020202020204" pitchFamily="34" charset="0"/>
              </a:rPr>
              <a:t>Failure of agrarian transformation</a:t>
            </a:r>
          </a:p>
          <a:p>
            <a:r>
              <a:rPr lang="en-US" altLang="en-US" sz="2000" dirty="0">
                <a:latin typeface="Arial" panose="020B0604020202020204" pitchFamily="34" charset="0"/>
                <a:cs typeface="Arial" panose="020B0604020202020204" pitchFamily="34" charset="0"/>
              </a:rPr>
              <a:t>Three models of agricultural </a:t>
            </a:r>
            <a:r>
              <a:rPr lang="en-US" altLang="en-US" sz="2000" dirty="0" err="1">
                <a:latin typeface="Arial" panose="020B0604020202020204" pitchFamily="34" charset="0"/>
                <a:cs typeface="Arial" panose="020B0604020202020204" pitchFamily="34" charset="0"/>
              </a:rPr>
              <a:t>commercialisation</a:t>
            </a:r>
            <a:endParaRPr lang="en-US" altLang="en-US" sz="2000" dirty="0">
              <a:latin typeface="Arial" panose="020B0604020202020204" pitchFamily="34" charset="0"/>
              <a:cs typeface="Arial" panose="020B0604020202020204" pitchFamily="34" charset="0"/>
            </a:endParaRPr>
          </a:p>
          <a:p>
            <a:pPr lvl="1"/>
            <a:r>
              <a:rPr lang="en-US" altLang="en-US" sz="2000" dirty="0">
                <a:latin typeface="Arial" panose="020B0604020202020204" pitchFamily="34" charset="0"/>
                <a:cs typeface="Arial" panose="020B0604020202020204" pitchFamily="34" charset="0"/>
              </a:rPr>
              <a:t>Estates and Plantations; Contract farming; Small and Medium size commercial farms</a:t>
            </a:r>
          </a:p>
          <a:p>
            <a:pPr lvl="1"/>
            <a:r>
              <a:rPr lang="en-GB" sz="2000" b="1" dirty="0">
                <a:solidFill>
                  <a:srgbClr val="FFFF00"/>
                </a:solidFill>
                <a:latin typeface="Arial" panose="020B0604020202020204" pitchFamily="34" charset="0"/>
                <a:cs typeface="Arial" panose="020B0604020202020204" pitchFamily="34" charset="0"/>
              </a:rPr>
              <a:t>Increasing research and policy salience in land-grabbing literature- win </a:t>
            </a:r>
            <a:r>
              <a:rPr lang="en-GB" sz="2000" b="1" dirty="0" err="1">
                <a:solidFill>
                  <a:srgbClr val="FFFF00"/>
                </a:solidFill>
                <a:latin typeface="Arial" panose="020B0604020202020204" pitchFamily="34" charset="0"/>
                <a:cs typeface="Arial" panose="020B0604020202020204" pitchFamily="34" charset="0"/>
              </a:rPr>
              <a:t>win</a:t>
            </a:r>
            <a:r>
              <a:rPr lang="en-GB" sz="2000" b="1" dirty="0">
                <a:solidFill>
                  <a:srgbClr val="FFFF00"/>
                </a:solidFill>
                <a:latin typeface="Arial" panose="020B0604020202020204" pitchFamily="34" charset="0"/>
                <a:cs typeface="Arial" panose="020B0604020202020204" pitchFamily="34" charset="0"/>
              </a:rPr>
              <a:t> strategy</a:t>
            </a:r>
          </a:p>
          <a:p>
            <a:pPr lvl="1"/>
            <a:endParaRPr lang="en-US" altLang="en-US" sz="2000" dirty="0">
              <a:latin typeface="Arial" panose="020B0604020202020204" pitchFamily="34" charset="0"/>
              <a:cs typeface="Arial" panose="020B0604020202020204" pitchFamily="34" charset="0"/>
            </a:endParaRPr>
          </a:p>
          <a:p>
            <a:pPr>
              <a:spcAft>
                <a:spcPts val="1800"/>
              </a:spcAft>
            </a:pPr>
            <a:endParaRPr lang="en-US" sz="2000" dirty="0">
              <a:solidFill>
                <a:schemeClr val="tx2">
                  <a:lumMod val="50000"/>
                </a:schemeClr>
              </a:solidFill>
              <a:cs typeface="Arial" panose="020B0604020202020204" pitchFamily="34" charset="0"/>
            </a:endParaRPr>
          </a:p>
          <a:p>
            <a:pPr marL="457200" indent="-457200">
              <a:spcAft>
                <a:spcPts val="1800"/>
              </a:spcAft>
              <a:buFont typeface="Wingdings" panose="05000000000000000000" pitchFamily="2" charset="2"/>
              <a:buChar char="§"/>
            </a:pPr>
            <a:endParaRPr lang="en-US" sz="3000" dirty="0">
              <a:solidFill>
                <a:schemeClr val="tx2">
                  <a:lumMod val="50000"/>
                </a:schemeClr>
              </a:solidFill>
              <a:cs typeface="Arial" panose="020B0604020202020204" pitchFamily="34" charset="0"/>
            </a:endParaRPr>
          </a:p>
          <a:p>
            <a:pPr lvl="1">
              <a:spcAft>
                <a:spcPts val="1800"/>
              </a:spcAft>
            </a:pPr>
            <a:endParaRPr lang="en-US" sz="2800" dirty="0">
              <a:solidFill>
                <a:srgbClr val="002060"/>
              </a:solidFill>
              <a:cs typeface="Arial" panose="020B0604020202020204" pitchFamily="34" charset="0"/>
            </a:endParaRPr>
          </a:p>
        </p:txBody>
      </p:sp>
      <p:sp>
        <p:nvSpPr>
          <p:cNvPr id="16" name="Rectangle 8"/>
          <p:cNvSpPr>
            <a:spLocks noChangeArrowheads="1"/>
          </p:cNvSpPr>
          <p:nvPr/>
        </p:nvSpPr>
        <p:spPr bwMode="auto">
          <a:xfrm>
            <a:off x="1524001" y="37037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7" name="Rectangle 12"/>
          <p:cNvSpPr>
            <a:spLocks noChangeArrowheads="1"/>
          </p:cNvSpPr>
          <p:nvPr/>
        </p:nvSpPr>
        <p:spPr bwMode="auto">
          <a:xfrm>
            <a:off x="1524001" y="39323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 name="Rectangle 13"/>
          <p:cNvSpPr>
            <a:spLocks noChangeArrowheads="1"/>
          </p:cNvSpPr>
          <p:nvPr/>
        </p:nvSpPr>
        <p:spPr bwMode="auto">
          <a:xfrm>
            <a:off x="1524001" y="71327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453414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normAutofit/>
          </a:bodyPr>
          <a:lstStyle/>
          <a:p>
            <a:r>
              <a:rPr lang="en-GB" sz="4000" b="1" dirty="0">
                <a:latin typeface="Arial" panose="020B0604020202020204" pitchFamily="34" charset="0"/>
                <a:cs typeface="Arial" panose="020B0604020202020204" pitchFamily="34" charset="0"/>
              </a:rPr>
              <a:t>Contract farming- background</a:t>
            </a:r>
            <a:br>
              <a:rPr lang="en-GB" sz="4000" b="1" dirty="0">
                <a:latin typeface="Arial" panose="020B0604020202020204" pitchFamily="34" charset="0"/>
                <a:cs typeface="Arial" panose="020B0604020202020204" pitchFamily="34" charset="0"/>
              </a:rPr>
            </a:br>
            <a:r>
              <a:rPr lang="en-GB" sz="4800" b="1" dirty="0">
                <a:latin typeface="Arial" panose="020B0604020202020204" pitchFamily="34" charset="0"/>
                <a:cs typeface="Arial" panose="020B0604020202020204" pitchFamily="34" charset="0"/>
              </a:rPr>
              <a:t> </a:t>
            </a:r>
            <a:endParaRPr lang="en-GB" dirty="0"/>
          </a:p>
        </p:txBody>
      </p:sp>
      <p:sp>
        <p:nvSpPr>
          <p:cNvPr id="3" name="Content Placeholder 2"/>
          <p:cNvSpPr>
            <a:spLocks noGrp="1"/>
          </p:cNvSpPr>
          <p:nvPr>
            <p:ph idx="1"/>
          </p:nvPr>
        </p:nvSpPr>
        <p:spPr>
          <a:xfrm>
            <a:off x="676274" y="1734949"/>
            <a:ext cx="10753725" cy="4941152"/>
          </a:xfrm>
        </p:spPr>
        <p:txBody>
          <a:bodyPr>
            <a:normAutofit fontScale="92500" lnSpcReduction="20000"/>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An arrangement between agribusiness firms and farmers (large, medium or small scale farmers).</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The agribusiness provides farmers with credit, inputs and services (e.g. extension) in return for the right to purchase produce from producers.</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Variants of contract farming:  </a:t>
            </a:r>
          </a:p>
          <a:p>
            <a:pPr marL="256032" lvl="1" indent="0">
              <a:buClr>
                <a:schemeClr val="tx1"/>
              </a:buClr>
              <a:buNone/>
            </a:pPr>
            <a:r>
              <a:rPr lang="en-GB" sz="2600" dirty="0">
                <a:solidFill>
                  <a:schemeClr val="tx1"/>
                </a:solidFill>
                <a:latin typeface="Arial" panose="020B0604020202020204" pitchFamily="34" charset="0"/>
                <a:cs typeface="Arial" panose="020B0604020202020204" pitchFamily="34" charset="0"/>
              </a:rPr>
              <a:t>	- </a:t>
            </a:r>
            <a:r>
              <a:rPr lang="en-GB" dirty="0">
                <a:solidFill>
                  <a:schemeClr val="tx1"/>
                </a:solidFill>
                <a:latin typeface="Arial" panose="020B0604020202020204" pitchFamily="34" charset="0"/>
                <a:cs typeface="Arial" panose="020B0604020202020204" pitchFamily="34" charset="0"/>
              </a:rPr>
              <a:t>Farmers operate on their own land with inputs and extension from agribusiness </a:t>
            </a:r>
          </a:p>
          <a:p>
            <a:pPr marL="731520" lvl="3" indent="0">
              <a:buClr>
                <a:schemeClr val="tx1"/>
              </a:buClr>
              <a:buNone/>
            </a:pPr>
            <a:r>
              <a:rPr lang="en-GB" sz="2400" dirty="0">
                <a:solidFill>
                  <a:schemeClr val="tx1"/>
                </a:solidFill>
                <a:latin typeface="Arial" panose="020B0604020202020204" pitchFamily="34" charset="0"/>
                <a:cs typeface="Arial" panose="020B0604020202020204" pitchFamily="34" charset="0"/>
              </a:rPr>
              <a:t> 	- </a:t>
            </a:r>
            <a:r>
              <a:rPr lang="en-GB" sz="2400" i="0" dirty="0">
                <a:solidFill>
                  <a:schemeClr val="tx1"/>
                </a:solidFill>
                <a:latin typeface="Arial" panose="020B0604020202020204" pitchFamily="34" charset="0"/>
                <a:cs typeface="Arial" panose="020B0604020202020204" pitchFamily="34" charset="0"/>
              </a:rPr>
              <a:t>Where the agribusiness supplies both land and inputs</a:t>
            </a:r>
          </a:p>
          <a:p>
            <a:pPr marL="731520" lvl="3" indent="0">
              <a:buClr>
                <a:schemeClr val="tx1"/>
              </a:buClr>
              <a:buNone/>
            </a:pPr>
            <a:r>
              <a:rPr lang="en-GB" sz="2400" dirty="0">
                <a:solidFill>
                  <a:schemeClr val="tx1"/>
                </a:solidFill>
                <a:latin typeface="Arial" panose="020B0604020202020204" pitchFamily="34" charset="0"/>
                <a:cs typeface="Arial" panose="020B0604020202020204" pitchFamily="34" charset="0"/>
              </a:rPr>
              <a:t>	-Where farmers provide own land and inputs and contract is centred on marketing.</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“attractive to agribusiness- able to treat farmers as the equivalent of employees without all the social security and welfare obligations associated with employees.” </a:t>
            </a:r>
            <a:r>
              <a:rPr lang="en-GB" sz="2600" dirty="0" err="1">
                <a:solidFill>
                  <a:schemeClr val="tx1"/>
                </a:solidFill>
                <a:latin typeface="Arial" panose="020B0604020202020204" pitchFamily="34" charset="0"/>
                <a:cs typeface="Arial" panose="020B0604020202020204" pitchFamily="34" charset="0"/>
              </a:rPr>
              <a:t>Amanor</a:t>
            </a:r>
            <a:r>
              <a:rPr lang="en-GB" sz="2600" dirty="0">
                <a:solidFill>
                  <a:schemeClr val="tx1"/>
                </a:solidFill>
                <a:latin typeface="Arial" panose="020B0604020202020204" pitchFamily="34" charset="0"/>
                <a:cs typeface="Arial" panose="020B0604020202020204" pitchFamily="34" charset="0"/>
              </a:rPr>
              <a:t> (1999, 27).</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“The two forms of TNC [Transnational Corporations] exploitation of low-wage labour seen in manufacturing industry—in-house and arm’s length—are also evident in agriculture” John Smith (2016: 71)</a:t>
            </a:r>
          </a:p>
          <a:p>
            <a:pPr marL="0" indent="0">
              <a:buClr>
                <a:schemeClr val="tx1"/>
              </a:buClr>
              <a:buNone/>
            </a:pPr>
            <a:endParaRPr lang="en-GB" sz="26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flipV="1">
            <a:off x="9245699" y="6821167"/>
            <a:ext cx="2926080" cy="748033"/>
          </a:xfrm>
        </p:spPr>
        <p:txBody>
          <a:bodyPr/>
          <a:lstStyle/>
          <a:p>
            <a:r>
              <a:rPr lang="en-GB" sz="4000" dirty="0"/>
              <a:t>u</a:t>
            </a:r>
            <a:fld id="{FEF84BB5-A80A-4523-B3E1-911245850436}" type="slidenum">
              <a:rPr lang="en-GB" sz="4000" smtClean="0"/>
              <a:t>18</a:t>
            </a:fld>
            <a:endParaRPr lang="en-GB" sz="4000" dirty="0"/>
          </a:p>
        </p:txBody>
      </p:sp>
    </p:spTree>
    <p:extLst>
      <p:ext uri="{BB962C8B-B14F-4D97-AF65-F5344CB8AC3E}">
        <p14:creationId xmlns:p14="http://schemas.microsoft.com/office/powerpoint/2010/main" val="239565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79951"/>
            <a:ext cx="10772775" cy="1658198"/>
          </a:xfrm>
        </p:spPr>
        <p:txBody>
          <a:bodyPr>
            <a:normAutofit/>
          </a:bodyPr>
          <a:lstStyle/>
          <a:p>
            <a:r>
              <a:rPr lang="en-GB" sz="4000" b="1" dirty="0">
                <a:latin typeface="Arial" panose="020B0604020202020204" pitchFamily="34" charset="0"/>
                <a:cs typeface="Arial" panose="020B0604020202020204" pitchFamily="34" charset="0"/>
              </a:rPr>
              <a:t>The regulatory regimes of contract farming schemes</a:t>
            </a:r>
            <a:endParaRPr lang="en-GB" sz="4800" dirty="0"/>
          </a:p>
        </p:txBody>
      </p:sp>
      <p:sp>
        <p:nvSpPr>
          <p:cNvPr id="3" name="Content Placeholder 2"/>
          <p:cNvSpPr>
            <a:spLocks noGrp="1"/>
          </p:cNvSpPr>
          <p:nvPr>
            <p:ph idx="1"/>
          </p:nvPr>
        </p:nvSpPr>
        <p:spPr>
          <a:xfrm>
            <a:off x="676274" y="1653669"/>
            <a:ext cx="10753725" cy="5086218"/>
          </a:xfrm>
        </p:spPr>
        <p:txBody>
          <a:bodyPr>
            <a:normAutofit fontScale="85000" lnSpcReduction="20000"/>
          </a:bodyPr>
          <a:lstStyle/>
          <a:p>
            <a:pPr marL="0" indent="0">
              <a:buClr>
                <a:schemeClr val="tx1"/>
              </a:buClr>
              <a:buNone/>
            </a:pPr>
            <a:endParaRPr lang="en-GB" sz="2800" dirty="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All enterprises in Ghana are required to operate within Ghana’s Labour Act, 2003 (Act 651). </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The Act makes references to </a:t>
            </a:r>
            <a:r>
              <a:rPr lang="en-GB" sz="2800" b="1" i="1" dirty="0">
                <a:solidFill>
                  <a:schemeClr val="tx1"/>
                </a:solidFill>
                <a:latin typeface="Arial" panose="020B0604020202020204" pitchFamily="34" charset="0"/>
                <a:cs typeface="Arial" panose="020B0604020202020204" pitchFamily="34" charset="0"/>
              </a:rPr>
              <a:t>“piece workers”</a:t>
            </a:r>
            <a:r>
              <a:rPr lang="en-GB" sz="2800" dirty="0">
                <a:solidFill>
                  <a:schemeClr val="tx1"/>
                </a:solidFill>
                <a:latin typeface="Arial" panose="020B0604020202020204" pitchFamily="34" charset="0"/>
                <a:cs typeface="Arial" panose="020B0604020202020204" pitchFamily="34" charset="0"/>
              </a:rPr>
              <a:t>, </a:t>
            </a:r>
            <a:r>
              <a:rPr lang="en-GB" sz="2800" b="1" i="1" dirty="0">
                <a:solidFill>
                  <a:schemeClr val="tx1"/>
                </a:solidFill>
                <a:latin typeface="Arial" panose="020B0604020202020204" pitchFamily="34" charset="0"/>
                <a:cs typeface="Arial" panose="020B0604020202020204" pitchFamily="34" charset="0"/>
              </a:rPr>
              <a:t>“part-time workers”</a:t>
            </a:r>
            <a:r>
              <a:rPr lang="en-GB" sz="2800" dirty="0">
                <a:solidFill>
                  <a:schemeClr val="tx1"/>
                </a:solidFill>
                <a:latin typeface="Arial" panose="020B0604020202020204" pitchFamily="34" charset="0"/>
                <a:cs typeface="Arial" panose="020B0604020202020204" pitchFamily="34" charset="0"/>
              </a:rPr>
              <a:t> and </a:t>
            </a:r>
            <a:r>
              <a:rPr lang="en-GB" sz="2800" b="1" i="1" dirty="0">
                <a:solidFill>
                  <a:schemeClr val="tx1"/>
                </a:solidFill>
                <a:latin typeface="Arial" panose="020B0604020202020204" pitchFamily="34" charset="0"/>
                <a:cs typeface="Arial" panose="020B0604020202020204" pitchFamily="34" charset="0"/>
              </a:rPr>
              <a:t>“sharecroppers”</a:t>
            </a:r>
            <a:r>
              <a:rPr lang="en-GB" sz="2800" dirty="0">
                <a:solidFill>
                  <a:schemeClr val="tx1"/>
                </a:solidFill>
                <a:latin typeface="Arial" panose="020B0604020202020204" pitchFamily="34" charset="0"/>
                <a:cs typeface="Arial" panose="020B0604020202020204" pitchFamily="34" charset="0"/>
              </a:rPr>
              <a:t>, but it does this to declare that they do not fall into the categories of “temporary” or “casual workers” whose status changes to permanent workers after continuous employment of six months. </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The underlying rationale for regulation is to achieve a reliable supply of quality produce and fair trade certification- voluntary codes;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Issues of labour pursued by export-oriented firms, but mainly re: child labour and pregnant women (standards and certifications)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Most contract farmers use informal labour practices (e.g. piecework; family labour) on their farms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Communities have standard labour charges per task, charges for specific crops, etc. and this is reflected in the pay gap between men and women  </a:t>
            </a:r>
          </a:p>
          <a:p>
            <a:pPr>
              <a:buClr>
                <a:schemeClr val="tx1"/>
              </a:buClr>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0" indent="0">
              <a:buClr>
                <a:schemeClr val="tx1"/>
              </a:buClr>
              <a:buNone/>
            </a:pPr>
            <a:endParaRPr lang="en-GB" sz="28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19</a:t>
            </a:fld>
            <a:endParaRPr lang="en-GB" sz="4000" dirty="0"/>
          </a:p>
        </p:txBody>
      </p:sp>
    </p:spTree>
    <p:extLst>
      <p:ext uri="{BB962C8B-B14F-4D97-AF65-F5344CB8AC3E}">
        <p14:creationId xmlns:p14="http://schemas.microsoft.com/office/powerpoint/2010/main" val="3832313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latin typeface="Arial" panose="020B0604020202020204" pitchFamily="34" charset="0"/>
                <a:cs typeface="Arial" panose="020B0604020202020204" pitchFamily="34" charset="0"/>
              </a:rPr>
              <a:t>Introduction – Ghana</a:t>
            </a:r>
          </a:p>
        </p:txBody>
      </p:sp>
      <p:sp>
        <p:nvSpPr>
          <p:cNvPr id="3" name="Content Placeholder 2"/>
          <p:cNvSpPr>
            <a:spLocks noGrp="1"/>
          </p:cNvSpPr>
          <p:nvPr>
            <p:ph idx="1"/>
          </p:nvPr>
        </p:nvSpPr>
        <p:spPr>
          <a:xfrm>
            <a:off x="676656" y="2011680"/>
            <a:ext cx="11009376" cy="3766185"/>
          </a:xfrm>
        </p:spPr>
        <p:txBody>
          <a:bodyPr>
            <a:noAutofit/>
          </a:bodyPr>
          <a:lstStyle/>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Economy dominated by agriculture; </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Largely informal since colonisation; expected to become formalised as a result of economic growth and modernisation.</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Formalisation thesis debunked. </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Acceleration of informalisation of work since the 1980s</a:t>
            </a:r>
          </a:p>
          <a:p>
            <a:pPr lvl="2">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Expansion of low capital, low productivity services sector</a:t>
            </a:r>
          </a:p>
          <a:p>
            <a:pPr lvl="2">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Expansion of informal work into public sector; </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New forms of informality linked with growth in services- </a:t>
            </a:r>
            <a:r>
              <a:rPr lang="en-GB" dirty="0" err="1">
                <a:solidFill>
                  <a:schemeClr val="tx1"/>
                </a:solidFill>
                <a:latin typeface="Arial" panose="020B0604020202020204" pitchFamily="34" charset="0"/>
                <a:cs typeface="Arial" panose="020B0604020202020204" pitchFamily="34" charset="0"/>
              </a:rPr>
              <a:t>icts</a:t>
            </a:r>
            <a:r>
              <a:rPr lang="en-GB" dirty="0">
                <a:solidFill>
                  <a:schemeClr val="tx1"/>
                </a:solidFill>
                <a:latin typeface="Arial" panose="020B0604020202020204" pitchFamily="34" charset="0"/>
                <a:cs typeface="Arial" panose="020B0604020202020204" pitchFamily="34" charset="0"/>
              </a:rPr>
              <a:t>- telephony, food and consumer items sales; entertainment and rites of passage industry; also </a:t>
            </a:r>
            <a:r>
              <a:rPr lang="en-GB" dirty="0" err="1">
                <a:solidFill>
                  <a:schemeClr val="tx1"/>
                </a:solidFill>
                <a:latin typeface="Arial" panose="020B0604020202020204" pitchFamily="34" charset="0"/>
                <a:cs typeface="Arial" panose="020B0604020202020204" pitchFamily="34" charset="0"/>
              </a:rPr>
              <a:t>agro</a:t>
            </a:r>
            <a:r>
              <a:rPr lang="en-GB" dirty="0">
                <a:solidFill>
                  <a:schemeClr val="tx1"/>
                </a:solidFill>
                <a:latin typeface="Arial" panose="020B0604020202020204" pitchFamily="34" charset="0"/>
                <a:cs typeface="Arial" panose="020B0604020202020204" pitchFamily="34" charset="0"/>
              </a:rPr>
              <a:t>-processing and arts and crafts.</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State interest in enterprise formalisation but contradictory attitude to regulation of employment.</a:t>
            </a: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2</a:t>
            </a:fld>
            <a:endParaRPr lang="en-GB" sz="4000" dirty="0"/>
          </a:p>
        </p:txBody>
      </p:sp>
    </p:spTree>
    <p:extLst>
      <p:ext uri="{BB962C8B-B14F-4D97-AF65-F5344CB8AC3E}">
        <p14:creationId xmlns:p14="http://schemas.microsoft.com/office/powerpoint/2010/main" val="374190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6751"/>
            <a:ext cx="10772775" cy="1658198"/>
          </a:xfrm>
        </p:spPr>
        <p:txBody>
          <a:bodyPr/>
          <a:lstStyle/>
          <a:p>
            <a:r>
              <a:rPr lang="en-GB" sz="4800" b="1" dirty="0">
                <a:latin typeface="Arial" panose="020B0604020202020204" pitchFamily="34" charset="0"/>
                <a:cs typeface="Arial" panose="020B0604020202020204" pitchFamily="34" charset="0"/>
              </a:rPr>
              <a:t>Conclusion </a:t>
            </a:r>
            <a:endParaRPr lang="en-GB" dirty="0"/>
          </a:p>
        </p:txBody>
      </p:sp>
      <p:sp>
        <p:nvSpPr>
          <p:cNvPr id="3" name="Content Placeholder 2"/>
          <p:cNvSpPr>
            <a:spLocks noGrp="1"/>
          </p:cNvSpPr>
          <p:nvPr>
            <p:ph idx="1"/>
          </p:nvPr>
        </p:nvSpPr>
        <p:spPr>
          <a:xfrm>
            <a:off x="676274" y="1483360"/>
            <a:ext cx="10753725" cy="5608319"/>
          </a:xfrm>
        </p:spPr>
        <p:txBody>
          <a:bodyPr>
            <a:normAutofit/>
          </a:bodyPr>
          <a:lstStyle/>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Contract farming</a:t>
            </a:r>
          </a:p>
          <a:p>
            <a:pPr marL="0" indent="0">
              <a:buClr>
                <a:schemeClr val="tx1"/>
              </a:buClr>
              <a:buNone/>
            </a:pPr>
            <a:r>
              <a:rPr lang="en-GB" sz="2600" dirty="0">
                <a:solidFill>
                  <a:schemeClr val="tx1"/>
                </a:solidFill>
                <a:latin typeface="Arial" panose="020B0604020202020204" pitchFamily="34" charset="0"/>
                <a:cs typeface="Arial" panose="020B0604020202020204" pitchFamily="34" charset="0"/>
              </a:rPr>
              <a:t>	- Agriculture policies are more concerned with removing the obstacles to production than with conditions of work</a:t>
            </a:r>
          </a:p>
          <a:p>
            <a:pPr marL="0" indent="0">
              <a:buClr>
                <a:schemeClr val="tx1"/>
              </a:buClr>
              <a:buNone/>
            </a:pPr>
            <a:r>
              <a:rPr lang="en-GB" sz="2600" dirty="0">
                <a:solidFill>
                  <a:schemeClr val="tx1"/>
                </a:solidFill>
                <a:latin typeface="Arial" panose="020B0604020202020204" pitchFamily="34" charset="0"/>
                <a:cs typeface="Arial" panose="020B0604020202020204" pitchFamily="34" charset="0"/>
              </a:rPr>
              <a:t>	- While women constituted a larger share of contract workers, they were less likely than men to benefit from opportunities for permanent employment within the nucleus farms.</a:t>
            </a:r>
          </a:p>
          <a:p>
            <a:pPr>
              <a:buClr>
                <a:schemeClr val="tx1"/>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 Gender issues are not clearly articulated in the contract farming schemes</a:t>
            </a:r>
          </a:p>
          <a:p>
            <a:pPr marL="0" indent="0">
              <a:buClr>
                <a:schemeClr val="tx1"/>
              </a:buClr>
              <a:buNone/>
            </a:pPr>
            <a:r>
              <a:rPr lang="en-GB" sz="2600" dirty="0">
                <a:solidFill>
                  <a:schemeClr val="tx1"/>
                </a:solidFill>
                <a:latin typeface="Arial" panose="020B0604020202020204" pitchFamily="34" charset="0"/>
                <a:cs typeface="Arial" panose="020B0604020202020204" pitchFamily="34" charset="0"/>
              </a:rPr>
              <a:t>	- There are no arrangements for payments for overtime work and the use of family labour on farms</a:t>
            </a:r>
          </a:p>
          <a:p>
            <a:pPr marL="0" indent="0">
              <a:buClr>
                <a:schemeClr val="tx1"/>
              </a:buClr>
              <a:buNone/>
            </a:pPr>
            <a:r>
              <a:rPr lang="en-GB" sz="2600" dirty="0">
                <a:solidFill>
                  <a:schemeClr val="tx1"/>
                </a:solidFill>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12"/>
          </p:nvPr>
        </p:nvSpPr>
        <p:spPr>
          <a:xfrm>
            <a:off x="9245699" y="5424128"/>
            <a:ext cx="2926080" cy="1397039"/>
          </a:xfrm>
        </p:spPr>
        <p:txBody>
          <a:bodyPr/>
          <a:lstStyle/>
          <a:p>
            <a:fld id="{FEF84BB5-A80A-4523-B3E1-911245850436}" type="slidenum">
              <a:rPr lang="en-GB" sz="4000" smtClean="0"/>
              <a:t>20</a:t>
            </a:fld>
            <a:endParaRPr lang="en-GB" sz="4000" dirty="0"/>
          </a:p>
        </p:txBody>
      </p:sp>
    </p:spTree>
    <p:extLst>
      <p:ext uri="{BB962C8B-B14F-4D97-AF65-F5344CB8AC3E}">
        <p14:creationId xmlns:p14="http://schemas.microsoft.com/office/powerpoint/2010/main" val="550683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latin typeface="Arial" panose="020B0604020202020204" pitchFamily="34" charset="0"/>
                <a:cs typeface="Arial" panose="020B0604020202020204" pitchFamily="34" charset="0"/>
              </a:rPr>
              <a:t>The presentation</a:t>
            </a:r>
          </a:p>
        </p:txBody>
      </p:sp>
      <p:sp>
        <p:nvSpPr>
          <p:cNvPr id="3" name="Content Placeholder 2"/>
          <p:cNvSpPr>
            <a:spLocks noGrp="1"/>
          </p:cNvSpPr>
          <p:nvPr>
            <p:ph idx="1"/>
          </p:nvPr>
        </p:nvSpPr>
        <p:spPr>
          <a:xfrm>
            <a:off x="676656" y="2011680"/>
            <a:ext cx="11009376" cy="3766185"/>
          </a:xfrm>
        </p:spPr>
        <p:txBody>
          <a:bodyPr>
            <a:noAutofit/>
          </a:bodyPr>
          <a:lstStyle/>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Focus on agriculture</a:t>
            </a:r>
          </a:p>
          <a:p>
            <a:pPr lvl="1">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Importance to national and local economies; dominated by women</a:t>
            </a:r>
          </a:p>
          <a:p>
            <a:pPr lvl="1">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Efforts at regulation from different sources with different effects</a:t>
            </a:r>
          </a:p>
          <a:p>
            <a:pP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Outline</a:t>
            </a:r>
          </a:p>
          <a:p>
            <a:pPr lvl="1">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Economic and Labour market context</a:t>
            </a:r>
          </a:p>
          <a:p>
            <a:pPr lvl="1">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 Employment in Agriculture</a:t>
            </a:r>
          </a:p>
          <a:p>
            <a:pPr lvl="1">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 Regulation in contract farming and domestic trading </a:t>
            </a:r>
          </a:p>
          <a:p>
            <a:pPr lvl="1">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 Conclusion </a:t>
            </a:r>
          </a:p>
          <a:p>
            <a:pPr>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3</a:t>
            </a:fld>
            <a:endParaRPr lang="en-GB" sz="4000" dirty="0"/>
          </a:p>
        </p:txBody>
      </p:sp>
    </p:spTree>
    <p:extLst>
      <p:ext uri="{BB962C8B-B14F-4D97-AF65-F5344CB8AC3E}">
        <p14:creationId xmlns:p14="http://schemas.microsoft.com/office/powerpoint/2010/main" val="2826165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7927"/>
            <a:ext cx="10772775" cy="1658198"/>
          </a:xfrm>
        </p:spPr>
        <p:txBody>
          <a:bodyPr/>
          <a:lstStyle/>
          <a:p>
            <a:r>
              <a:rPr lang="en-GB" sz="4800" b="1" dirty="0">
                <a:solidFill>
                  <a:prstClr val="white"/>
                </a:solidFill>
                <a:latin typeface="Arial" panose="020B0604020202020204" pitchFamily="34" charset="0"/>
                <a:cs typeface="Arial" panose="020B0604020202020204" pitchFamily="34" charset="0"/>
              </a:rPr>
              <a:t>Macro Economic and Labour Context</a:t>
            </a:r>
            <a:endParaRPr lang="en-GB" dirty="0"/>
          </a:p>
        </p:txBody>
      </p:sp>
      <p:sp>
        <p:nvSpPr>
          <p:cNvPr id="3" name="Content Placeholder 2"/>
          <p:cNvSpPr>
            <a:spLocks noGrp="1"/>
          </p:cNvSpPr>
          <p:nvPr>
            <p:ph idx="1"/>
          </p:nvPr>
        </p:nvSpPr>
        <p:spPr>
          <a:xfrm>
            <a:off x="676274" y="1666125"/>
            <a:ext cx="10753725" cy="4941152"/>
          </a:xfrm>
        </p:spPr>
        <p:txBody>
          <a:bodyPr>
            <a:normAutofit/>
          </a:bodyPr>
          <a:lstStyle/>
          <a:p>
            <a:pPr>
              <a:buClr>
                <a:schemeClr val="tx1"/>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Population of Ghana: </a:t>
            </a:r>
            <a:r>
              <a:rPr lang="en-GB" sz="2800" b="1" dirty="0">
                <a:solidFill>
                  <a:srgbClr val="FFFF00"/>
                </a:solidFill>
                <a:latin typeface="Arial" panose="020B0604020202020204" pitchFamily="34" charset="0"/>
                <a:cs typeface="Arial" panose="020B0604020202020204" pitchFamily="34" charset="0"/>
              </a:rPr>
              <a:t>29,614,337 (GSS estimate for 2018)</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Size of labour force: </a:t>
            </a:r>
            <a:r>
              <a:rPr lang="en-GB" sz="2800" b="1" dirty="0">
                <a:solidFill>
                  <a:srgbClr val="FFFF00"/>
                </a:solidFill>
                <a:latin typeface="Arial" panose="020B0604020202020204" pitchFamily="34" charset="0"/>
                <a:cs typeface="Arial" panose="020B0604020202020204" pitchFamily="34" charset="0"/>
              </a:rPr>
              <a:t>12,260,000 (ILO estimate for 2018)</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 Classification of Ghana as a lower-middle income country in 2010: GDP per capita exceeded $1,300</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Labour force participation rates very high- partly because of how employment is measured.</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Unemployment rates very low-6.8%; 7% males and 6.6% females</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High levels of gender segmentation of work</a:t>
            </a:r>
          </a:p>
          <a:p>
            <a:pPr>
              <a:buClr>
                <a:schemeClr val="tx1"/>
              </a:buClr>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Women largely responsible for care work- GLSS surveys</a:t>
            </a:r>
          </a:p>
        </p:txBody>
      </p:sp>
      <p:sp>
        <p:nvSpPr>
          <p:cNvPr id="4" name="Slide Number Placeholder 3"/>
          <p:cNvSpPr>
            <a:spLocks noGrp="1"/>
          </p:cNvSpPr>
          <p:nvPr>
            <p:ph type="sldNum" sz="quarter" idx="12"/>
          </p:nvPr>
        </p:nvSpPr>
        <p:spPr>
          <a:xfrm>
            <a:off x="9265920" y="5460961"/>
            <a:ext cx="2926080" cy="1397039"/>
          </a:xfrm>
        </p:spPr>
        <p:txBody>
          <a:bodyPr/>
          <a:lstStyle/>
          <a:p>
            <a:fld id="{FEF84BB5-A80A-4523-B3E1-911245850436}" type="slidenum">
              <a:rPr lang="en-GB" sz="4000" smtClean="0"/>
              <a:t>4</a:t>
            </a:fld>
            <a:endParaRPr lang="en-GB" sz="4000" dirty="0"/>
          </a:p>
        </p:txBody>
      </p:sp>
    </p:spTree>
    <p:extLst>
      <p:ext uri="{BB962C8B-B14F-4D97-AF65-F5344CB8AC3E}">
        <p14:creationId xmlns:p14="http://schemas.microsoft.com/office/powerpoint/2010/main" val="2248656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2" y="0"/>
            <a:ext cx="10772775" cy="1658198"/>
          </a:xfrm>
        </p:spPr>
        <p:txBody>
          <a:bodyPr>
            <a:normAutofit/>
          </a:bodyPr>
          <a:lstStyle/>
          <a:p>
            <a:pPr algn="ctr"/>
            <a:r>
              <a:rPr lang="en-GB" sz="3200" b="1" dirty="0">
                <a:latin typeface="Arial" panose="020B0604020202020204" pitchFamily="34" charset="0"/>
                <a:cs typeface="Arial" panose="020B0604020202020204" pitchFamily="34" charset="0"/>
              </a:rPr>
              <a:t>INFORMAL EMPLOYMENT IN GHANA (2000, 2010). </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67852607"/>
              </p:ext>
            </p:extLst>
          </p:nvPr>
        </p:nvGraphicFramePr>
        <p:xfrm>
          <a:off x="39328" y="1460759"/>
          <a:ext cx="12035924" cy="4469004"/>
        </p:xfrm>
        <a:graphic>
          <a:graphicData uri="http://schemas.openxmlformats.org/drawingml/2006/table">
            <a:tbl>
              <a:tblPr firstRow="1" bandRow="1">
                <a:tableStyleId>{5C22544A-7EE6-4342-B048-85BDC9FD1C3A}</a:tableStyleId>
              </a:tblPr>
              <a:tblGrid>
                <a:gridCol w="2818448">
                  <a:extLst>
                    <a:ext uri="{9D8B030D-6E8A-4147-A177-3AD203B41FA5}">
                      <a16:colId xmlns:a16="http://schemas.microsoft.com/office/drawing/2014/main" val="20000"/>
                    </a:ext>
                  </a:extLst>
                </a:gridCol>
                <a:gridCol w="1536246">
                  <a:extLst>
                    <a:ext uri="{9D8B030D-6E8A-4147-A177-3AD203B41FA5}">
                      <a16:colId xmlns:a16="http://schemas.microsoft.com/office/drawing/2014/main" val="20001"/>
                    </a:ext>
                  </a:extLst>
                </a:gridCol>
                <a:gridCol w="1536246">
                  <a:extLst>
                    <a:ext uri="{9D8B030D-6E8A-4147-A177-3AD203B41FA5}">
                      <a16:colId xmlns:a16="http://schemas.microsoft.com/office/drawing/2014/main" val="20002"/>
                    </a:ext>
                  </a:extLst>
                </a:gridCol>
                <a:gridCol w="1536246">
                  <a:extLst>
                    <a:ext uri="{9D8B030D-6E8A-4147-A177-3AD203B41FA5}">
                      <a16:colId xmlns:a16="http://schemas.microsoft.com/office/drawing/2014/main" val="20003"/>
                    </a:ext>
                  </a:extLst>
                </a:gridCol>
                <a:gridCol w="1536246">
                  <a:extLst>
                    <a:ext uri="{9D8B030D-6E8A-4147-A177-3AD203B41FA5}">
                      <a16:colId xmlns:a16="http://schemas.microsoft.com/office/drawing/2014/main" val="20004"/>
                    </a:ext>
                  </a:extLst>
                </a:gridCol>
                <a:gridCol w="1536246">
                  <a:extLst>
                    <a:ext uri="{9D8B030D-6E8A-4147-A177-3AD203B41FA5}">
                      <a16:colId xmlns:a16="http://schemas.microsoft.com/office/drawing/2014/main" val="20005"/>
                    </a:ext>
                  </a:extLst>
                </a:gridCol>
                <a:gridCol w="1536246">
                  <a:extLst>
                    <a:ext uri="{9D8B030D-6E8A-4147-A177-3AD203B41FA5}">
                      <a16:colId xmlns:a16="http://schemas.microsoft.com/office/drawing/2014/main" val="20006"/>
                    </a:ext>
                  </a:extLst>
                </a:gridCol>
              </a:tblGrid>
              <a:tr h="370840">
                <a:tc>
                  <a:txBody>
                    <a:bodyPr/>
                    <a:lstStyle/>
                    <a:p>
                      <a:endParaRPr lang="en-GB" dirty="0">
                        <a:latin typeface="Arial" panose="020B0604020202020204" pitchFamily="34" charset="0"/>
                        <a:cs typeface="Arial" panose="020B0604020202020204" pitchFamily="34" charset="0"/>
                      </a:endParaRPr>
                    </a:p>
                  </a:txBody>
                  <a:tcPr/>
                </a:tc>
                <a:tc gridSpan="3">
                  <a:txBody>
                    <a:bodyPr/>
                    <a:lstStyle/>
                    <a:p>
                      <a:pPr algn="ctr"/>
                      <a:r>
                        <a:rPr lang="en-GB" dirty="0">
                          <a:latin typeface="Arial" panose="020B0604020202020204" pitchFamily="34" charset="0"/>
                          <a:cs typeface="Arial" panose="020B0604020202020204" pitchFamily="34" charset="0"/>
                        </a:rPr>
                        <a:t>2000</a:t>
                      </a:r>
                    </a:p>
                  </a:txBody>
                  <a:tcPr/>
                </a:tc>
                <a:tc hMerge="1">
                  <a:txBody>
                    <a:bodyPr/>
                    <a:lstStyle/>
                    <a:p>
                      <a:endParaRPr lang="en-GB" dirty="0"/>
                    </a:p>
                  </a:txBody>
                  <a:tcPr/>
                </a:tc>
                <a:tc hMerge="1">
                  <a:txBody>
                    <a:bodyPr/>
                    <a:lstStyle/>
                    <a:p>
                      <a:endParaRPr lang="en-GB" dirty="0"/>
                    </a:p>
                  </a:txBody>
                  <a:tcPr/>
                </a:tc>
                <a:tc gridSpan="3">
                  <a:txBody>
                    <a:bodyPr/>
                    <a:lstStyle/>
                    <a:p>
                      <a:pPr algn="ctr"/>
                      <a:r>
                        <a:rPr lang="en-GB" dirty="0">
                          <a:latin typeface="Arial" panose="020B0604020202020204" pitchFamily="34" charset="0"/>
                          <a:cs typeface="Arial" panose="020B0604020202020204" pitchFamily="34" charset="0"/>
                        </a:rPr>
                        <a:t>2010</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pP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Employment sector</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Both Sexes</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Male</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Female</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Both Sexes</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Male </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Female</a:t>
                      </a:r>
                    </a:p>
                  </a:txBody>
                  <a:tcPr marL="68580" marR="68580" marT="0" marB="0"/>
                </a:tc>
                <a:extLst>
                  <a:ext uri="{0D108BD9-81ED-4DB2-BD59-A6C34878D82A}">
                    <a16:rowId xmlns:a16="http://schemas.microsoft.com/office/drawing/2014/main" val="10001"/>
                  </a:ext>
                </a:extLst>
              </a:tr>
              <a:tr h="370840">
                <a:tc>
                  <a:txBody>
                    <a:bodyPr/>
                    <a:lstStyle/>
                    <a:p>
                      <a:pP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Public</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6.4</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8.3</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4.5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6.2</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8.1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4.5</a:t>
                      </a:r>
                    </a:p>
                  </a:txBody>
                  <a:tcPr marL="68580" marR="68580" marT="0" marB="0"/>
                </a:tc>
                <a:extLst>
                  <a:ext uri="{0D108BD9-81ED-4DB2-BD59-A6C34878D82A}">
                    <a16:rowId xmlns:a16="http://schemas.microsoft.com/office/drawing/2014/main" val="10002"/>
                  </a:ext>
                </a:extLst>
              </a:tr>
              <a:tr h="370840">
                <a:tc>
                  <a:txBody>
                    <a:bodyPr/>
                    <a:lstStyle/>
                    <a:p>
                      <a:pP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Private Formal</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8.5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10.9</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6.0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6.8</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9.7</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4.1</a:t>
                      </a:r>
                    </a:p>
                  </a:txBody>
                  <a:tcPr marL="68580" marR="68580" marT="0" marB="0"/>
                </a:tc>
                <a:extLst>
                  <a:ext uri="{0D108BD9-81ED-4DB2-BD59-A6C34878D82A}">
                    <a16:rowId xmlns:a16="http://schemas.microsoft.com/office/drawing/2014/main" val="10003"/>
                  </a:ext>
                </a:extLst>
              </a:tr>
              <a:tr h="370840">
                <a:tc>
                  <a:txBody>
                    <a:bodyPr/>
                    <a:lstStyle/>
                    <a:p>
                      <a:pPr>
                        <a:lnSpc>
                          <a:spcPct val="107000"/>
                        </a:lnSpc>
                        <a:spcAft>
                          <a:spcPts val="0"/>
                        </a:spcAft>
                      </a:pPr>
                      <a:r>
                        <a:rPr lang="en-GB" sz="1800" b="1" dirty="0">
                          <a:effectLst/>
                          <a:latin typeface="Arial" panose="020B0604020202020204" pitchFamily="34" charset="0"/>
                          <a:ea typeface="Calibri" panose="020F0502020204030204" pitchFamily="34" charset="0"/>
                          <a:cs typeface="Arial" panose="020B0604020202020204" pitchFamily="34" charset="0"/>
                        </a:rPr>
                        <a:t>Private Informal</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83.9</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79.1</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88.8</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86.2</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81.2</a:t>
                      </a:r>
                    </a:p>
                  </a:txBody>
                  <a:tcPr marL="68580" marR="68580" marT="0" marB="0">
                    <a:solidFill>
                      <a:srgbClr val="FFFF00"/>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91.0</a:t>
                      </a:r>
                    </a:p>
                  </a:txBody>
                  <a:tcPr marL="68580" marR="68580" marT="0" marB="0">
                    <a:solidFill>
                      <a:srgbClr val="FFFF00"/>
                    </a:solidFill>
                  </a:tcPr>
                </a:tc>
                <a:extLst>
                  <a:ext uri="{0D108BD9-81ED-4DB2-BD59-A6C34878D82A}">
                    <a16:rowId xmlns:a16="http://schemas.microsoft.com/office/drawing/2014/main" val="10004"/>
                  </a:ext>
                </a:extLst>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Semi Public/Parastatal</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0.8</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1.2</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0.4</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0.2</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extLst>
                  <a:ext uri="{0D108BD9-81ED-4DB2-BD59-A6C34878D82A}">
                    <a16:rowId xmlns:a16="http://schemas.microsoft.com/office/drawing/2014/main" val="10005"/>
                  </a:ext>
                </a:extLst>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NGO(Local &amp; International)</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0.4</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0.2</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0.7</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0.3</a:t>
                      </a:r>
                    </a:p>
                  </a:txBody>
                  <a:tcPr marL="68580" marR="68580" marT="0" marB="0"/>
                </a:tc>
                <a:extLst>
                  <a:ext uri="{0D108BD9-81ED-4DB2-BD59-A6C34878D82A}">
                    <a16:rowId xmlns:a16="http://schemas.microsoft.com/office/drawing/2014/main" val="10006"/>
                  </a:ext>
                </a:extLst>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International Organizations*</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0.05</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0.03</a:t>
                      </a:r>
                    </a:p>
                  </a:txBody>
                  <a:tcPr marL="68580" marR="68580" marT="0" marB="0"/>
                </a:tc>
                <a:extLst>
                  <a:ext uri="{0D108BD9-81ED-4DB2-BD59-A6C34878D82A}">
                    <a16:rowId xmlns:a16="http://schemas.microsoft.com/office/drawing/2014/main" val="10007"/>
                  </a:ext>
                </a:extLst>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Other**</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0.1</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tc>
                <a:extLst>
                  <a:ext uri="{0D108BD9-81ED-4DB2-BD59-A6C34878D82A}">
                    <a16:rowId xmlns:a16="http://schemas.microsoft.com/office/drawing/2014/main" val="10008"/>
                  </a:ext>
                </a:extLst>
              </a:tr>
              <a:tr h="370840">
                <a:tc>
                  <a:txBody>
                    <a:bodyPr/>
                    <a:lstStyle/>
                    <a:p>
                      <a:pPr>
                        <a:lnSpc>
                          <a:spcPct val="107000"/>
                        </a:lnSpc>
                        <a:spcAft>
                          <a:spcPts val="0"/>
                        </a:spcAft>
                      </a:pPr>
                      <a:r>
                        <a:rPr lang="en-GB" sz="1800">
                          <a:effectLst/>
                          <a:latin typeface="Arial" panose="020B0604020202020204" pitchFamily="34" charset="0"/>
                          <a:ea typeface="Calibri" panose="020F0502020204030204" pitchFamily="34" charset="0"/>
                          <a:cs typeface="Arial" panose="020B0604020202020204" pitchFamily="34" charset="0"/>
                        </a:rPr>
                        <a:t>All Sectors</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tc>
                  <a:txBody>
                    <a:bodyPr/>
                    <a:lstStyle/>
                    <a:p>
                      <a:pPr>
                        <a:lnSpc>
                          <a:spcPct val="107000"/>
                        </a:lnSpc>
                        <a:spcAft>
                          <a:spcPts val="0"/>
                        </a:spcAft>
                      </a:pPr>
                      <a:r>
                        <a:rPr lang="en-GB" sz="1800" kern="1200">
                          <a:solidFill>
                            <a:schemeClr val="dk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tc>
                <a:extLst>
                  <a:ext uri="{0D108BD9-81ED-4DB2-BD59-A6C34878D82A}">
                    <a16:rowId xmlns:a16="http://schemas.microsoft.com/office/drawing/2014/main" val="10009"/>
                  </a:ext>
                </a:extLst>
              </a:tr>
              <a:tr h="370840">
                <a:tc>
                  <a:txBody>
                    <a:bodyPr/>
                    <a:lstStyle/>
                    <a:p>
                      <a:pPr>
                        <a:lnSpc>
                          <a:spcPct val="107000"/>
                        </a:lnSpc>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N</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7,428,374</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3,748,887</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3,679,487</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10,243,447</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5,005,522</a:t>
                      </a:r>
                    </a:p>
                  </a:txBody>
                  <a:tcPr marL="68580" marR="68580" marT="0" marB="0"/>
                </a:tc>
                <a:tc>
                  <a:txBody>
                    <a:bodyPr/>
                    <a:lstStyle/>
                    <a:p>
                      <a:pPr>
                        <a:lnSpc>
                          <a:spcPct val="107000"/>
                        </a:lnSpc>
                        <a:spcAft>
                          <a:spcPts val="0"/>
                        </a:spcAft>
                      </a:pPr>
                      <a:r>
                        <a:rPr lang="en-GB" sz="1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5,237,925</a:t>
                      </a:r>
                    </a:p>
                  </a:txBody>
                  <a:tcPr marL="68580" marR="68580" marT="0" marB="0"/>
                </a:tc>
                <a:extLst>
                  <a:ext uri="{0D108BD9-81ED-4DB2-BD59-A6C34878D82A}">
                    <a16:rowId xmlns:a16="http://schemas.microsoft.com/office/drawing/2014/main" val="10010"/>
                  </a:ext>
                </a:extLst>
              </a:tr>
            </a:tbl>
          </a:graphicData>
        </a:graphic>
      </p:graphicFrame>
      <p:sp>
        <p:nvSpPr>
          <p:cNvPr id="9" name="TextBox 8"/>
          <p:cNvSpPr txBox="1"/>
          <p:nvPr/>
        </p:nvSpPr>
        <p:spPr>
          <a:xfrm>
            <a:off x="39328" y="6028086"/>
            <a:ext cx="1523174" cy="646331"/>
          </a:xfrm>
          <a:prstGeom prst="rect">
            <a:avLst/>
          </a:prstGeom>
          <a:noFill/>
        </p:spPr>
        <p:txBody>
          <a:bodyPr wrap="none" rtlCol="0">
            <a:spAutoFit/>
          </a:bodyPr>
          <a:lstStyle/>
          <a:p>
            <a:r>
              <a:rPr lang="en-GB" b="1" dirty="0"/>
              <a:t>GSS 2013: 268</a:t>
            </a:r>
          </a:p>
          <a:p>
            <a:endParaRPr lang="en-GB" b="1" dirty="0"/>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5</a:t>
            </a:fld>
            <a:endParaRPr lang="en-GB" sz="4000" dirty="0"/>
          </a:p>
        </p:txBody>
      </p:sp>
    </p:spTree>
    <p:extLst>
      <p:ext uri="{BB962C8B-B14F-4D97-AF65-F5344CB8AC3E}">
        <p14:creationId xmlns:p14="http://schemas.microsoft.com/office/powerpoint/2010/main" val="4126971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5" y="-7562"/>
            <a:ext cx="10772775" cy="1658198"/>
          </a:xfrm>
        </p:spPr>
        <p:txBody>
          <a:bodyPr>
            <a:normAutofit/>
          </a:bodyPr>
          <a:lstStyle/>
          <a:p>
            <a:r>
              <a:rPr lang="en-GB" sz="4000" b="1" dirty="0">
                <a:latin typeface="Arial" panose="020B0604020202020204" pitchFamily="34" charset="0"/>
                <a:cs typeface="Arial" panose="020B0604020202020204" pitchFamily="34" charset="0"/>
              </a:rPr>
              <a:t>Employment status</a:t>
            </a:r>
          </a:p>
        </p:txBody>
      </p:sp>
      <p:sp>
        <p:nvSpPr>
          <p:cNvPr id="4" name="Slide Number Placeholder 3"/>
          <p:cNvSpPr>
            <a:spLocks noGrp="1"/>
          </p:cNvSpPr>
          <p:nvPr>
            <p:ph type="sldNum" sz="quarter" idx="12"/>
          </p:nvPr>
        </p:nvSpPr>
        <p:spPr>
          <a:xfrm>
            <a:off x="9265920" y="5452971"/>
            <a:ext cx="2926080" cy="1397039"/>
          </a:xfrm>
        </p:spPr>
        <p:txBody>
          <a:bodyPr/>
          <a:lstStyle/>
          <a:p>
            <a:fld id="{FEF84BB5-A80A-4523-B3E1-911245850436}" type="slidenum">
              <a:rPr lang="en-GB" sz="4000" smtClean="0"/>
              <a:t>6</a:t>
            </a:fld>
            <a:endParaRPr lang="en-GB" sz="400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595937225"/>
              </p:ext>
            </p:extLst>
          </p:nvPr>
        </p:nvGraphicFramePr>
        <p:xfrm>
          <a:off x="676275" y="1288025"/>
          <a:ext cx="11063441" cy="52110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657225" y="6499123"/>
            <a:ext cx="2548706" cy="646331"/>
          </a:xfrm>
          <a:prstGeom prst="rect">
            <a:avLst/>
          </a:prstGeom>
          <a:noFill/>
        </p:spPr>
        <p:txBody>
          <a:bodyPr wrap="square" rtlCol="0">
            <a:spAutoFit/>
          </a:bodyPr>
          <a:lstStyle/>
          <a:p>
            <a:r>
              <a:rPr lang="en-GB" b="1" dirty="0"/>
              <a:t>GSS 2016, 34</a:t>
            </a:r>
          </a:p>
          <a:p>
            <a:endParaRPr lang="en-GB" b="1" dirty="0"/>
          </a:p>
        </p:txBody>
      </p:sp>
    </p:spTree>
    <p:extLst>
      <p:ext uri="{BB962C8B-B14F-4D97-AF65-F5344CB8AC3E}">
        <p14:creationId xmlns:p14="http://schemas.microsoft.com/office/powerpoint/2010/main" val="758416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5757"/>
            <a:ext cx="10772775" cy="1658198"/>
          </a:xfrm>
        </p:spPr>
        <p:txBody>
          <a:bodyPr>
            <a:normAutofit/>
          </a:bodyPr>
          <a:lstStyle/>
          <a:p>
            <a:pPr algn="ctr"/>
            <a:r>
              <a:rPr lang="en-GB" sz="3600" b="1" dirty="0">
                <a:latin typeface="Arial" panose="020B0604020202020204" pitchFamily="34" charset="0"/>
                <a:cs typeface="Arial" panose="020B0604020202020204" pitchFamily="34" charset="0"/>
              </a:rPr>
              <a:t>Contribution of Agriculture, Industry and Services Sectors to GDP (Ghana)</a:t>
            </a:r>
            <a:endParaRPr lang="en-GB" sz="3600" b="1" dirty="0">
              <a:solidFill>
                <a:prstClr val="white"/>
              </a:solidFill>
              <a:latin typeface="Arial" panose="020B0604020202020204" pitchFamily="34" charset="0"/>
              <a:cs typeface="Arial" panose="020B0604020202020204" pitchFamily="34" charset="0"/>
            </a:endParaRPr>
          </a:p>
        </p:txBody>
      </p:sp>
      <p:sp>
        <p:nvSpPr>
          <p:cNvPr id="8" name="TextBox 7"/>
          <p:cNvSpPr txBox="1"/>
          <p:nvPr/>
        </p:nvSpPr>
        <p:spPr>
          <a:xfrm>
            <a:off x="3588419" y="6510528"/>
            <a:ext cx="4910383" cy="369332"/>
          </a:xfrm>
          <a:prstGeom prst="rect">
            <a:avLst/>
          </a:prstGeom>
          <a:noFill/>
        </p:spPr>
        <p:txBody>
          <a:bodyPr wrap="none" rtlCol="0">
            <a:spAutoFit/>
          </a:bodyPr>
          <a:lstStyle/>
          <a:p>
            <a:r>
              <a:rPr lang="en-GB" b="1" dirty="0">
                <a:solidFill>
                  <a:prstClr val="white"/>
                </a:solidFill>
              </a:rPr>
              <a:t>Source: </a:t>
            </a:r>
            <a:r>
              <a:rPr lang="en-GB" b="1" dirty="0"/>
              <a:t>World Development Indicators (WDI), 2018</a:t>
            </a:r>
            <a:endParaRPr lang="en-GB" b="1" dirty="0">
              <a:solidFill>
                <a:prstClr val="white"/>
              </a:solidFill>
            </a:endParaRPr>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7</a:t>
            </a:fld>
            <a:endParaRPr lang="en-GB" sz="4000" dirty="0"/>
          </a:p>
        </p:txBody>
      </p:sp>
      <p:pic>
        <p:nvPicPr>
          <p:cNvPr id="5" name="Picture 4"/>
          <p:cNvPicPr>
            <a:picLocks noChangeAspect="1"/>
          </p:cNvPicPr>
          <p:nvPr/>
        </p:nvPicPr>
        <p:blipFill>
          <a:blip r:embed="rId3"/>
          <a:stretch>
            <a:fillRect/>
          </a:stretch>
        </p:blipFill>
        <p:spPr>
          <a:xfrm>
            <a:off x="1669611" y="1399448"/>
            <a:ext cx="8748000" cy="5111080"/>
          </a:xfrm>
          <a:prstGeom prst="rect">
            <a:avLst/>
          </a:prstGeom>
        </p:spPr>
      </p:pic>
    </p:spTree>
    <p:extLst>
      <p:ext uri="{BB962C8B-B14F-4D97-AF65-F5344CB8AC3E}">
        <p14:creationId xmlns:p14="http://schemas.microsoft.com/office/powerpoint/2010/main" val="18199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5757"/>
            <a:ext cx="10772775" cy="1658198"/>
          </a:xfrm>
        </p:spPr>
        <p:txBody>
          <a:bodyPr>
            <a:normAutofit/>
          </a:bodyPr>
          <a:lstStyle/>
          <a:p>
            <a:pPr algn="ctr"/>
            <a:r>
              <a:rPr lang="en-GB" sz="3600" b="1" dirty="0">
                <a:solidFill>
                  <a:prstClr val="white"/>
                </a:solidFill>
                <a:latin typeface="Arial" panose="020B0604020202020204" pitchFamily="34" charset="0"/>
                <a:cs typeface="Arial" panose="020B0604020202020204" pitchFamily="34" charset="0"/>
              </a:rPr>
              <a:t>Changes in employment</a:t>
            </a:r>
          </a:p>
        </p:txBody>
      </p:sp>
      <p:sp>
        <p:nvSpPr>
          <p:cNvPr id="8" name="TextBox 7"/>
          <p:cNvSpPr txBox="1"/>
          <p:nvPr/>
        </p:nvSpPr>
        <p:spPr>
          <a:xfrm>
            <a:off x="3598037" y="6488668"/>
            <a:ext cx="4891147" cy="369332"/>
          </a:xfrm>
          <a:prstGeom prst="rect">
            <a:avLst/>
          </a:prstGeom>
          <a:noFill/>
        </p:spPr>
        <p:txBody>
          <a:bodyPr wrap="none" rtlCol="0">
            <a:spAutoFit/>
          </a:bodyPr>
          <a:lstStyle/>
          <a:p>
            <a:r>
              <a:rPr lang="en-GB" b="1" dirty="0">
                <a:solidFill>
                  <a:prstClr val="white"/>
                </a:solidFill>
              </a:rPr>
              <a:t>Source: World Development Indicators (WDI), 2018</a:t>
            </a:r>
          </a:p>
        </p:txBody>
      </p:sp>
      <p:sp>
        <p:nvSpPr>
          <p:cNvPr id="3" name="Slide Number Placeholder 2"/>
          <p:cNvSpPr>
            <a:spLocks noGrp="1"/>
          </p:cNvSpPr>
          <p:nvPr>
            <p:ph type="sldNum" sz="quarter" idx="12"/>
          </p:nvPr>
        </p:nvSpPr>
        <p:spPr>
          <a:xfrm>
            <a:off x="9265920" y="5460961"/>
            <a:ext cx="2926080" cy="1397039"/>
          </a:xfrm>
        </p:spPr>
        <p:txBody>
          <a:bodyPr/>
          <a:lstStyle/>
          <a:p>
            <a:fld id="{FEF84BB5-A80A-4523-B3E1-911245850436}" type="slidenum">
              <a:rPr lang="en-GB" sz="4000" smtClean="0"/>
              <a:t>8</a:t>
            </a:fld>
            <a:endParaRPr lang="en-GB" sz="4000" dirty="0"/>
          </a:p>
        </p:txBody>
      </p:sp>
      <p:pic>
        <p:nvPicPr>
          <p:cNvPr id="5" name="Content Placeholder 4"/>
          <p:cNvPicPr>
            <a:picLocks noGrp="1" noChangeAspect="1"/>
          </p:cNvPicPr>
          <p:nvPr>
            <p:ph idx="1"/>
          </p:nvPr>
        </p:nvPicPr>
        <p:blipFill>
          <a:blip r:embed="rId2"/>
          <a:stretch>
            <a:fillRect/>
          </a:stretch>
        </p:blipFill>
        <p:spPr>
          <a:xfrm>
            <a:off x="1566543" y="1187571"/>
            <a:ext cx="8954136" cy="5231517"/>
          </a:xfrm>
          <a:prstGeom prst="rect">
            <a:avLst/>
          </a:prstGeom>
        </p:spPr>
      </p:pic>
    </p:spTree>
    <p:extLst>
      <p:ext uri="{BB962C8B-B14F-4D97-AF65-F5344CB8AC3E}">
        <p14:creationId xmlns:p14="http://schemas.microsoft.com/office/powerpoint/2010/main" val="2303231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b="1" dirty="0">
                <a:latin typeface="Arial" panose="020B0604020202020204" pitchFamily="34" charset="0"/>
                <a:cs typeface="Arial" panose="020B0604020202020204" pitchFamily="34" charset="0"/>
              </a:rPr>
              <a:t>Employment in agriculture</a:t>
            </a:r>
          </a:p>
        </p:txBody>
      </p:sp>
      <p:sp>
        <p:nvSpPr>
          <p:cNvPr id="4" name="Slide Number Placeholder 3"/>
          <p:cNvSpPr>
            <a:spLocks noGrp="1"/>
          </p:cNvSpPr>
          <p:nvPr>
            <p:ph type="sldNum" sz="quarter" idx="12"/>
          </p:nvPr>
        </p:nvSpPr>
        <p:spPr>
          <a:xfrm>
            <a:off x="10757039" y="6304115"/>
            <a:ext cx="1434961" cy="553885"/>
          </a:xfrm>
        </p:spPr>
        <p:txBody>
          <a:bodyPr/>
          <a:lstStyle/>
          <a:p>
            <a:fld id="{FEF84BB5-A80A-4523-B3E1-911245850436}" type="slidenum">
              <a:rPr lang="en-GB" sz="4000" smtClean="0"/>
              <a:t>9</a:t>
            </a:fld>
            <a:endParaRPr lang="en-GB" sz="4000" dirty="0"/>
          </a:p>
        </p:txBody>
      </p:sp>
    </p:spTree>
    <p:extLst>
      <p:ext uri="{BB962C8B-B14F-4D97-AF65-F5344CB8AC3E}">
        <p14:creationId xmlns:p14="http://schemas.microsoft.com/office/powerpoint/2010/main" val="2009687649"/>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44E3BB9A-3BF5-4BE4-90CF-48BFABC785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3991</TotalTime>
  <Words>1570</Words>
  <Application>Microsoft Office PowerPoint</Application>
  <PresentationFormat>Widescreen</PresentationFormat>
  <Paragraphs>367</Paragraphs>
  <Slides>20</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Metropolitan</vt:lpstr>
      <vt:lpstr>What formalisation promises and delivers: women in contract farming in Ghana.</vt:lpstr>
      <vt:lpstr>Introduction – Ghana</vt:lpstr>
      <vt:lpstr>The presentation</vt:lpstr>
      <vt:lpstr>Macro Economic and Labour Context</vt:lpstr>
      <vt:lpstr>INFORMAL EMPLOYMENT IN GHANA (2000, 2010). </vt:lpstr>
      <vt:lpstr>Employment status</vt:lpstr>
      <vt:lpstr>Contribution of Agriculture, Industry and Services Sectors to GDP (Ghana)</vt:lpstr>
      <vt:lpstr>Changes in employment</vt:lpstr>
      <vt:lpstr>Employment in agriculture</vt:lpstr>
      <vt:lpstr>PowerPoint Presentation</vt:lpstr>
      <vt:lpstr>Males and females as proportion of total employed population in agriculture </vt:lpstr>
      <vt:lpstr>Informality in agriculture  </vt:lpstr>
      <vt:lpstr>Informality in agriculture   - Whether there was a contract    - Access to subsidized medical care   -  whether workers are entitled to social security GSS definition of informality  (2015 Labour force Report)</vt:lpstr>
      <vt:lpstr>Occupation and Type of Contract</vt:lpstr>
      <vt:lpstr>Access to subsidized medical care</vt:lpstr>
      <vt:lpstr>Entitled to social security</vt:lpstr>
      <vt:lpstr>Features of Agriculture in Ghana</vt:lpstr>
      <vt:lpstr>Contract farming- background  </vt:lpstr>
      <vt:lpstr>The regulatory regimes of contract farming schemes</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PROM</dc:creator>
  <cp:lastModifiedBy>Dzodzi Tsikata</cp:lastModifiedBy>
  <cp:revision>298</cp:revision>
  <dcterms:created xsi:type="dcterms:W3CDTF">2018-10-03T16:19:13Z</dcterms:created>
  <dcterms:modified xsi:type="dcterms:W3CDTF">2019-07-19T11:01:48Z</dcterms:modified>
</cp:coreProperties>
</file>