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70" r:id="rId6"/>
    <p:sldId id="261" r:id="rId7"/>
    <p:sldId id="272" r:id="rId8"/>
    <p:sldId id="271" r:id="rId9"/>
    <p:sldId id="260" r:id="rId10"/>
    <p:sldId id="269" r:id="rId11"/>
    <p:sldId id="262" r:id="rId12"/>
    <p:sldId id="263" r:id="rId13"/>
    <p:sldId id="267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5"/>
    <p:restoredTop sz="94650"/>
  </p:normalViewPr>
  <p:slideViewPr>
    <p:cSldViewPr snapToGrid="0" snapToObjects="1">
      <p:cViewPr varScale="1">
        <p:scale>
          <a:sx n="109" d="100"/>
          <a:sy n="109" d="100"/>
        </p:scale>
        <p:origin x="184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E:\wagegap\results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E:\wagegap\results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jessica\Dropbox\Work%20Formalization%20Project\Domestic%20Worker%20Case%20Study%20(Jess)\Domestic%20Worker%20Tabl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jessica\Dropbox\Work%20Formalization%20Project\Domestic%20Worker%20Case%20Study%20(Jess)\Domestic%20Worker%20Tabl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LFS!$Q$5</c:f>
              <c:strCache>
                <c:ptCount val="1"/>
                <c:pt idx="0">
                  <c:v>Unweighted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LFS!$P$6:$P$21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LFS!$Q$6:$Q$21</c:f>
              <c:numCache>
                <c:formatCode>General</c:formatCode>
                <c:ptCount val="16"/>
                <c:pt idx="0" formatCode="0%">
                  <c:v>0.10519978278649056</c:v>
                </c:pt>
                <c:pt idx="1">
                  <c:v>0.11502777956595622</c:v>
                </c:pt>
                <c:pt idx="2">
                  <c:v>0.11670976174573333</c:v>
                </c:pt>
                <c:pt idx="3">
                  <c:v>8.5074653173256465E-2</c:v>
                </c:pt>
                <c:pt idx="4">
                  <c:v>8.3717035855258359E-2</c:v>
                </c:pt>
                <c:pt idx="5">
                  <c:v>6.5910147791392149E-2</c:v>
                </c:pt>
                <c:pt idx="6">
                  <c:v>7.3119941611691885E-2</c:v>
                </c:pt>
                <c:pt idx="7">
                  <c:v>4.6695325559893419E-2</c:v>
                </c:pt>
                <c:pt idx="8">
                  <c:v>3.58222911908328E-2</c:v>
                </c:pt>
                <c:pt idx="9">
                  <c:v>3.4991252262553729E-2</c:v>
                </c:pt>
                <c:pt idx="10">
                  <c:v>1.6825729115698351E-2</c:v>
                </c:pt>
                <c:pt idx="11">
                  <c:v>3.0102995257426102E-2</c:v>
                </c:pt>
                <c:pt idx="12">
                  <c:v>1.0940454011429068E-2</c:v>
                </c:pt>
                <c:pt idx="13">
                  <c:v>-4.4097473222244332E-3</c:v>
                </c:pt>
                <c:pt idx="14">
                  <c:v>-1.3043491796279838E-2</c:v>
                </c:pt>
                <c:pt idx="15">
                  <c:v>-3.3411705148637338E-2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36-462A-8947-3C0FECDEF2E9}"/>
            </c:ext>
          </c:extLst>
        </c:ser>
        <c:ser>
          <c:idx val="1"/>
          <c:order val="1"/>
          <c:tx>
            <c:strRef>
              <c:f>LFS!$R$5</c:f>
              <c:strCache>
                <c:ptCount val="1"/>
                <c:pt idx="0">
                  <c:v>Weighted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LFS!$P$6:$P$21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LFS!$R$6:$R$21</c:f>
              <c:numCache>
                <c:formatCode>General</c:formatCode>
                <c:ptCount val="16"/>
                <c:pt idx="0" formatCode="0%">
                  <c:v>9.6795684991485942E-2</c:v>
                </c:pt>
                <c:pt idx="1">
                  <c:v>0.12310189932557769</c:v>
                </c:pt>
                <c:pt idx="2">
                  <c:v>0.11893594180127387</c:v>
                </c:pt>
                <c:pt idx="3">
                  <c:v>9.4937619986140476E-2</c:v>
                </c:pt>
                <c:pt idx="4">
                  <c:v>8.5697879460182591E-2</c:v>
                </c:pt>
                <c:pt idx="5">
                  <c:v>5.9941912517832208E-2</c:v>
                </c:pt>
                <c:pt idx="6">
                  <c:v>7.7964286805418226E-2</c:v>
                </c:pt>
                <c:pt idx="7">
                  <c:v>4.4484583694984536E-2</c:v>
                </c:pt>
                <c:pt idx="8">
                  <c:v>3.0570347739573123E-2</c:v>
                </c:pt>
                <c:pt idx="9">
                  <c:v>2.8942304264653274E-2</c:v>
                </c:pt>
                <c:pt idx="10">
                  <c:v>1.1050423303004209E-2</c:v>
                </c:pt>
                <c:pt idx="11">
                  <c:v>1.9792768773564617E-2</c:v>
                </c:pt>
                <c:pt idx="12">
                  <c:v>1.6777822127961528E-2</c:v>
                </c:pt>
                <c:pt idx="13">
                  <c:v>2.1732878612668927E-2</c:v>
                </c:pt>
                <c:pt idx="14">
                  <c:v>7.7195379290664334E-3</c:v>
                </c:pt>
                <c:pt idx="15">
                  <c:v>-1.387800635619918E-2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36-462A-8947-3C0FECDEF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728737168"/>
        <c:axId val="1725917200"/>
      </c:lineChart>
      <c:catAx>
        <c:axId val="172873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5917200"/>
        <c:crosses val="autoZero"/>
        <c:auto val="1"/>
        <c:lblAlgn val="ctr"/>
        <c:lblOffset val="100"/>
        <c:noMultiLvlLbl val="0"/>
      </c:catAx>
      <c:valAx>
        <c:axId val="17259172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87371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Male-Female</a:t>
            </a:r>
            <a:r>
              <a:rPr lang="en-US" baseline="0"/>
              <a:t> Wage Gap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LFS!$K$34</c:f>
              <c:strCache>
                <c:ptCount val="1"/>
                <c:pt idx="0">
                  <c:v>formal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LFS!$J$35:$J$40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LFS!$K$35:$K$40</c:f>
              <c:numCache>
                <c:formatCode>General</c:formatCode>
                <c:ptCount val="6"/>
                <c:pt idx="0" formatCode="0%">
                  <c:v>4.4246885556210813E-2</c:v>
                </c:pt>
                <c:pt idx="1">
                  <c:v>5.5644279308033617E-2</c:v>
                </c:pt>
                <c:pt idx="2">
                  <c:v>3.9003880058963603E-2</c:v>
                </c:pt>
                <c:pt idx="3">
                  <c:v>2.3715860965499047E-2</c:v>
                </c:pt>
                <c:pt idx="4">
                  <c:v>1.9116076767046408E-2</c:v>
                </c:pt>
                <c:pt idx="5">
                  <c:v>-3.3083664990467554E-3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70-4EFE-928F-008A4E0C32A6}"/>
            </c:ext>
          </c:extLst>
        </c:ser>
        <c:ser>
          <c:idx val="1"/>
          <c:order val="1"/>
          <c:tx>
            <c:strRef>
              <c:f>LFS!$L$34</c:f>
              <c:strCache>
                <c:ptCount val="1"/>
                <c:pt idx="0">
                  <c:v>informal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LFS!$J$35:$J$40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LFS!$L$35:$L$40</c:f>
              <c:numCache>
                <c:formatCode>General</c:formatCode>
                <c:ptCount val="6"/>
                <c:pt idx="0" formatCode="0%">
                  <c:v>0.1136977841820439</c:v>
                </c:pt>
                <c:pt idx="1">
                  <c:v>0.13427997980477357</c:v>
                </c:pt>
                <c:pt idx="2">
                  <c:v>0.11992221318310392</c:v>
                </c:pt>
                <c:pt idx="3">
                  <c:v>9.9375388269004716E-2</c:v>
                </c:pt>
                <c:pt idx="4">
                  <c:v>0.10069771523570026</c:v>
                </c:pt>
                <c:pt idx="5">
                  <c:v>0.11194186838102382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70-4EFE-928F-008A4E0C3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2137600079"/>
        <c:axId val="2137609647"/>
      </c:lineChart>
      <c:catAx>
        <c:axId val="2137600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7609647"/>
        <c:crosses val="autoZero"/>
        <c:auto val="1"/>
        <c:lblAlgn val="ctr"/>
        <c:lblOffset val="100"/>
        <c:noMultiLvlLbl val="0"/>
      </c:catAx>
      <c:valAx>
        <c:axId val="2137609647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7600079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Sheet1!$R$1</c:f>
              <c:strCache>
                <c:ptCount val="1"/>
                <c:pt idx="0">
                  <c:v>Formal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Sheet1!$Q$2:$Q$7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Sheet1!$R$2:$R$7</c:f>
              <c:numCache>
                <c:formatCode>General</c:formatCode>
                <c:ptCount val="6"/>
                <c:pt idx="0">
                  <c:v>11666.29</c:v>
                </c:pt>
                <c:pt idx="1">
                  <c:v>13011.38</c:v>
                </c:pt>
                <c:pt idx="2">
                  <c:v>14228.63</c:v>
                </c:pt>
                <c:pt idx="3">
                  <c:v>14629.33</c:v>
                </c:pt>
                <c:pt idx="4">
                  <c:v>14643.73</c:v>
                </c:pt>
                <c:pt idx="5">
                  <c:v>15217.71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FD-1047-A224-8A55A082A8BE}"/>
            </c:ext>
          </c:extLst>
        </c:ser>
        <c:ser>
          <c:idx val="1"/>
          <c:order val="1"/>
          <c:tx>
            <c:strRef>
              <c:f>Sheet1!$S$1</c:f>
              <c:strCache>
                <c:ptCount val="1"/>
                <c:pt idx="0">
                  <c:v>Informal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Sheet1!$Q$2:$Q$7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Sheet1!$S$2:$S$7</c:f>
              <c:numCache>
                <c:formatCode>General</c:formatCode>
                <c:ptCount val="6"/>
                <c:pt idx="0">
                  <c:v>6469.6869999999999</c:v>
                </c:pt>
                <c:pt idx="1">
                  <c:v>6871.3389999999999</c:v>
                </c:pt>
                <c:pt idx="2">
                  <c:v>7821.4639999999999</c:v>
                </c:pt>
                <c:pt idx="3">
                  <c:v>8740.1869999999999</c:v>
                </c:pt>
                <c:pt idx="4">
                  <c:v>9074.4959999999992</c:v>
                </c:pt>
                <c:pt idx="5">
                  <c:v>8745.4349999999995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5FD-1047-A224-8A55A082A8BE}"/>
            </c:ext>
          </c:extLst>
        </c:ser>
        <c:ser>
          <c:idx val="2"/>
          <c:order val="2"/>
          <c:tx>
            <c:strRef>
              <c:f>Sheet1!$T$1</c:f>
              <c:strCache>
                <c:ptCount val="1"/>
                <c:pt idx="0">
                  <c:v>Minimum Wage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Sheet1!$Q$2:$Q$7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Sheet1!$T$2:$T$7</c:f>
              <c:numCache>
                <c:formatCode>General</c:formatCode>
                <c:ptCount val="6"/>
                <c:pt idx="2">
                  <c:v>7200</c:v>
                </c:pt>
                <c:pt idx="3">
                  <c:v>7200</c:v>
                </c:pt>
                <c:pt idx="4">
                  <c:v>7200</c:v>
                </c:pt>
                <c:pt idx="5">
                  <c:v>7200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5FD-1047-A224-8A55A082A8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58198127"/>
        <c:axId val="1661839903"/>
      </c:lineChart>
      <c:catAx>
        <c:axId val="1758198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9903"/>
        <c:crosses val="autoZero"/>
        <c:auto val="1"/>
        <c:lblAlgn val="ctr"/>
        <c:lblOffset val="100"/>
        <c:noMultiLvlLbl val="0"/>
      </c:catAx>
      <c:valAx>
        <c:axId val="1661839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8198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Incidence of Informality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Counts!$N$33</c:f>
              <c:strCache>
                <c:ptCount val="1"/>
                <c:pt idx="0">
                  <c:v>Formal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Counts!$M$34:$M$35</c:f>
              <c:strCache>
                <c:ptCount val="2"/>
                <c:pt idx="0">
                  <c:v>Domestic cleaners and helpers working in homes</c:v>
                </c:pt>
                <c:pt idx="1">
                  <c:v>Cleaners and helpers working in offices and hotels</c:v>
                </c:pt>
              </c:strCache>
            </c:strRef>
          </c:cat>
          <c:val>
            <c:numRef>
              <c:f>Counts!$N$34:$N$35</c:f>
              <c:numCache>
                <c:formatCode>General</c:formatCode>
                <c:ptCount val="2"/>
                <c:pt idx="0">
                  <c:v>8.5599999999999996E-2</c:v>
                </c:pt>
                <c:pt idx="1">
                  <c:v>0.79890000000000005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5E-BA40-8094-69C11AEE2C14}"/>
            </c:ext>
          </c:extLst>
        </c:ser>
        <c:ser>
          <c:idx val="1"/>
          <c:order val="1"/>
          <c:tx>
            <c:strRef>
              <c:f>Counts!$O$33</c:f>
              <c:strCache>
                <c:ptCount val="1"/>
                <c:pt idx="0">
                  <c:v>Informal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Counts!$M$34:$M$35</c:f>
              <c:strCache>
                <c:ptCount val="2"/>
                <c:pt idx="0">
                  <c:v>Domestic cleaners and helpers working in homes</c:v>
                </c:pt>
                <c:pt idx="1">
                  <c:v>Cleaners and helpers working in offices and hotels</c:v>
                </c:pt>
              </c:strCache>
            </c:strRef>
          </c:cat>
          <c:val>
            <c:numRef>
              <c:f>Counts!$O$34:$O$35</c:f>
              <c:numCache>
                <c:formatCode>General</c:formatCode>
                <c:ptCount val="2"/>
                <c:pt idx="0">
                  <c:v>0.91439999999999999</c:v>
                </c:pt>
                <c:pt idx="1">
                  <c:v>0.20109999999999995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5E-BA40-8094-69C11AEE2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4104896"/>
        <c:axId val="1974106576"/>
      </c:barChart>
      <c:catAx>
        <c:axId val="197410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4106576"/>
        <c:crosses val="autoZero"/>
        <c:auto val="1"/>
        <c:lblAlgn val="ctr"/>
        <c:lblOffset val="100"/>
        <c:noMultiLvlLbl val="0"/>
      </c:catAx>
      <c:valAx>
        <c:axId val="197410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4104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F0EE6-73D6-498A-A0CF-D4E367373483}" type="datetimeFigureOut">
              <a:rPr lang="ko-KR" altLang="en-US" smtClean="0"/>
              <a:t>2019. 6. 27.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92B04-7B5E-4B91-8A89-18E875AB7B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4661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92B04-7B5E-4B91-8A89-18E875AB7B0E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8266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92B04-7B5E-4B91-8A89-18E875AB7B0E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5325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A444-F67A-BE41-8A81-ED1D600FDA57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9F5E-370E-0845-B83F-E2F3F21B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2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A444-F67A-BE41-8A81-ED1D600FDA57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9F5E-370E-0845-B83F-E2F3F21B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4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A444-F67A-BE41-8A81-ED1D600FDA57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9F5E-370E-0845-B83F-E2F3F21B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7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A444-F67A-BE41-8A81-ED1D600FDA57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9F5E-370E-0845-B83F-E2F3F21B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6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A444-F67A-BE41-8A81-ED1D600FDA57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9F5E-370E-0845-B83F-E2F3F21B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1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A444-F67A-BE41-8A81-ED1D600FDA57}" type="datetimeFigureOut">
              <a:rPr lang="en-US" smtClean="0"/>
              <a:t>6/27/19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9F5E-370E-0845-B83F-E2F3F21B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7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A444-F67A-BE41-8A81-ED1D600FDA57}" type="datetimeFigureOut">
              <a:rPr lang="en-US" smtClean="0"/>
              <a:t>6/27/19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9F5E-370E-0845-B83F-E2F3F21B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5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A444-F67A-BE41-8A81-ED1D600FDA57}" type="datetimeFigureOut">
              <a:rPr lang="en-US" smtClean="0"/>
              <a:t>6/27/19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9F5E-370E-0845-B83F-E2F3F21B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1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A444-F67A-BE41-8A81-ED1D600FDA57}" type="datetimeFigureOut">
              <a:rPr lang="en-US" smtClean="0"/>
              <a:t>6/27/19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9F5E-370E-0845-B83F-E2F3F21B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5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A444-F67A-BE41-8A81-ED1D600FDA57}" type="datetimeFigureOut">
              <a:rPr lang="en-US" smtClean="0"/>
              <a:t>6/27/19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9F5E-370E-0845-B83F-E2F3F21B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4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A444-F67A-BE41-8A81-ED1D600FDA57}" type="datetimeFigureOut">
              <a:rPr lang="en-US" smtClean="0"/>
              <a:t>6/27/19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9F5E-370E-0845-B83F-E2F3F21B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8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CA444-F67A-BE41-8A81-ED1D600FDA57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A9F5E-370E-0845-B83F-E2F3F21B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9A1EA7-EE39-5D4A-BAC8-E7BB7557DAC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9000"/>
          </a:blip>
          <a:stretch>
            <a:fillRect/>
          </a:stretch>
        </p:blipFill>
        <p:spPr>
          <a:xfrm>
            <a:off x="0" y="123174"/>
            <a:ext cx="9144000" cy="66116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ADF050-2713-9848-9C26-F05292CBE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08000"/>
            <a:ext cx="7772400" cy="2387600"/>
          </a:xfrm>
        </p:spPr>
        <p:txBody>
          <a:bodyPr>
            <a:noAutofit/>
          </a:bodyPr>
          <a:lstStyle/>
          <a:p>
            <a:r>
              <a:rPr lang="en-US" sz="4400" dirty="0"/>
              <a:t>Formalizing the Informal Economy: A Gender Perspective</a:t>
            </a:r>
            <a:br>
              <a:rPr lang="en-US" sz="4400" dirty="0"/>
            </a:br>
            <a:r>
              <a:rPr lang="en-US" sz="4400" dirty="0"/>
              <a:t>- </a:t>
            </a:r>
            <a:r>
              <a:rPr lang="en-US" sz="4400" b="1" dirty="0"/>
              <a:t>Thailand -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4D93C4-4BB9-7243-96BF-35FAB40FA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833256"/>
            <a:ext cx="6858000" cy="115638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err="1"/>
              <a:t>Sorravich</a:t>
            </a:r>
            <a:r>
              <a:rPr lang="en-US" dirty="0"/>
              <a:t> </a:t>
            </a:r>
            <a:r>
              <a:rPr lang="en-US" dirty="0" err="1"/>
              <a:t>Kingsuwankul</a:t>
            </a:r>
            <a:r>
              <a:rPr lang="en-US" dirty="0"/>
              <a:t>, Warn </a:t>
            </a:r>
            <a:r>
              <a:rPr lang="en-US" dirty="0" err="1"/>
              <a:t>Nuarpear</a:t>
            </a:r>
            <a:r>
              <a:rPr lang="en-US" dirty="0"/>
              <a:t> </a:t>
            </a:r>
            <a:r>
              <a:rPr lang="en-US" dirty="0" err="1"/>
              <a:t>Lekfuangfu</a:t>
            </a:r>
            <a:r>
              <a:rPr lang="en-US" dirty="0"/>
              <a:t>, </a:t>
            </a:r>
            <a:r>
              <a:rPr lang="en-US" dirty="0" err="1"/>
              <a:t>Worralak</a:t>
            </a:r>
            <a:r>
              <a:rPr lang="en-US" dirty="0"/>
              <a:t> </a:t>
            </a:r>
            <a:r>
              <a:rPr lang="en-US" dirty="0" err="1"/>
              <a:t>Pakampai</a:t>
            </a:r>
            <a:r>
              <a:rPr lang="en-US" dirty="0"/>
              <a:t>, </a:t>
            </a:r>
            <a:r>
              <a:rPr lang="en-US" dirty="0" err="1"/>
              <a:t>Peera</a:t>
            </a:r>
            <a:r>
              <a:rPr lang="en-US" dirty="0"/>
              <a:t> </a:t>
            </a:r>
            <a:r>
              <a:rPr lang="en-US" dirty="0" err="1"/>
              <a:t>Tangtammaruk</a:t>
            </a:r>
            <a:r>
              <a:rPr lang="en-US" dirty="0"/>
              <a:t>, </a:t>
            </a:r>
          </a:p>
          <a:p>
            <a:pPr>
              <a:spcBef>
                <a:spcPts val="0"/>
              </a:spcBef>
            </a:pPr>
            <a:r>
              <a:rPr lang="en-US" dirty="0"/>
              <a:t>Jessica Vechbanyongratana, and Yong Yoon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907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84B17-AF89-B74E-9045-A36A18C0E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Case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2BFB4-DB9B-FE4C-BC82-764F9D762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Domestic Workers</a:t>
            </a:r>
          </a:p>
          <a:p>
            <a:r>
              <a:rPr lang="en-US" dirty="0"/>
              <a:t>Manufacturing</a:t>
            </a:r>
          </a:p>
          <a:p>
            <a:r>
              <a:rPr lang="en-US" dirty="0"/>
              <a:t>Sex Work</a:t>
            </a:r>
          </a:p>
        </p:txBody>
      </p:sp>
    </p:spTree>
    <p:extLst>
      <p:ext uri="{BB962C8B-B14F-4D97-AF65-F5344CB8AC3E}">
        <p14:creationId xmlns:p14="http://schemas.microsoft.com/office/powerpoint/2010/main" val="166990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EF173-B7EC-DE40-93B1-D0F3DE297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Domestic Work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AC8A3BE-D67B-8940-BF07-EBEE8FEE8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142582"/>
              </p:ext>
            </p:extLst>
          </p:nvPr>
        </p:nvGraphicFramePr>
        <p:xfrm>
          <a:off x="4571998" y="1690689"/>
          <a:ext cx="4114801" cy="151066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58583">
                  <a:extLst>
                    <a:ext uri="{9D8B030D-6E8A-4147-A177-3AD203B41FA5}">
                      <a16:colId xmlns:a16="http://schemas.microsoft.com/office/drawing/2014/main" val="140091507"/>
                    </a:ext>
                  </a:extLst>
                </a:gridCol>
                <a:gridCol w="978109">
                  <a:extLst>
                    <a:ext uri="{9D8B030D-6E8A-4147-A177-3AD203B41FA5}">
                      <a16:colId xmlns:a16="http://schemas.microsoft.com/office/drawing/2014/main" val="1195512987"/>
                    </a:ext>
                  </a:extLst>
                </a:gridCol>
                <a:gridCol w="978109">
                  <a:extLst>
                    <a:ext uri="{9D8B030D-6E8A-4147-A177-3AD203B41FA5}">
                      <a16:colId xmlns:a16="http://schemas.microsoft.com/office/drawing/2014/main" val="2824647637"/>
                    </a:ext>
                  </a:extLst>
                </a:gridCol>
              </a:tblGrid>
              <a:tr h="2032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Domestic cleaners and helpers working in homes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97626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Formal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Informal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7994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Hours Worked per Week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44.5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119474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Monthly Labor Income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8,330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8,354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342495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Hourly Wage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21677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DD2FBD5-A0C1-B24F-AAB6-73EFE6636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506006"/>
              </p:ext>
            </p:extLst>
          </p:nvPr>
        </p:nvGraphicFramePr>
        <p:xfrm>
          <a:off x="4571998" y="3643311"/>
          <a:ext cx="4114801" cy="151066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58583">
                  <a:extLst>
                    <a:ext uri="{9D8B030D-6E8A-4147-A177-3AD203B41FA5}">
                      <a16:colId xmlns:a16="http://schemas.microsoft.com/office/drawing/2014/main" val="1426286921"/>
                    </a:ext>
                  </a:extLst>
                </a:gridCol>
                <a:gridCol w="978109">
                  <a:extLst>
                    <a:ext uri="{9D8B030D-6E8A-4147-A177-3AD203B41FA5}">
                      <a16:colId xmlns:a16="http://schemas.microsoft.com/office/drawing/2014/main" val="3095833756"/>
                    </a:ext>
                  </a:extLst>
                </a:gridCol>
                <a:gridCol w="978109">
                  <a:extLst>
                    <a:ext uri="{9D8B030D-6E8A-4147-A177-3AD203B41FA5}">
                      <a16:colId xmlns:a16="http://schemas.microsoft.com/office/drawing/2014/main" val="4022003865"/>
                    </a:ext>
                  </a:extLst>
                </a:gridCol>
              </a:tblGrid>
              <a:tr h="2032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Cleaners and helpers working in offices and hotels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56262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Formal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Informal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39423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Hours Worked per Week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46.8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45.3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150348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Monthly Labor Income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9,013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7,513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456919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Hourly Wage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62908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DF63AFA-41DB-6049-AFDE-46CF449A26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141112"/>
              </p:ext>
            </p:extLst>
          </p:nvPr>
        </p:nvGraphicFramePr>
        <p:xfrm>
          <a:off x="567590" y="1508629"/>
          <a:ext cx="3677277" cy="426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107239A-C28D-E04B-8A9C-1525A409B8E1}"/>
              </a:ext>
            </a:extLst>
          </p:cNvPr>
          <p:cNvSpPr txBox="1"/>
          <p:nvPr/>
        </p:nvSpPr>
        <p:spPr>
          <a:xfrm>
            <a:off x="4797422" y="5595933"/>
            <a:ext cx="3663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Minimum Wage = 37.5 baht per hour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C3DC94-A36E-F143-85B5-2E1767E033E8}"/>
              </a:ext>
            </a:extLst>
          </p:cNvPr>
          <p:cNvSpPr txBox="1"/>
          <p:nvPr/>
        </p:nvSpPr>
        <p:spPr>
          <a:xfrm>
            <a:off x="567590" y="5965265"/>
            <a:ext cx="3304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Labor Force Surveys, 2011-16</a:t>
            </a:r>
          </a:p>
        </p:txBody>
      </p:sp>
    </p:spTree>
    <p:extLst>
      <p:ext uri="{BB962C8B-B14F-4D97-AF65-F5344CB8AC3E}">
        <p14:creationId xmlns:p14="http://schemas.microsoft.com/office/powerpoint/2010/main" val="2658610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E327A-A212-E549-971F-E34935468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Domestic 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DCA55C-3B7A-F84A-A6EC-03FC6754A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women choose to work in informal settings when formal cleaning work is available?</a:t>
            </a:r>
          </a:p>
          <a:p>
            <a:pPr lvl="1"/>
            <a:r>
              <a:rPr lang="en-US" dirty="0"/>
              <a:t>Even though work hours are long, employers provide flexibility to take care of personal business and give annual leave/sick leave.</a:t>
            </a:r>
          </a:p>
          <a:p>
            <a:pPr lvl="1"/>
            <a:r>
              <a:rPr lang="en-US" dirty="0"/>
              <a:t>Tasks are easier and there is less pressure.</a:t>
            </a:r>
          </a:p>
          <a:p>
            <a:pPr lvl="1"/>
            <a:r>
              <a:rPr lang="en-US" dirty="0"/>
              <a:t>Access to informal credit through employer</a:t>
            </a:r>
          </a:p>
          <a:p>
            <a:pPr lvl="1"/>
            <a:r>
              <a:rPr lang="en-US" dirty="0"/>
              <a:t>No transportation or living costs (for live-in workers)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34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FFA12-7D89-564F-B78F-CF5DE9478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1E91E-18BF-4443-A511-C1B4D23FC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ko-KR" dirty="0"/>
              <a:t>Sex industry in Thailand (2015) is estimated to be worth US$6.4 billion a year in revenue, accounting for 3% of GDP</a:t>
            </a:r>
          </a:p>
          <a:p>
            <a:r>
              <a:rPr lang="en-GB" altLang="ko-KR" dirty="0"/>
              <a:t>Caters to both international tourists and domestic persons</a:t>
            </a:r>
          </a:p>
          <a:p>
            <a:r>
              <a:rPr lang="en-GB" altLang="ko-KR" dirty="0"/>
              <a:t>Sex Workers</a:t>
            </a:r>
          </a:p>
          <a:p>
            <a:pPr lvl="1"/>
            <a:r>
              <a:rPr lang="en-GB" altLang="ko-KR" dirty="0"/>
              <a:t>Workers in Bangkok predominantly from North and </a:t>
            </a:r>
            <a:r>
              <a:rPr lang="en-GB" altLang="ko-KR" dirty="0" err="1"/>
              <a:t>Northeastern</a:t>
            </a:r>
            <a:r>
              <a:rPr lang="en-GB" altLang="ko-KR" dirty="0"/>
              <a:t> Thailand</a:t>
            </a:r>
          </a:p>
          <a:p>
            <a:pPr lvl="1"/>
            <a:r>
              <a:rPr lang="en-GB" altLang="ko-KR" dirty="0"/>
              <a:t>Workers in the provinces predominantly come from neighbouring countries.</a:t>
            </a:r>
          </a:p>
          <a:p>
            <a:r>
              <a:rPr lang="en-US" dirty="0"/>
              <a:t>Prevention and Suppression of Prostitution Act 2539 (1996) and Article 286 of the Criminal Code make selling sex illegal (but not buying sex) in Thailand.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483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098C-EC0E-164D-BE73-29A985EDE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9881F-B2EE-1E4E-B623-036B4E4C4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Sex workers can be classified as “venue-based” sex workers, meaning they work in massage parlors, spas, and other entertainment venues and/or “non-venue based” sex workers</a:t>
            </a:r>
          </a:p>
          <a:p>
            <a:pPr lvl="1"/>
            <a:r>
              <a:rPr lang="en-US" dirty="0"/>
              <a:t>Establishments are legally registered businesses </a:t>
            </a:r>
            <a:r>
              <a:rPr lang="en-US" dirty="0">
                <a:sym typeface="Wingdings" pitchFamily="2" charset="2"/>
              </a:rPr>
              <a:t> sex workers (a.k.a. “service providers”) are covered by social security and are considered formal.</a:t>
            </a:r>
          </a:p>
          <a:p>
            <a:pPr lvl="1"/>
            <a:r>
              <a:rPr lang="en-US" dirty="0">
                <a:sym typeface="Wingdings" pitchFamily="2" charset="2"/>
              </a:rPr>
              <a:t>It is common policy to have sex worker undergo health tests (incl. HIV) every 3 months.</a:t>
            </a:r>
          </a:p>
          <a:p>
            <a:pPr lvl="1"/>
            <a:r>
              <a:rPr lang="en-US" dirty="0">
                <a:sym typeface="Wingdings" pitchFamily="2" charset="2"/>
              </a:rPr>
              <a:t>Technically covered by </a:t>
            </a:r>
            <a:r>
              <a:rPr lang="en-US" dirty="0" err="1">
                <a:sym typeface="Wingdings" pitchFamily="2" charset="2"/>
              </a:rPr>
              <a:t>Labour</a:t>
            </a:r>
            <a:r>
              <a:rPr lang="en-US" dirty="0">
                <a:sym typeface="Wingdings" pitchFamily="2" charset="2"/>
              </a:rPr>
              <a:t> Law</a:t>
            </a:r>
          </a:p>
          <a:p>
            <a:pPr lvl="1"/>
            <a:r>
              <a:rPr lang="en-US" dirty="0">
                <a:sym typeface="Wingdings" pitchFamily="2" charset="2"/>
              </a:rPr>
              <a:t>Access to </a:t>
            </a:r>
            <a:r>
              <a:rPr lang="en-US" altLang="ko-KR" dirty="0">
                <a:sym typeface="Wingdings" pitchFamily="2" charset="2"/>
              </a:rPr>
              <a:t>national health coverage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But, given that selling sex is illegal, workers often cannot access the </a:t>
            </a:r>
            <a:r>
              <a:rPr lang="en-US" dirty="0" err="1">
                <a:sym typeface="Wingdings" pitchFamily="2" charset="2"/>
              </a:rPr>
              <a:t>Labour</a:t>
            </a:r>
            <a:r>
              <a:rPr lang="en-US" dirty="0">
                <a:sym typeface="Wingdings" pitchFamily="2" charset="2"/>
              </a:rPr>
              <a:t> Law because of risk of prosecution.</a:t>
            </a:r>
          </a:p>
          <a:p>
            <a:pPr lvl="2"/>
            <a:r>
              <a:rPr lang="en-US" dirty="0">
                <a:sym typeface="Wingdings" pitchFamily="2" charset="2"/>
              </a:rPr>
              <a:t>Vulnerable to harassment and sexual abuse by employers and customers.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64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7F927-DADF-8346-9735-B5AA5D6F4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94D63-0D86-4D4C-BEAC-528AC2BA7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Thailand has high demand for (female) workers for (lower) skilled work in the formal sector, but many choose to work in the informal sector</a:t>
            </a:r>
          </a:p>
          <a:p>
            <a:pPr lvl="1"/>
            <a:r>
              <a:rPr lang="en-US" dirty="0"/>
              <a:t>Flexibility (esp. to tackle family responsibilities)</a:t>
            </a:r>
          </a:p>
          <a:p>
            <a:pPr lvl="1"/>
            <a:r>
              <a:rPr lang="en-US" dirty="0"/>
              <a:t>Less pressure at work place</a:t>
            </a:r>
          </a:p>
          <a:p>
            <a:pPr lvl="1"/>
            <a:r>
              <a:rPr lang="en-US" dirty="0"/>
              <a:t>Social networks</a:t>
            </a:r>
          </a:p>
          <a:p>
            <a:pPr lvl="1"/>
            <a:r>
              <a:rPr lang="en-US" dirty="0"/>
              <a:t>Already have access to social protection</a:t>
            </a:r>
          </a:p>
          <a:p>
            <a:r>
              <a:rPr lang="en-US" dirty="0"/>
              <a:t>Blanket formalization policies is not suitable</a:t>
            </a:r>
          </a:p>
          <a:p>
            <a:pPr lvl="1"/>
            <a:r>
              <a:rPr lang="en-US" dirty="0"/>
              <a:t>Do not take into consideration preferences for informal working environment that are more compatible with (female) caring roles</a:t>
            </a:r>
          </a:p>
          <a:p>
            <a:pPr lvl="1"/>
            <a:r>
              <a:rPr lang="en-US" dirty="0"/>
              <a:t>In sex industry, social stigma may actually drive some activities further underground if legalized</a:t>
            </a:r>
          </a:p>
        </p:txBody>
      </p:sp>
    </p:spTree>
    <p:extLst>
      <p:ext uri="{BB962C8B-B14F-4D97-AF65-F5344CB8AC3E}">
        <p14:creationId xmlns:p14="http://schemas.microsoft.com/office/powerpoint/2010/main" val="225097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FE1C6-A973-7843-A10C-7E6FD455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Thailand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729F6-1145-5043-82D5-F1754122B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Rapid economic development: </a:t>
            </a:r>
          </a:p>
          <a:p>
            <a:pPr lvl="1"/>
            <a:r>
              <a:rPr lang="en-US" dirty="0"/>
              <a:t>Transformed from agricultural to manufacturing/service based economy since 1980s</a:t>
            </a:r>
          </a:p>
          <a:p>
            <a:pPr lvl="1"/>
            <a:r>
              <a:rPr lang="en-US" dirty="0"/>
              <a:t>Expansion of compulsory and free education since the 1970s</a:t>
            </a:r>
          </a:p>
          <a:p>
            <a:pPr lvl="1"/>
            <a:r>
              <a:rPr lang="en-US" dirty="0"/>
              <a:t>Middle-income country (per capita income $7,000 or $19,000 </a:t>
            </a:r>
            <a:r>
              <a:rPr lang="en-US" dirty="0" err="1"/>
              <a:t>ppp</a:t>
            </a:r>
            <a:r>
              <a:rPr lang="en-US" dirty="0"/>
              <a:t>)</a:t>
            </a:r>
          </a:p>
          <a:p>
            <a:r>
              <a:rPr lang="en-US" dirty="0"/>
              <a:t>Current labor statistics:</a:t>
            </a:r>
          </a:p>
          <a:p>
            <a:pPr lvl="1"/>
            <a:r>
              <a:rPr lang="en-US" dirty="0"/>
              <a:t>Population of 68 million; 38 million people in the labor force</a:t>
            </a:r>
          </a:p>
          <a:p>
            <a:pPr lvl="1"/>
            <a:r>
              <a:rPr lang="en-US" dirty="0"/>
              <a:t>Labor force participation rates (age 15+)</a:t>
            </a:r>
          </a:p>
          <a:p>
            <a:pPr lvl="2"/>
            <a:r>
              <a:rPr lang="en-US" dirty="0"/>
              <a:t>Men = 76%</a:t>
            </a:r>
          </a:p>
          <a:p>
            <a:pPr lvl="2"/>
            <a:r>
              <a:rPr lang="en-US" dirty="0"/>
              <a:t>Women = 60%</a:t>
            </a:r>
          </a:p>
          <a:p>
            <a:pPr lvl="1"/>
            <a:r>
              <a:rPr lang="en-US" dirty="0"/>
              <a:t>Unemployment rate = 1%</a:t>
            </a:r>
          </a:p>
          <a:p>
            <a:r>
              <a:rPr lang="en-US" dirty="0"/>
              <a:t>Despite this, Thailand’s labor market is largely informal!</a:t>
            </a:r>
          </a:p>
        </p:txBody>
      </p:sp>
    </p:spTree>
    <p:extLst>
      <p:ext uri="{BB962C8B-B14F-4D97-AF65-F5344CB8AC3E}">
        <p14:creationId xmlns:p14="http://schemas.microsoft.com/office/powerpoint/2010/main" val="253919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514B4-21B9-1944-A594-181E5BBE1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Formalizing Labor Laws and Regulations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924F8-C97C-FF4D-B612-98F2A381F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Labour Protection Act B.E. 2541 (1998)</a:t>
            </a:r>
            <a:r>
              <a:rPr lang="en-US" dirty="0"/>
              <a:t> </a:t>
            </a:r>
          </a:p>
          <a:p>
            <a:r>
              <a:rPr lang="en-GB" dirty="0"/>
              <a:t>Social Security Act, B.E. 2533 (1990)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Section 33 – Employer provided social security by law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Section 39 – Voluntary scheme for those who left employment covered by Section 33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Section 40 – Voluntary scheme for informally and self-employed</a:t>
            </a:r>
          </a:p>
          <a:p>
            <a:r>
              <a:rPr lang="en-US" dirty="0"/>
              <a:t>Other</a:t>
            </a:r>
          </a:p>
          <a:p>
            <a:pPr lvl="1"/>
            <a:r>
              <a:rPr lang="en-US" dirty="0"/>
              <a:t>Prompt-Pay for cashless transactions targeted at informal vendors who are predominantly female</a:t>
            </a:r>
          </a:p>
        </p:txBody>
      </p:sp>
    </p:spTree>
    <p:extLst>
      <p:ext uri="{BB962C8B-B14F-4D97-AF65-F5344CB8AC3E}">
        <p14:creationId xmlns:p14="http://schemas.microsoft.com/office/powerpoint/2010/main" val="278411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8AD82-4246-B147-8024-E5AEB99F1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Thai Government’s Definition of Formal 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1F4B3-42C7-DB40-AE54-3093A4AE2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civil servants</a:t>
            </a:r>
          </a:p>
          <a:p>
            <a:r>
              <a:rPr lang="en-US" dirty="0"/>
              <a:t>All state enterprises employees</a:t>
            </a:r>
          </a:p>
          <a:p>
            <a:r>
              <a:rPr lang="en-US" dirty="0"/>
              <a:t>Private school principals or teachers, according to the law governing private schools.</a:t>
            </a:r>
          </a:p>
          <a:p>
            <a:r>
              <a:rPr lang="en-US" dirty="0"/>
              <a:t>Employees who have protection under </a:t>
            </a:r>
            <a:r>
              <a:rPr lang="en-US" dirty="0" err="1"/>
              <a:t>Labour</a:t>
            </a:r>
            <a:r>
              <a:rPr lang="en-US" dirty="0"/>
              <a:t> Legislation </a:t>
            </a:r>
          </a:p>
          <a:p>
            <a:r>
              <a:rPr lang="en-US" dirty="0"/>
              <a:t>Workers who are insured according to Social Security Act B.E. 2533 (1990), Sections: 33, </a:t>
            </a:r>
            <a:r>
              <a:rPr lang="en-US" dirty="0">
                <a:solidFill>
                  <a:srgbClr val="7030A0"/>
                </a:solidFill>
              </a:rPr>
              <a:t>39, 40 </a:t>
            </a:r>
          </a:p>
        </p:txBody>
      </p:sp>
    </p:spTree>
    <p:extLst>
      <p:ext uri="{BB962C8B-B14F-4D97-AF65-F5344CB8AC3E}">
        <p14:creationId xmlns:p14="http://schemas.microsoft.com/office/powerpoint/2010/main" val="1526235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B6275-E4A0-7240-99BC-1ED2E6030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Protection in the Informal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3FF62-69DD-A741-AE34-ED1D5CFA8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Universal Healthcare (UCS or “30 baht” healthcare) – provides comprehensive health coverage for a nominal charge.</a:t>
            </a:r>
          </a:p>
          <a:p>
            <a:r>
              <a:rPr lang="en-US" dirty="0"/>
              <a:t>Universal Non-contributory Old-age Pension (</a:t>
            </a:r>
            <a:r>
              <a:rPr lang="en-US" dirty="0" err="1"/>
              <a:t>Bt</a:t>
            </a:r>
            <a:r>
              <a:rPr lang="en-US" dirty="0"/>
              <a:t> 600-1000 per month)</a:t>
            </a:r>
          </a:p>
          <a:p>
            <a:r>
              <a:rPr lang="en-US" dirty="0"/>
              <a:t>“Poor Card” – cash card used to purchase necessities and transportation</a:t>
            </a:r>
          </a:p>
          <a:p>
            <a:r>
              <a:rPr lang="en-US" dirty="0"/>
              <a:t>Free education up to age 17</a:t>
            </a:r>
          </a:p>
          <a:p>
            <a:r>
              <a:rPr lang="en-US" dirty="0"/>
              <a:t>Optional Social Security (Section 40) </a:t>
            </a:r>
          </a:p>
          <a:p>
            <a:pPr lvl="1"/>
            <a:r>
              <a:rPr lang="en-US" dirty="0"/>
              <a:t>Pension</a:t>
            </a:r>
          </a:p>
          <a:p>
            <a:pPr lvl="1"/>
            <a:r>
              <a:rPr lang="en-US" dirty="0"/>
              <a:t>Invalidity</a:t>
            </a:r>
          </a:p>
          <a:p>
            <a:pPr lvl="1"/>
            <a:r>
              <a:rPr lang="en-US" dirty="0"/>
              <a:t>Death</a:t>
            </a:r>
          </a:p>
          <a:p>
            <a:pPr lvl="1"/>
            <a:r>
              <a:rPr lang="en-US" dirty="0"/>
              <a:t>Child payment</a:t>
            </a:r>
          </a:p>
        </p:txBody>
      </p:sp>
    </p:spTree>
    <p:extLst>
      <p:ext uri="{BB962C8B-B14F-4D97-AF65-F5344CB8AC3E}">
        <p14:creationId xmlns:p14="http://schemas.microsoft.com/office/powerpoint/2010/main" val="3697047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82C22-649B-4846-BAAA-8C78CD23F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Incidence of Informality, 2011-2016</a:t>
            </a:r>
            <a:br>
              <a:rPr lang="en-US" sz="4000" dirty="0"/>
            </a:br>
            <a:r>
              <a:rPr lang="en-US" sz="4000" dirty="0"/>
              <a:t>&amp; Mean monthly earning 2016 (Baht)</a:t>
            </a:r>
          </a:p>
        </p:txBody>
      </p:sp>
      <p:pic>
        <p:nvPicPr>
          <p:cNvPr id="3" name="image3.png">
            <a:extLst>
              <a:ext uri="{FF2B5EF4-FFF2-40B4-BE49-F238E27FC236}">
                <a16:creationId xmlns:a16="http://schemas.microsoft.com/office/drawing/2014/main" id="{BCC158B4-D251-8B41-BD65-B7CCD997040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" t="12877" r="1994" b="1582"/>
          <a:stretch/>
        </p:blipFill>
        <p:spPr bwMode="auto">
          <a:xfrm>
            <a:off x="0" y="1690689"/>
            <a:ext cx="8931965" cy="48028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5195" y="3635236"/>
            <a:ext cx="2390155" cy="150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46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F4FD7-916D-3845-B140-7A1BC9D4C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Male-Female Wage Gap (All Workers Earning Labor Income)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8FBE422-7798-4F76-A7AD-AB67E15322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2225460"/>
              </p:ext>
            </p:extLst>
          </p:nvPr>
        </p:nvGraphicFramePr>
        <p:xfrm>
          <a:off x="728870" y="1690689"/>
          <a:ext cx="7977807" cy="4312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341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F4FD7-916D-3845-B140-7A1BC9D4C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vs. Informal Gender Wage Gap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174058"/>
              </p:ext>
            </p:extLst>
          </p:nvPr>
        </p:nvGraphicFramePr>
        <p:xfrm>
          <a:off x="914400" y="1921565"/>
          <a:ext cx="7500730" cy="4333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9226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F4FD7-916D-3845-B140-7A1BC9D4C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and Informal Monthly Labor Earnings (Private Firms)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150F212-FF43-1845-A2BC-FA0CC9B856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951773"/>
              </p:ext>
            </p:extLst>
          </p:nvPr>
        </p:nvGraphicFramePr>
        <p:xfrm>
          <a:off x="1138488" y="1690689"/>
          <a:ext cx="6867024" cy="4698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0271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1207</TotalTime>
  <Words>801</Words>
  <Application>Microsoft Macintosh PowerPoint</Application>
  <PresentationFormat>On-screen Show (4:3)</PresentationFormat>
  <Paragraphs>110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맑은 고딕</vt:lpstr>
      <vt:lpstr>Arial</vt:lpstr>
      <vt:lpstr>Calibri</vt:lpstr>
      <vt:lpstr>Calibri Light</vt:lpstr>
      <vt:lpstr>Office Theme</vt:lpstr>
      <vt:lpstr>Formalizing the Informal Economy: A Gender Perspective - Thailand -</vt:lpstr>
      <vt:lpstr>Thailand Overview</vt:lpstr>
      <vt:lpstr>Formalizing Labor Laws and Regulations</vt:lpstr>
      <vt:lpstr>Thai Government’s Definition of Formal Employment</vt:lpstr>
      <vt:lpstr>Social Protection in the Informal Economy</vt:lpstr>
      <vt:lpstr>Incidence of Informality, 2011-2016 &amp; Mean monthly earning 2016 (Baht)</vt:lpstr>
      <vt:lpstr>Male-Female Wage Gap (All Workers Earning Labor Income)</vt:lpstr>
      <vt:lpstr>Formal vs. Informal Gender Wage Gap</vt:lpstr>
      <vt:lpstr>Formal and Informal Monthly Labor Earnings (Private Firms)</vt:lpstr>
      <vt:lpstr>Three Case Studies</vt:lpstr>
      <vt:lpstr>Domestic Work</vt:lpstr>
      <vt:lpstr>Domestic Work</vt:lpstr>
      <vt:lpstr>Sex Work</vt:lpstr>
      <vt:lpstr>Sex Work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Formalizing the Informal Economy: A Gender Perspective Thailand</dc:title>
  <dc:creator>Jessica Vechbanyongratana</dc:creator>
  <cp:lastModifiedBy>Jessica Vechbanyongratana</cp:lastModifiedBy>
  <cp:revision>74</cp:revision>
  <dcterms:created xsi:type="dcterms:W3CDTF">2018-11-29T12:41:05Z</dcterms:created>
  <dcterms:modified xsi:type="dcterms:W3CDTF">2019-06-27T06:47:24Z</dcterms:modified>
</cp:coreProperties>
</file>