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438" r:id="rId3"/>
    <p:sldId id="448" r:id="rId4"/>
    <p:sldId id="317" r:id="rId5"/>
    <p:sldId id="453" r:id="rId6"/>
    <p:sldId id="266" r:id="rId7"/>
    <p:sldId id="394" r:id="rId8"/>
    <p:sldId id="440" r:id="rId9"/>
    <p:sldId id="441" r:id="rId10"/>
    <p:sldId id="442" r:id="rId11"/>
    <p:sldId id="308" r:id="rId12"/>
    <p:sldId id="443" r:id="rId13"/>
    <p:sldId id="444" r:id="rId14"/>
    <p:sldId id="311" r:id="rId15"/>
    <p:sldId id="315" r:id="rId16"/>
    <p:sldId id="446" r:id="rId17"/>
    <p:sldId id="291" r:id="rId18"/>
    <p:sldId id="439" r:id="rId19"/>
    <p:sldId id="292"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oudy Old Style"/>
          <a:ea typeface="Goudy Old Style"/>
          <a:cs typeface="Goudy Old Styl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CACA"/>
          </a:solidFill>
        </a:fill>
      </a:tcStyle>
    </a:wholeTbl>
    <a:band2H>
      <a:tcTxStyle/>
      <a:tcStyle>
        <a:tcBdr/>
        <a:fill>
          <a:solidFill>
            <a:srgbClr val="EDE6E6"/>
          </a:solidFill>
        </a:fill>
      </a:tcStyle>
    </a:band2H>
    <a:firstCol>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oudy Old Style"/>
          <a:ea typeface="Goudy Old Style"/>
          <a:cs typeface="Goudy Old Styl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FCA"/>
          </a:solidFill>
        </a:fill>
      </a:tcStyle>
    </a:wholeTbl>
    <a:band2H>
      <a:tcTxStyle/>
      <a:tcStyle>
        <a:tcBdr/>
        <a:fill>
          <a:solidFill>
            <a:srgbClr val="ECE8E6"/>
          </a:solidFill>
        </a:fill>
      </a:tcStyle>
    </a:band2H>
    <a:firstCol>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oudy Old Style"/>
          <a:ea typeface="Goudy Old Style"/>
          <a:cs typeface="Goudy Old Styl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E7D8"/>
          </a:solidFill>
        </a:fill>
      </a:tcStyle>
    </a:wholeTbl>
    <a:band2H>
      <a:tcTxStyle/>
      <a:tcStyle>
        <a:tcBdr/>
        <a:fill>
          <a:solidFill>
            <a:srgbClr val="F2F3EC"/>
          </a:solidFill>
        </a:fill>
      </a:tcStyle>
    </a:band2H>
    <a:firstCol>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oudy Old Style"/>
          <a:ea typeface="Goudy Old Style"/>
          <a:cs typeface="Goudy Old Styl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Goudy Old Style"/>
          <a:ea typeface="Goudy Old Style"/>
          <a:cs typeface="Goudy Old Styl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Goudy Old Style"/>
          <a:ea typeface="Goudy Old Style"/>
          <a:cs typeface="Goudy Old Style"/>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Goudy Old Style"/>
          <a:ea typeface="Goudy Old Style"/>
          <a:cs typeface="Goudy Old Style"/>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Goudy Old Style"/>
          <a:ea typeface="Goudy Old Style"/>
          <a:cs typeface="Goudy Old Styl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Goudy Old Style"/>
          <a:ea typeface="Goudy Old Style"/>
          <a:cs typeface="Goudy Old Styl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oudy Old Style"/>
          <a:ea typeface="Goudy Old Style"/>
          <a:cs typeface="Goudy Old Styl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Goudy Old Style"/>
          <a:ea typeface="Goudy Old Style"/>
          <a:cs typeface="Goudy Old Styl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Goudy Old Style"/>
          <a:ea typeface="Goudy Old Style"/>
          <a:cs typeface="Goudy Old Style"/>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Goudy Old Style"/>
          <a:ea typeface="Goudy Old Style"/>
          <a:cs typeface="Goudy Old Styl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8"/>
  </p:normalViewPr>
  <p:slideViewPr>
    <p:cSldViewPr>
      <p:cViewPr varScale="1">
        <p:scale>
          <a:sx n="105" d="100"/>
          <a:sy n="105" d="100"/>
        </p:scale>
        <p:origin x="1840"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Book2"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Worker to population ratio, rural, 15 to 59 years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Sheet3!$A$3</c:f>
              <c:strCache>
                <c:ptCount val="1"/>
                <c:pt idx="0">
                  <c:v>2011-12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Sheet3!$B$1:$C$2</c:f>
              <c:strCache>
                <c:ptCount val="2"/>
                <c:pt idx="0">
                  <c:v>Men</c:v>
                </c:pt>
                <c:pt idx="1">
                  <c:v>Women</c:v>
                </c:pt>
              </c:strCache>
            </c:strRef>
          </c:cat>
          <c:val>
            <c:numRef>
              <c:f>Sheet3!$B$3:$C$3</c:f>
              <c:numCache>
                <c:formatCode>General</c:formatCode>
                <c:ptCount val="2"/>
                <c:pt idx="0">
                  <c:v>82</c:v>
                </c:pt>
                <c:pt idx="1">
                  <c:v>37.200000000000003</c:v>
                </c:pt>
              </c:numCache>
            </c:numRef>
          </c:val>
          <c:extLst>
            <c:ext xmlns:c16="http://schemas.microsoft.com/office/drawing/2014/chart" uri="{C3380CC4-5D6E-409C-BE32-E72D297353CC}">
              <c16:uniqueId val="{00000000-8ECD-4D6C-B0A8-E65258AF8F4E}"/>
            </c:ext>
          </c:extLst>
        </c:ser>
        <c:ser>
          <c:idx val="1"/>
          <c:order val="1"/>
          <c:tx>
            <c:strRef>
              <c:f>Sheet3!$A$4</c:f>
              <c:strCache>
                <c:ptCount val="1"/>
                <c:pt idx="0">
                  <c:v>2017-18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Sheet3!$B$1:$C$2</c:f>
              <c:strCache>
                <c:ptCount val="2"/>
                <c:pt idx="0">
                  <c:v>Men</c:v>
                </c:pt>
                <c:pt idx="1">
                  <c:v>Women</c:v>
                </c:pt>
              </c:strCache>
            </c:strRef>
          </c:cat>
          <c:val>
            <c:numRef>
              <c:f>Sheet3!$B$4:$C$4</c:f>
              <c:numCache>
                <c:formatCode>General</c:formatCode>
                <c:ptCount val="2"/>
                <c:pt idx="0">
                  <c:v>75.2</c:v>
                </c:pt>
                <c:pt idx="1">
                  <c:v>25.5</c:v>
                </c:pt>
              </c:numCache>
            </c:numRef>
          </c:val>
          <c:extLst>
            <c:ext xmlns:c16="http://schemas.microsoft.com/office/drawing/2014/chart" uri="{C3380CC4-5D6E-409C-BE32-E72D297353CC}">
              <c16:uniqueId val="{00000001-8ECD-4D6C-B0A8-E65258AF8F4E}"/>
            </c:ext>
          </c:extLst>
        </c:ser>
        <c:dLbls>
          <c:dLblPos val="outEnd"/>
          <c:showLegendKey val="0"/>
          <c:showVal val="1"/>
          <c:showCatName val="0"/>
          <c:showSerName val="0"/>
          <c:showPercent val="0"/>
          <c:showBubbleSize val="0"/>
        </c:dLbls>
        <c:gapWidth val="219"/>
        <c:overlap val="-27"/>
        <c:axId val="379139128"/>
        <c:axId val="379131256"/>
      </c:barChart>
      <c:catAx>
        <c:axId val="379139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9131256"/>
        <c:crosses val="autoZero"/>
        <c:auto val="1"/>
        <c:lblAlgn val="ctr"/>
        <c:lblOffset val="100"/>
        <c:noMultiLvlLbl val="0"/>
      </c:catAx>
      <c:valAx>
        <c:axId val="379131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9139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Worker to population ratio, urban, 15-59 years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Sheet1!$A$3</c:f>
              <c:strCache>
                <c:ptCount val="1"/>
                <c:pt idx="0">
                  <c:v>2011-12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Sheet1!$B$2:$C$2</c:f>
              <c:strCache>
                <c:ptCount val="2"/>
                <c:pt idx="0">
                  <c:v>Men</c:v>
                </c:pt>
                <c:pt idx="1">
                  <c:v>Women</c:v>
                </c:pt>
              </c:strCache>
            </c:strRef>
          </c:cat>
          <c:val>
            <c:numRef>
              <c:f>Sheet1!$B$3:$C$3</c:f>
              <c:numCache>
                <c:formatCode>General</c:formatCode>
                <c:ptCount val="2"/>
                <c:pt idx="0">
                  <c:v>78.400000000000006</c:v>
                </c:pt>
                <c:pt idx="1">
                  <c:v>21</c:v>
                </c:pt>
              </c:numCache>
            </c:numRef>
          </c:val>
          <c:extLst>
            <c:ext xmlns:c16="http://schemas.microsoft.com/office/drawing/2014/chart" uri="{C3380CC4-5D6E-409C-BE32-E72D297353CC}">
              <c16:uniqueId val="{00000000-A032-483E-B956-7C074A19DDAB}"/>
            </c:ext>
          </c:extLst>
        </c:ser>
        <c:ser>
          <c:idx val="1"/>
          <c:order val="1"/>
          <c:tx>
            <c:strRef>
              <c:f>Sheet1!$A$4</c:f>
              <c:strCache>
                <c:ptCount val="1"/>
                <c:pt idx="0">
                  <c:v>2017-18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Sheet1!$B$2:$C$2</c:f>
              <c:strCache>
                <c:ptCount val="2"/>
                <c:pt idx="0">
                  <c:v>Men</c:v>
                </c:pt>
                <c:pt idx="1">
                  <c:v>Women</c:v>
                </c:pt>
              </c:strCache>
            </c:strRef>
          </c:cat>
          <c:val>
            <c:numRef>
              <c:f>Sheet1!$B$4:$C$4</c:f>
              <c:numCache>
                <c:formatCode>General</c:formatCode>
                <c:ptCount val="2"/>
                <c:pt idx="0">
                  <c:v>74.2</c:v>
                </c:pt>
                <c:pt idx="1">
                  <c:v>19.8</c:v>
                </c:pt>
              </c:numCache>
            </c:numRef>
          </c:val>
          <c:extLst>
            <c:ext xmlns:c16="http://schemas.microsoft.com/office/drawing/2014/chart" uri="{C3380CC4-5D6E-409C-BE32-E72D297353CC}">
              <c16:uniqueId val="{00000001-A032-483E-B956-7C074A19DDAB}"/>
            </c:ext>
          </c:extLst>
        </c:ser>
        <c:dLbls>
          <c:dLblPos val="outEnd"/>
          <c:showLegendKey val="0"/>
          <c:showVal val="1"/>
          <c:showCatName val="0"/>
          <c:showSerName val="0"/>
          <c:showPercent val="0"/>
          <c:showBubbleSize val="0"/>
        </c:dLbls>
        <c:gapWidth val="219"/>
        <c:overlap val="-27"/>
        <c:axId val="228529432"/>
        <c:axId val="228534024"/>
      </c:barChart>
      <c:catAx>
        <c:axId val="228529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534024"/>
        <c:crosses val="autoZero"/>
        <c:auto val="1"/>
        <c:lblAlgn val="ctr"/>
        <c:lblOffset val="100"/>
        <c:noMultiLvlLbl val="0"/>
      </c:catAx>
      <c:valAx>
        <c:axId val="228534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529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a:defRPr sz="1400" b="0" i="0" u="none" strike="noStrike">
                <a:solidFill>
                  <a:srgbClr val="595959"/>
                </a:solidFill>
                <a:latin typeface="Goudy Old Style"/>
              </a:defRPr>
            </a:pPr>
            <a:r>
              <a:rPr lang="en-US" sz="1400" b="0" i="0" u="none" strike="noStrike">
                <a:solidFill>
                  <a:srgbClr val="595959"/>
                </a:solidFill>
                <a:latin typeface="Goudy Old Style"/>
              </a:rPr>
              <a:t>Total employment, millions</a:t>
            </a:r>
          </a:p>
        </c:rich>
      </c:tx>
      <c:layout>
        <c:manualLayout>
          <c:xMode val="edge"/>
          <c:yMode val="edge"/>
          <c:x val="0.236429"/>
          <c:y val="0"/>
          <c:w val="0.527142"/>
          <c:h val="8.4266599999999997E-2"/>
        </c:manualLayout>
      </c:layout>
      <c:overlay val="1"/>
      <c:spPr>
        <a:noFill/>
        <a:effectLst/>
      </c:spPr>
    </c:title>
    <c:autoTitleDeleted val="0"/>
    <c:plotArea>
      <c:layout>
        <c:manualLayout>
          <c:layoutTarget val="inner"/>
          <c:xMode val="edge"/>
          <c:yMode val="edge"/>
          <c:x val="8.1136299999999995E-2"/>
          <c:y val="8.4266599999999997E-2"/>
          <c:w val="0.91386400000000001"/>
          <c:h val="0.74167400000000006"/>
        </c:manualLayout>
      </c:layout>
      <c:barChart>
        <c:barDir val="col"/>
        <c:grouping val="stacked"/>
        <c:varyColors val="0"/>
        <c:ser>
          <c:idx val="0"/>
          <c:order val="0"/>
          <c:tx>
            <c:strRef>
              <c:f>Sheet1!$A$2</c:f>
              <c:strCache>
                <c:ptCount val="1"/>
                <c:pt idx="0">
                  <c:v>Public organised</c:v>
                </c:pt>
              </c:strCache>
            </c:strRef>
          </c:tx>
          <c:spPr>
            <a:solidFill>
              <a:schemeClr val="accent1"/>
            </a:solidFill>
            <a:ln w="12700" cap="flat">
              <a:noFill/>
              <a:miter lim="400000"/>
            </a:ln>
            <a:effectLst/>
          </c:spPr>
          <c:invertIfNegative val="0"/>
          <c:dLbls>
            <c:numFmt formatCode="0.#" sourceLinked="0"/>
            <c:spPr>
              <a:noFill/>
              <a:ln>
                <a:noFill/>
              </a:ln>
              <a:effectLst/>
            </c:spPr>
            <c:txPr>
              <a:bodyPr/>
              <a:lstStyle/>
              <a:p>
                <a:pPr>
                  <a:defRPr sz="900" b="0" i="0" u="none" strike="noStrike">
                    <a:solidFill>
                      <a:srgbClr val="404040"/>
                    </a:solidFill>
                    <a:latin typeface="Goudy Old Styl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2004-05</c:v>
                </c:pt>
                <c:pt idx="1">
                  <c:v>2011-12</c:v>
                </c:pt>
              </c:strCache>
            </c:strRef>
          </c:cat>
          <c:val>
            <c:numRef>
              <c:f>Sheet1!$B$2:$C$2</c:f>
              <c:numCache>
                <c:formatCode>General</c:formatCode>
                <c:ptCount val="2"/>
                <c:pt idx="0">
                  <c:v>10.4</c:v>
                </c:pt>
                <c:pt idx="1">
                  <c:v>16</c:v>
                </c:pt>
              </c:numCache>
            </c:numRef>
          </c:val>
          <c:extLst>
            <c:ext xmlns:c16="http://schemas.microsoft.com/office/drawing/2014/chart" uri="{C3380CC4-5D6E-409C-BE32-E72D297353CC}">
              <c16:uniqueId val="{00000000-0D2F-4560-9FB1-9D946A4A849D}"/>
            </c:ext>
          </c:extLst>
        </c:ser>
        <c:ser>
          <c:idx val="1"/>
          <c:order val="1"/>
          <c:tx>
            <c:strRef>
              <c:f>Sheet1!$A$3</c:f>
              <c:strCache>
                <c:ptCount val="1"/>
                <c:pt idx="0">
                  <c:v>Public unorganised</c:v>
                </c:pt>
              </c:strCache>
            </c:strRef>
          </c:tx>
          <c:spPr>
            <a:solidFill>
              <a:schemeClr val="accent2"/>
            </a:solidFill>
            <a:ln w="12700" cap="flat">
              <a:noFill/>
              <a:miter lim="400000"/>
            </a:ln>
            <a:effectLst/>
          </c:spPr>
          <c:invertIfNegative val="0"/>
          <c:dLbls>
            <c:numFmt formatCode="0.#" sourceLinked="0"/>
            <c:spPr>
              <a:noFill/>
              <a:ln>
                <a:noFill/>
              </a:ln>
              <a:effectLst/>
            </c:spPr>
            <c:txPr>
              <a:bodyPr/>
              <a:lstStyle/>
              <a:p>
                <a:pPr>
                  <a:defRPr sz="900" b="0" i="0" u="none" strike="noStrike">
                    <a:solidFill>
                      <a:srgbClr val="404040"/>
                    </a:solidFill>
                    <a:latin typeface="Goudy Old Styl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2004-05</c:v>
                </c:pt>
                <c:pt idx="1">
                  <c:v>2011-12</c:v>
                </c:pt>
              </c:strCache>
            </c:strRef>
          </c:cat>
          <c:val>
            <c:numRef>
              <c:f>Sheet1!$B$3:$C$3</c:f>
              <c:numCache>
                <c:formatCode>General</c:formatCode>
                <c:ptCount val="2"/>
                <c:pt idx="0">
                  <c:v>12.1</c:v>
                </c:pt>
                <c:pt idx="1">
                  <c:v>16</c:v>
                </c:pt>
              </c:numCache>
            </c:numRef>
          </c:val>
          <c:extLst>
            <c:ext xmlns:c16="http://schemas.microsoft.com/office/drawing/2014/chart" uri="{C3380CC4-5D6E-409C-BE32-E72D297353CC}">
              <c16:uniqueId val="{00000001-0D2F-4560-9FB1-9D946A4A849D}"/>
            </c:ext>
          </c:extLst>
        </c:ser>
        <c:ser>
          <c:idx val="2"/>
          <c:order val="2"/>
          <c:tx>
            <c:strRef>
              <c:f>Sheet1!$A$4</c:f>
              <c:strCache>
                <c:ptCount val="1"/>
                <c:pt idx="0">
                  <c:v>Private organised</c:v>
                </c:pt>
              </c:strCache>
            </c:strRef>
          </c:tx>
          <c:spPr>
            <a:solidFill>
              <a:schemeClr val="accent3"/>
            </a:solidFill>
            <a:ln w="12700" cap="flat">
              <a:noFill/>
              <a:miter lim="400000"/>
            </a:ln>
            <a:effectLst/>
          </c:spPr>
          <c:invertIfNegative val="0"/>
          <c:dLbls>
            <c:numFmt formatCode="0.#" sourceLinked="0"/>
            <c:spPr>
              <a:noFill/>
              <a:ln>
                <a:noFill/>
              </a:ln>
              <a:effectLst/>
            </c:spPr>
            <c:txPr>
              <a:bodyPr/>
              <a:lstStyle/>
              <a:p>
                <a:pPr>
                  <a:defRPr sz="900" b="0" i="0" u="none" strike="noStrike">
                    <a:solidFill>
                      <a:srgbClr val="404040"/>
                    </a:solidFill>
                    <a:latin typeface="Goudy Old Styl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2004-05</c:v>
                </c:pt>
                <c:pt idx="1">
                  <c:v>2011-12</c:v>
                </c:pt>
              </c:strCache>
            </c:strRef>
          </c:cat>
          <c:val>
            <c:numRef>
              <c:f>Sheet1!$B$4:$C$4</c:f>
              <c:numCache>
                <c:formatCode>General</c:formatCode>
                <c:ptCount val="2"/>
                <c:pt idx="0">
                  <c:v>18.399999999999999</c:v>
                </c:pt>
                <c:pt idx="1">
                  <c:v>32.700000000000003</c:v>
                </c:pt>
              </c:numCache>
            </c:numRef>
          </c:val>
          <c:extLst>
            <c:ext xmlns:c16="http://schemas.microsoft.com/office/drawing/2014/chart" uri="{C3380CC4-5D6E-409C-BE32-E72D297353CC}">
              <c16:uniqueId val="{00000002-0D2F-4560-9FB1-9D946A4A849D}"/>
            </c:ext>
          </c:extLst>
        </c:ser>
        <c:ser>
          <c:idx val="3"/>
          <c:order val="3"/>
          <c:tx>
            <c:strRef>
              <c:f>Sheet1!$A$5</c:f>
              <c:strCache>
                <c:ptCount val="1"/>
                <c:pt idx="0">
                  <c:v>Private unorganised</c:v>
                </c:pt>
              </c:strCache>
            </c:strRef>
          </c:tx>
          <c:spPr>
            <a:solidFill>
              <a:schemeClr val="accent4"/>
            </a:solidFill>
            <a:ln w="12700" cap="flat">
              <a:noFill/>
              <a:miter lim="400000"/>
            </a:ln>
            <a:effectLst/>
          </c:spPr>
          <c:invertIfNegative val="0"/>
          <c:dLbls>
            <c:numFmt formatCode="0.#" sourceLinked="0"/>
            <c:spPr>
              <a:noFill/>
              <a:ln>
                <a:noFill/>
              </a:ln>
              <a:effectLst/>
            </c:spPr>
            <c:txPr>
              <a:bodyPr/>
              <a:lstStyle/>
              <a:p>
                <a:pPr>
                  <a:defRPr sz="900" b="0" i="0" u="none" strike="noStrike">
                    <a:solidFill>
                      <a:srgbClr val="404040"/>
                    </a:solidFill>
                    <a:latin typeface="Goudy Old Styl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2004-05</c:v>
                </c:pt>
                <c:pt idx="1">
                  <c:v>2011-12</c:v>
                </c:pt>
              </c:strCache>
            </c:strRef>
          </c:cat>
          <c:val>
            <c:numRef>
              <c:f>Sheet1!$B$5:$C$5</c:f>
              <c:numCache>
                <c:formatCode>General</c:formatCode>
                <c:ptCount val="2"/>
                <c:pt idx="0">
                  <c:v>173.7</c:v>
                </c:pt>
                <c:pt idx="1">
                  <c:v>193.6</c:v>
                </c:pt>
              </c:numCache>
            </c:numRef>
          </c:val>
          <c:extLst>
            <c:ext xmlns:c16="http://schemas.microsoft.com/office/drawing/2014/chart" uri="{C3380CC4-5D6E-409C-BE32-E72D297353CC}">
              <c16:uniqueId val="{00000003-0D2F-4560-9FB1-9D946A4A849D}"/>
            </c:ext>
          </c:extLst>
        </c:ser>
        <c:ser>
          <c:idx val="4"/>
          <c:order val="4"/>
          <c:tx>
            <c:strRef>
              <c:f>Sheet1!$A$6</c:f>
              <c:strCache>
                <c:ptCount val="1"/>
                <c:pt idx="0">
                  <c:v>Others</c:v>
                </c:pt>
              </c:strCache>
            </c:strRef>
          </c:tx>
          <c:spPr>
            <a:solidFill>
              <a:schemeClr val="accent5"/>
            </a:solidFill>
            <a:ln w="12700" cap="flat">
              <a:noFill/>
              <a:miter lim="400000"/>
            </a:ln>
            <a:effectLst/>
          </c:spPr>
          <c:invertIfNegative val="0"/>
          <c:dLbls>
            <c:numFmt formatCode="0.#" sourceLinked="0"/>
            <c:spPr>
              <a:noFill/>
              <a:ln>
                <a:noFill/>
              </a:ln>
              <a:effectLst/>
            </c:spPr>
            <c:txPr>
              <a:bodyPr/>
              <a:lstStyle/>
              <a:p>
                <a:pPr>
                  <a:defRPr sz="900" b="0" i="0" u="none" strike="noStrike">
                    <a:solidFill>
                      <a:srgbClr val="404040"/>
                    </a:solidFill>
                    <a:latin typeface="Goudy Old Styl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2004-05</c:v>
                </c:pt>
                <c:pt idx="1">
                  <c:v>2011-12</c:v>
                </c:pt>
              </c:strCache>
            </c:strRef>
          </c:cat>
          <c:val>
            <c:numRef>
              <c:f>Sheet1!$B$6:$C$6</c:f>
              <c:numCache>
                <c:formatCode>General</c:formatCode>
                <c:ptCount val="2"/>
                <c:pt idx="0">
                  <c:v>243.7</c:v>
                </c:pt>
                <c:pt idx="1">
                  <c:v>214.2</c:v>
                </c:pt>
              </c:numCache>
            </c:numRef>
          </c:val>
          <c:extLst>
            <c:ext xmlns:c16="http://schemas.microsoft.com/office/drawing/2014/chart" uri="{C3380CC4-5D6E-409C-BE32-E72D297353CC}">
              <c16:uniqueId val="{00000004-0D2F-4560-9FB1-9D946A4A849D}"/>
            </c:ext>
          </c:extLst>
        </c:ser>
        <c:dLbls>
          <c:showLegendKey val="0"/>
          <c:showVal val="0"/>
          <c:showCatName val="0"/>
          <c:showSerName val="0"/>
          <c:showPercent val="0"/>
          <c:showBubbleSize val="0"/>
        </c:dLbls>
        <c:gapWidth val="150"/>
        <c:overlap val="100"/>
        <c:axId val="35499392"/>
        <c:axId val="35566720"/>
      </c:barChart>
      <c:catAx>
        <c:axId val="35499392"/>
        <c:scaling>
          <c:orientation val="minMax"/>
        </c:scaling>
        <c:delete val="0"/>
        <c:axPos val="b"/>
        <c:numFmt formatCode="General" sourceLinked="0"/>
        <c:majorTickMark val="none"/>
        <c:minorTickMark val="none"/>
        <c:tickLblPos val="low"/>
        <c:spPr>
          <a:ln w="12700" cap="flat">
            <a:solidFill>
              <a:srgbClr val="D9D9D9"/>
            </a:solidFill>
            <a:prstDash val="solid"/>
            <a:round/>
          </a:ln>
        </c:spPr>
        <c:txPr>
          <a:bodyPr rot="0"/>
          <a:lstStyle/>
          <a:p>
            <a:pPr>
              <a:defRPr sz="900" b="0" i="0" u="none" strike="noStrike">
                <a:solidFill>
                  <a:srgbClr val="595959"/>
                </a:solidFill>
                <a:latin typeface="Goudy Old Style"/>
              </a:defRPr>
            </a:pPr>
            <a:endParaRPr lang="en-US"/>
          </a:p>
        </c:txPr>
        <c:crossAx val="35566720"/>
        <c:crosses val="autoZero"/>
        <c:auto val="1"/>
        <c:lblAlgn val="ctr"/>
        <c:lblOffset val="100"/>
        <c:noMultiLvlLbl val="1"/>
      </c:catAx>
      <c:valAx>
        <c:axId val="35566720"/>
        <c:scaling>
          <c:orientation val="minMax"/>
        </c:scaling>
        <c:delete val="0"/>
        <c:axPos val="l"/>
        <c:numFmt formatCode="0.#" sourceLinked="0"/>
        <c:majorTickMark val="none"/>
        <c:minorTickMark val="none"/>
        <c:tickLblPos val="nextTo"/>
        <c:spPr>
          <a:ln w="12700" cap="flat">
            <a:noFill/>
            <a:prstDash val="solid"/>
            <a:round/>
          </a:ln>
        </c:spPr>
        <c:txPr>
          <a:bodyPr rot="0"/>
          <a:lstStyle/>
          <a:p>
            <a:pPr>
              <a:defRPr sz="900" b="0" i="0" u="none" strike="noStrike">
                <a:solidFill>
                  <a:srgbClr val="595959"/>
                </a:solidFill>
                <a:latin typeface="Goudy Old Style"/>
              </a:defRPr>
            </a:pPr>
            <a:endParaRPr lang="en-US"/>
          </a:p>
        </c:txPr>
        <c:crossAx val="35499392"/>
        <c:crosses val="autoZero"/>
        <c:crossBetween val="between"/>
        <c:majorUnit val="125"/>
        <c:minorUnit val="62.5"/>
      </c:valAx>
      <c:spPr>
        <a:noFill/>
        <a:ln w="12700" cap="flat">
          <a:noFill/>
          <a:miter lim="400000"/>
        </a:ln>
        <a:effectLst/>
      </c:spPr>
    </c:plotArea>
    <c:legend>
      <c:legendPos val="b"/>
      <c:layout>
        <c:manualLayout>
          <c:xMode val="edge"/>
          <c:yMode val="edge"/>
          <c:x val="6.4649999999999999E-2"/>
          <c:y val="0.89161000000000001"/>
          <c:w val="0.90310800000000002"/>
          <c:h val="0.10839"/>
        </c:manualLayout>
      </c:layout>
      <c:overlay val="1"/>
      <c:spPr>
        <a:noFill/>
        <a:ln w="12700" cap="flat">
          <a:noFill/>
          <a:miter lim="400000"/>
        </a:ln>
        <a:effectLst/>
      </c:spPr>
      <c:txPr>
        <a:bodyPr rot="0"/>
        <a:lstStyle/>
        <a:p>
          <a:pPr>
            <a:defRPr sz="900" b="0" i="0" u="none" strike="noStrike">
              <a:solidFill>
                <a:srgbClr val="595959"/>
              </a:solidFill>
              <a:latin typeface="Goudy Old Style"/>
            </a:defRPr>
          </a:pPr>
          <a:endParaRPr lang="en-US"/>
        </a:p>
      </c:txPr>
    </c:legend>
    <c:plotVisOnly val="1"/>
    <c:dispBlanksAs val="gap"/>
    <c:showDLblsOverMax val="1"/>
  </c:chart>
  <c:spPr>
    <a:noFill/>
    <a:ln>
      <a:noFil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2" name="Shape 222"/>
          <p:cNvSpPr>
            <a:spLocks noGrp="1" noRot="1" noChangeAspect="1"/>
          </p:cNvSpPr>
          <p:nvPr>
            <p:ph type="sldImg"/>
          </p:nvPr>
        </p:nvSpPr>
        <p:spPr>
          <a:xfrm>
            <a:off x="1143000" y="685800"/>
            <a:ext cx="4572000" cy="3429000"/>
          </a:xfrm>
          <a:prstGeom prst="rect">
            <a:avLst/>
          </a:prstGeom>
        </p:spPr>
        <p:txBody>
          <a:bodyPr/>
          <a:lstStyle/>
          <a:p>
            <a:endParaRPr/>
          </a:p>
        </p:txBody>
      </p:sp>
      <p:sp>
        <p:nvSpPr>
          <p:cNvPr id="223" name="Shape 22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47610751"/>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209800" y="3124200"/>
            <a:ext cx="6477000" cy="1914145"/>
          </a:xfrm>
          <a:prstGeom prst="rect">
            <a:avLst/>
          </a:prstGeom>
        </p:spPr>
        <p:txBody>
          <a:bodyPr lIns="0" tIns="0" rIns="0" bIns="0" anchor="b">
            <a:normAutofit/>
          </a:bodyPr>
          <a:lstStyle>
            <a:lvl1pPr algn="l">
              <a:lnSpc>
                <a:spcPts val="5000"/>
              </a:lnSpc>
            </a:lvl1pPr>
          </a:lstStyle>
          <a:p>
            <a:r>
              <a:t>Title Text</a:t>
            </a:r>
          </a:p>
        </p:txBody>
      </p:sp>
      <p:sp>
        <p:nvSpPr>
          <p:cNvPr id="12" name="Body Level One…"/>
          <p:cNvSpPr txBox="1">
            <a:spLocks noGrp="1"/>
          </p:cNvSpPr>
          <p:nvPr>
            <p:ph type="body" sz="quarter" idx="1"/>
          </p:nvPr>
        </p:nvSpPr>
        <p:spPr>
          <a:xfrm>
            <a:off x="2209800" y="5056632"/>
            <a:ext cx="6477000" cy="1174089"/>
          </a:xfrm>
          <a:prstGeom prst="rect">
            <a:avLst/>
          </a:prstGeom>
        </p:spPr>
        <p:txBody>
          <a:bodyPr lIns="0" tIns="0" rIns="0" bIns="0"/>
          <a:lstStyle>
            <a:lvl1pPr marL="0" indent="0">
              <a:lnSpc>
                <a:spcPts val="2600"/>
              </a:lnSpc>
              <a:spcBef>
                <a:spcPts val="0"/>
              </a:spcBef>
              <a:buSzTx/>
              <a:buNone/>
              <a:defRPr sz="2200"/>
            </a:lvl1pPr>
            <a:lvl2pPr marL="0" indent="457200">
              <a:lnSpc>
                <a:spcPts val="2600"/>
              </a:lnSpc>
              <a:spcBef>
                <a:spcPts val="0"/>
              </a:spcBef>
              <a:buSzTx/>
              <a:buNone/>
              <a:defRPr sz="2200"/>
            </a:lvl2pPr>
            <a:lvl3pPr marL="0" indent="914400">
              <a:lnSpc>
                <a:spcPts val="2600"/>
              </a:lnSpc>
              <a:spcBef>
                <a:spcPts val="0"/>
              </a:spcBef>
              <a:buSzTx/>
              <a:buNone/>
              <a:defRPr sz="2200"/>
            </a:lvl3pPr>
            <a:lvl4pPr marL="0" indent="1371600">
              <a:lnSpc>
                <a:spcPts val="2600"/>
              </a:lnSpc>
              <a:spcBef>
                <a:spcPts val="0"/>
              </a:spcBef>
              <a:buSzTx/>
              <a:buNone/>
              <a:defRPr sz="2200"/>
            </a:lvl4pPr>
            <a:lvl5pPr marL="0" indent="1828800">
              <a:lnSpc>
                <a:spcPts val="2600"/>
              </a:lnSpc>
              <a:spcBef>
                <a:spcPts val="0"/>
              </a:spcBef>
              <a:buSzTx/>
              <a:buNone/>
              <a:defRPr sz="2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8692995" y="6323089"/>
            <a:ext cx="268125" cy="228574"/>
          </a:xfrm>
          <a:prstGeom prst="rect">
            <a:avLst/>
          </a:prstGeom>
        </p:spPr>
        <p:txBody>
          <a:bodyPr/>
          <a:lstStyle>
            <a:lvl1pPr>
              <a:defRPr sz="1100">
                <a:solidFill>
                  <a:srgbClr val="000000"/>
                </a:solidFill>
                <a:latin typeface="Rockwell"/>
                <a:ea typeface="Rockwell"/>
                <a:cs typeface="Rockwell"/>
                <a:sym typeface="Rockwe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5017546" y="1524000"/>
            <a:ext cx="3566160" cy="1162050"/>
          </a:xfrm>
          <a:prstGeom prst="rect">
            <a:avLst/>
          </a:prstGeom>
        </p:spPr>
        <p:txBody>
          <a:bodyPr lIns="0" tIns="0" rIns="0" bIns="0" anchor="b">
            <a:normAutofit/>
          </a:bodyPr>
          <a:lstStyle>
            <a:lvl1pPr algn="l">
              <a:lnSpc>
                <a:spcPts val="4600"/>
              </a:lnSpc>
              <a:defRPr sz="4200" b="1"/>
            </a:lvl1pPr>
          </a:lstStyle>
          <a:p>
            <a:r>
              <a:t>Title Text</a:t>
            </a:r>
          </a:p>
        </p:txBody>
      </p:sp>
      <p:sp>
        <p:nvSpPr>
          <p:cNvPr id="146" name="Body Level One…"/>
          <p:cNvSpPr txBox="1">
            <a:spLocks noGrp="1"/>
          </p:cNvSpPr>
          <p:nvPr>
            <p:ph type="body" sz="quarter" idx="1"/>
          </p:nvPr>
        </p:nvSpPr>
        <p:spPr>
          <a:xfrm>
            <a:off x="5017544" y="2699982"/>
            <a:ext cx="3566160" cy="2163172"/>
          </a:xfrm>
          <a:prstGeom prst="rect">
            <a:avLst/>
          </a:prstGeom>
        </p:spPr>
        <p:txBody>
          <a:bodyPr/>
          <a:lstStyle>
            <a:lvl1pPr marL="0" indent="0">
              <a:spcBef>
                <a:spcPts val="600"/>
              </a:spcBef>
              <a:buSzTx/>
              <a:buNone/>
              <a:defRPr sz="2000"/>
            </a:lvl1pPr>
            <a:lvl2pPr marL="0" indent="457200">
              <a:spcBef>
                <a:spcPts val="600"/>
              </a:spcBef>
              <a:buSzTx/>
              <a:buNone/>
              <a:defRPr sz="2000"/>
            </a:lvl2pPr>
            <a:lvl3pPr marL="0" indent="914400">
              <a:spcBef>
                <a:spcPts val="600"/>
              </a:spcBef>
              <a:buSzTx/>
              <a:buNone/>
              <a:defRPr sz="2000"/>
            </a:lvl3pPr>
            <a:lvl4pPr marL="0" indent="1371600">
              <a:spcBef>
                <a:spcPts val="600"/>
              </a:spcBef>
              <a:buSzTx/>
              <a:buNone/>
              <a:defRPr sz="2000"/>
            </a:lvl4pPr>
            <a:lvl5pPr marL="0" indent="1828800">
              <a:spcBef>
                <a:spcPts val="600"/>
              </a:spcBef>
              <a:buSzTx/>
              <a:buNone/>
              <a:defRPr sz="2000"/>
            </a:lvl5pPr>
          </a:lstStyle>
          <a:p>
            <a:r>
              <a:t>Body Level One</a:t>
            </a:r>
          </a:p>
          <a:p>
            <a:pPr lvl="1"/>
            <a:r>
              <a:t>Body Level Two</a:t>
            </a:r>
          </a:p>
          <a:p>
            <a:pPr lvl="2"/>
            <a:r>
              <a:t>Body Level Three</a:t>
            </a:r>
          </a:p>
          <a:p>
            <a:pPr lvl="3"/>
            <a:r>
              <a:t>Body Level Four</a:t>
            </a:r>
          </a:p>
          <a:p>
            <a:pPr lvl="4"/>
            <a:r>
              <a:t>Body Level Five</a:t>
            </a:r>
          </a:p>
        </p:txBody>
      </p:sp>
      <p:grpSp>
        <p:nvGrpSpPr>
          <p:cNvPr id="149" name="Group 7"/>
          <p:cNvGrpSpPr/>
          <p:nvPr/>
        </p:nvGrpSpPr>
        <p:grpSpPr>
          <a:xfrm>
            <a:off x="488576" y="409503"/>
            <a:ext cx="4131829" cy="5708568"/>
            <a:chOff x="0" y="0"/>
            <a:chExt cx="4131828" cy="5708567"/>
          </a:xfrm>
        </p:grpSpPr>
        <p:sp>
          <p:nvSpPr>
            <p:cNvPr id="147" name="Rectangle 9"/>
            <p:cNvSpPr/>
            <p:nvPr/>
          </p:nvSpPr>
          <p:spPr>
            <a:xfrm rot="21421631">
              <a:off x="140041" y="96157"/>
              <a:ext cx="3850926" cy="5500467"/>
            </a:xfrm>
            <a:prstGeom prst="rect">
              <a:avLst/>
            </a:prstGeom>
            <a:solidFill>
              <a:srgbClr val="FFFFFF"/>
            </a:solidFill>
            <a:ln w="19050" cap="flat">
              <a:solidFill>
                <a:srgbClr val="FFFFFF"/>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148" name="Rectangle 10"/>
            <p:cNvSpPr/>
            <p:nvPr/>
          </p:nvSpPr>
          <p:spPr>
            <a:xfrm rot="21421631">
              <a:off x="140451" y="96146"/>
              <a:ext cx="3850926" cy="5516275"/>
            </a:xfrm>
            <a:prstGeom prst="rect">
              <a:avLst/>
            </a:prstGeom>
            <a:gradFill flip="none" rotWithShape="1">
              <a:gsLst>
                <a:gs pos="0">
                  <a:srgbClr val="D9D9D9"/>
                </a:gs>
                <a:gs pos="15000">
                  <a:srgbClr val="FFFFFF">
                    <a:alpha val="75000"/>
                  </a:srgbClr>
                </a:gs>
                <a:gs pos="100000">
                  <a:srgbClr val="FFFFFF"/>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50" name="Picture Placeholder 9"/>
          <p:cNvSpPr>
            <a:spLocks noGrp="1"/>
          </p:cNvSpPr>
          <p:nvPr>
            <p:ph type="pic" sz="half" idx="13"/>
          </p:nvPr>
        </p:nvSpPr>
        <p:spPr>
          <a:xfrm rot="21421631">
            <a:off x="808792" y="667559"/>
            <a:ext cx="3468665" cy="5124724"/>
          </a:xfrm>
          <a:prstGeom prst="rect">
            <a:avLst/>
          </a:prstGeom>
        </p:spPr>
        <p:txBody>
          <a:bodyPr lIns="91439" rIns="91439">
            <a:noAutofit/>
          </a:bodyPr>
          <a:lstStyle/>
          <a:p>
            <a:endParaRPr/>
          </a:p>
        </p:txBody>
      </p:sp>
      <p:sp>
        <p:nvSpPr>
          <p:cNvPr id="1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2 Pictures with Caption">
    <p:spTree>
      <p:nvGrpSpPr>
        <p:cNvPr id="1" name=""/>
        <p:cNvGrpSpPr/>
        <p:nvPr/>
      </p:nvGrpSpPr>
      <p:grpSpPr>
        <a:xfrm>
          <a:off x="0" y="0"/>
          <a:ext cx="0" cy="0"/>
          <a:chOff x="0" y="0"/>
          <a:chExt cx="0" cy="0"/>
        </a:xfrm>
      </p:grpSpPr>
      <p:grpSp>
        <p:nvGrpSpPr>
          <p:cNvPr id="160" name="Group 13"/>
          <p:cNvGrpSpPr/>
          <p:nvPr/>
        </p:nvGrpSpPr>
        <p:grpSpPr>
          <a:xfrm>
            <a:off x="156881" y="3301489"/>
            <a:ext cx="4401080" cy="3464638"/>
            <a:chOff x="0" y="0"/>
            <a:chExt cx="4401078" cy="3464636"/>
          </a:xfrm>
        </p:grpSpPr>
        <p:sp>
          <p:nvSpPr>
            <p:cNvPr id="158" name="Rectangle 14"/>
            <p:cNvSpPr/>
            <p:nvPr/>
          </p:nvSpPr>
          <p:spPr>
            <a:xfrm rot="21214351">
              <a:off x="156041" y="219335"/>
              <a:ext cx="4088025" cy="3017349"/>
            </a:xfrm>
            <a:prstGeom prst="rect">
              <a:avLst/>
            </a:prstGeom>
            <a:solidFill>
              <a:srgbClr val="FFFFFF"/>
            </a:solidFill>
            <a:ln w="19050" cap="flat">
              <a:solidFill>
                <a:srgbClr val="FFFFFF"/>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159" name="Rectangle 15"/>
            <p:cNvSpPr/>
            <p:nvPr/>
          </p:nvSpPr>
          <p:spPr>
            <a:xfrm rot="21214351">
              <a:off x="156526" y="219308"/>
              <a:ext cx="4088026" cy="3026020"/>
            </a:xfrm>
            <a:prstGeom prst="rect">
              <a:avLst/>
            </a:prstGeom>
            <a:gradFill flip="none" rotWithShape="1">
              <a:gsLst>
                <a:gs pos="0">
                  <a:srgbClr val="D9D9D9"/>
                </a:gs>
                <a:gs pos="15000">
                  <a:srgbClr val="FFFFFF">
                    <a:alpha val="75000"/>
                  </a:srgbClr>
                </a:gs>
                <a:gs pos="100000">
                  <a:srgbClr val="FFFFFF"/>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61" name="Picture Placeholder 9"/>
          <p:cNvSpPr>
            <a:spLocks noGrp="1"/>
          </p:cNvSpPr>
          <p:nvPr>
            <p:ph type="pic" sz="quarter" idx="13"/>
          </p:nvPr>
        </p:nvSpPr>
        <p:spPr>
          <a:xfrm rot="21214351">
            <a:off x="491056" y="3682579"/>
            <a:ext cx="3704111" cy="2697084"/>
          </a:xfrm>
          <a:prstGeom prst="rect">
            <a:avLst/>
          </a:prstGeom>
        </p:spPr>
        <p:txBody>
          <a:bodyPr lIns="91439" rIns="91439">
            <a:noAutofit/>
          </a:bodyPr>
          <a:lstStyle/>
          <a:p>
            <a:endParaRPr/>
          </a:p>
        </p:txBody>
      </p:sp>
      <p:grpSp>
        <p:nvGrpSpPr>
          <p:cNvPr id="164" name="Group 9"/>
          <p:cNvGrpSpPr/>
          <p:nvPr/>
        </p:nvGrpSpPr>
        <p:grpSpPr>
          <a:xfrm>
            <a:off x="71795" y="106426"/>
            <a:ext cx="4283396" cy="3295680"/>
            <a:chOff x="0" y="0"/>
            <a:chExt cx="4283395" cy="3295679"/>
          </a:xfrm>
        </p:grpSpPr>
        <p:sp>
          <p:nvSpPr>
            <p:cNvPr id="162" name="Rectangle 10"/>
            <p:cNvSpPr/>
            <p:nvPr/>
          </p:nvSpPr>
          <p:spPr>
            <a:xfrm rot="232774">
              <a:off x="97978" y="134839"/>
              <a:ext cx="4088026" cy="3017349"/>
            </a:xfrm>
            <a:prstGeom prst="rect">
              <a:avLst/>
            </a:prstGeom>
            <a:solidFill>
              <a:srgbClr val="FFFFFF"/>
            </a:solidFill>
            <a:ln w="19050" cap="flat">
              <a:solidFill>
                <a:srgbClr val="FFFFFF"/>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163" name="Rectangle 11"/>
            <p:cNvSpPr/>
            <p:nvPr/>
          </p:nvSpPr>
          <p:spPr>
            <a:xfrm rot="232774">
              <a:off x="97685" y="134829"/>
              <a:ext cx="4088025" cy="3026021"/>
            </a:xfrm>
            <a:prstGeom prst="rect">
              <a:avLst/>
            </a:prstGeom>
            <a:gradFill flip="none" rotWithShape="1">
              <a:gsLst>
                <a:gs pos="0">
                  <a:srgbClr val="D9D9D9"/>
                </a:gs>
                <a:gs pos="15000">
                  <a:srgbClr val="FFFFFF">
                    <a:alpha val="75000"/>
                  </a:srgbClr>
                </a:gs>
                <a:gs pos="100000">
                  <a:srgbClr val="FFFFFF"/>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65" name="Picture Placeholder 9"/>
          <p:cNvSpPr>
            <a:spLocks noGrp="1"/>
          </p:cNvSpPr>
          <p:nvPr>
            <p:ph type="pic" sz="quarter" idx="14"/>
          </p:nvPr>
        </p:nvSpPr>
        <p:spPr>
          <a:xfrm rot="232774">
            <a:off x="347129" y="403037"/>
            <a:ext cx="3704110" cy="2697084"/>
          </a:xfrm>
          <a:prstGeom prst="rect">
            <a:avLst/>
          </a:prstGeom>
        </p:spPr>
        <p:txBody>
          <a:bodyPr lIns="91439" rIns="91439">
            <a:noAutofit/>
          </a:bodyPr>
          <a:lstStyle/>
          <a:p>
            <a:endParaRPr/>
          </a:p>
        </p:txBody>
      </p:sp>
      <p:sp>
        <p:nvSpPr>
          <p:cNvPr id="166" name="Title Text"/>
          <p:cNvSpPr txBox="1">
            <a:spLocks noGrp="1"/>
          </p:cNvSpPr>
          <p:nvPr>
            <p:ph type="title"/>
          </p:nvPr>
        </p:nvSpPr>
        <p:spPr>
          <a:xfrm>
            <a:off x="5013433" y="1524000"/>
            <a:ext cx="3566161" cy="1162050"/>
          </a:xfrm>
          <a:prstGeom prst="rect">
            <a:avLst/>
          </a:prstGeom>
        </p:spPr>
        <p:txBody>
          <a:bodyPr lIns="0" tIns="0" rIns="0" bIns="0" anchor="b">
            <a:normAutofit/>
          </a:bodyPr>
          <a:lstStyle>
            <a:lvl1pPr algn="l">
              <a:lnSpc>
                <a:spcPts val="4600"/>
              </a:lnSpc>
              <a:defRPr sz="4200" b="1"/>
            </a:lvl1pPr>
          </a:lstStyle>
          <a:p>
            <a:r>
              <a:t>Title Text</a:t>
            </a:r>
          </a:p>
        </p:txBody>
      </p:sp>
      <p:sp>
        <p:nvSpPr>
          <p:cNvPr id="167" name="Body Level One…"/>
          <p:cNvSpPr txBox="1">
            <a:spLocks noGrp="1"/>
          </p:cNvSpPr>
          <p:nvPr>
            <p:ph type="body" sz="quarter" idx="1"/>
          </p:nvPr>
        </p:nvSpPr>
        <p:spPr>
          <a:xfrm>
            <a:off x="5013431" y="2699982"/>
            <a:ext cx="3566161" cy="2163172"/>
          </a:xfrm>
          <a:prstGeom prst="rect">
            <a:avLst/>
          </a:prstGeom>
        </p:spPr>
        <p:txBody>
          <a:bodyPr/>
          <a:lstStyle>
            <a:lvl1pPr marL="0" indent="0">
              <a:spcBef>
                <a:spcPts val="600"/>
              </a:spcBef>
              <a:buSzTx/>
              <a:buNone/>
              <a:defRPr sz="2000"/>
            </a:lvl1pPr>
            <a:lvl2pPr marL="0" indent="457200">
              <a:spcBef>
                <a:spcPts val="600"/>
              </a:spcBef>
              <a:buSzTx/>
              <a:buNone/>
              <a:defRPr sz="2000"/>
            </a:lvl2pPr>
            <a:lvl3pPr marL="0" indent="914400">
              <a:spcBef>
                <a:spcPts val="600"/>
              </a:spcBef>
              <a:buSzTx/>
              <a:buNone/>
              <a:defRPr sz="2000"/>
            </a:lvl3pPr>
            <a:lvl4pPr marL="0" indent="1371600">
              <a:spcBef>
                <a:spcPts val="600"/>
              </a:spcBef>
              <a:buSzTx/>
              <a:buNone/>
              <a:defRPr sz="2000"/>
            </a:lvl4pPr>
            <a:lvl5pPr marL="0" indent="1828800">
              <a:spcBef>
                <a:spcPts val="6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1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icture above Caption">
    <p:spTree>
      <p:nvGrpSpPr>
        <p:cNvPr id="1" name=""/>
        <p:cNvGrpSpPr/>
        <p:nvPr/>
      </p:nvGrpSpPr>
      <p:grpSpPr>
        <a:xfrm>
          <a:off x="0" y="0"/>
          <a:ext cx="0" cy="0"/>
          <a:chOff x="0" y="0"/>
          <a:chExt cx="0" cy="0"/>
        </a:xfrm>
      </p:grpSpPr>
      <p:sp>
        <p:nvSpPr>
          <p:cNvPr id="175" name="Title Text"/>
          <p:cNvSpPr txBox="1">
            <a:spLocks noGrp="1"/>
          </p:cNvSpPr>
          <p:nvPr>
            <p:ph type="title"/>
          </p:nvPr>
        </p:nvSpPr>
        <p:spPr>
          <a:xfrm>
            <a:off x="914400" y="3762373"/>
            <a:ext cx="7315200" cy="1162051"/>
          </a:xfrm>
          <a:prstGeom prst="rect">
            <a:avLst/>
          </a:prstGeom>
        </p:spPr>
        <p:txBody>
          <a:bodyPr lIns="0" tIns="0" rIns="0" bIns="0" anchor="b">
            <a:normAutofit/>
          </a:bodyPr>
          <a:lstStyle>
            <a:lvl1pPr algn="l">
              <a:lnSpc>
                <a:spcPts val="4600"/>
              </a:lnSpc>
              <a:defRPr sz="3600" b="1"/>
            </a:lvl1pPr>
          </a:lstStyle>
          <a:p>
            <a:r>
              <a:t>Title Text</a:t>
            </a:r>
          </a:p>
        </p:txBody>
      </p:sp>
      <p:grpSp>
        <p:nvGrpSpPr>
          <p:cNvPr id="178" name="Group 8"/>
          <p:cNvGrpSpPr/>
          <p:nvPr/>
        </p:nvGrpSpPr>
        <p:grpSpPr>
          <a:xfrm>
            <a:off x="1948560" y="212836"/>
            <a:ext cx="5252771" cy="3775840"/>
            <a:chOff x="0" y="0"/>
            <a:chExt cx="5252770" cy="3775838"/>
          </a:xfrm>
        </p:grpSpPr>
        <p:sp>
          <p:nvSpPr>
            <p:cNvPr id="176" name="Rectangle 9"/>
            <p:cNvSpPr/>
            <p:nvPr/>
          </p:nvSpPr>
          <p:spPr>
            <a:xfrm rot="232774">
              <a:off x="111055" y="166274"/>
              <a:ext cx="5031328" cy="3433445"/>
            </a:xfrm>
            <a:prstGeom prst="rect">
              <a:avLst/>
            </a:prstGeom>
            <a:solidFill>
              <a:srgbClr val="FFFFFF"/>
            </a:solidFill>
            <a:ln w="19050" cap="flat">
              <a:solidFill>
                <a:srgbClr val="FFFFFF"/>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177" name="Rectangle 10"/>
            <p:cNvSpPr/>
            <p:nvPr/>
          </p:nvSpPr>
          <p:spPr>
            <a:xfrm rot="232774">
              <a:off x="110721" y="166263"/>
              <a:ext cx="5031328" cy="3443313"/>
            </a:xfrm>
            <a:prstGeom prst="rect">
              <a:avLst/>
            </a:prstGeom>
            <a:gradFill flip="none" rotWithShape="1">
              <a:gsLst>
                <a:gs pos="0">
                  <a:srgbClr val="D9D9D9"/>
                </a:gs>
                <a:gs pos="15000">
                  <a:srgbClr val="FFFFFF">
                    <a:alpha val="75000"/>
                  </a:srgbClr>
                </a:gs>
                <a:gs pos="100000">
                  <a:srgbClr val="FFFFFF"/>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79" name="Body Level One…"/>
          <p:cNvSpPr txBox="1">
            <a:spLocks noGrp="1"/>
          </p:cNvSpPr>
          <p:nvPr>
            <p:ph type="body" sz="quarter" idx="1"/>
          </p:nvPr>
        </p:nvSpPr>
        <p:spPr>
          <a:xfrm>
            <a:off x="914400" y="4928735"/>
            <a:ext cx="7315200" cy="987972"/>
          </a:xfrm>
          <a:prstGeom prst="rect">
            <a:avLst/>
          </a:prstGeom>
        </p:spPr>
        <p:txBody>
          <a:bodyPr/>
          <a:lstStyle>
            <a:lvl1pPr marL="0" indent="0">
              <a:spcBef>
                <a:spcPts val="0"/>
              </a:spcBef>
              <a:buSzTx/>
              <a:buNone/>
              <a:defRPr sz="2000"/>
            </a:lvl1pPr>
            <a:lvl2pPr marL="0" indent="457200">
              <a:spcBef>
                <a:spcPts val="0"/>
              </a:spcBef>
              <a:buSzTx/>
              <a:buNone/>
              <a:defRPr sz="2000"/>
            </a:lvl2pPr>
            <a:lvl3pPr marL="0" indent="914400">
              <a:spcBef>
                <a:spcPts val="0"/>
              </a:spcBef>
              <a:buSzTx/>
              <a:buNone/>
              <a:defRPr sz="2000"/>
            </a:lvl3pPr>
            <a:lvl4pPr marL="0" indent="1371600">
              <a:spcBef>
                <a:spcPts val="0"/>
              </a:spcBef>
              <a:buSzTx/>
              <a:buNone/>
              <a:defRPr sz="2000"/>
            </a:lvl4pPr>
            <a:lvl5pPr marL="0" indent="1828800">
              <a:spcBef>
                <a:spcPts val="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180" name="Picture Placeholder 9"/>
          <p:cNvSpPr>
            <a:spLocks noGrp="1"/>
          </p:cNvSpPr>
          <p:nvPr>
            <p:ph type="pic" sz="half" idx="13"/>
          </p:nvPr>
        </p:nvSpPr>
        <p:spPr>
          <a:xfrm rot="232774">
            <a:off x="2248156" y="564563"/>
            <a:ext cx="4653579" cy="3072385"/>
          </a:xfrm>
          <a:prstGeom prst="rect">
            <a:avLst/>
          </a:prstGeom>
        </p:spPr>
        <p:txBody>
          <a:bodyPr lIns="91439" rIns="91439">
            <a:noAutofit/>
          </a:bodyPr>
          <a:lstStyle/>
          <a:p>
            <a:endParaRPr/>
          </a:p>
        </p:txBody>
      </p:sp>
      <p:sp>
        <p:nvSpPr>
          <p:cNvPr id="1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2 Pictures above Caption">
    <p:spTree>
      <p:nvGrpSpPr>
        <p:cNvPr id="1" name=""/>
        <p:cNvGrpSpPr/>
        <p:nvPr/>
      </p:nvGrpSpPr>
      <p:grpSpPr>
        <a:xfrm>
          <a:off x="0" y="0"/>
          <a:ext cx="0" cy="0"/>
          <a:chOff x="0" y="0"/>
          <a:chExt cx="0" cy="0"/>
        </a:xfrm>
      </p:grpSpPr>
      <p:sp>
        <p:nvSpPr>
          <p:cNvPr id="188" name="Title Text"/>
          <p:cNvSpPr txBox="1">
            <a:spLocks noGrp="1"/>
          </p:cNvSpPr>
          <p:nvPr>
            <p:ph type="title"/>
          </p:nvPr>
        </p:nvSpPr>
        <p:spPr>
          <a:xfrm>
            <a:off x="914400" y="3762373"/>
            <a:ext cx="7315200" cy="1162051"/>
          </a:xfrm>
          <a:prstGeom prst="rect">
            <a:avLst/>
          </a:prstGeom>
        </p:spPr>
        <p:txBody>
          <a:bodyPr lIns="0" tIns="0" rIns="0" bIns="0" anchor="b">
            <a:normAutofit/>
          </a:bodyPr>
          <a:lstStyle>
            <a:lvl1pPr algn="l">
              <a:lnSpc>
                <a:spcPts val="4600"/>
              </a:lnSpc>
              <a:defRPr sz="3600" b="1"/>
            </a:lvl1pPr>
          </a:lstStyle>
          <a:p>
            <a:r>
              <a:t>Title Text</a:t>
            </a:r>
          </a:p>
        </p:txBody>
      </p:sp>
      <p:grpSp>
        <p:nvGrpSpPr>
          <p:cNvPr id="191" name="Group 13"/>
          <p:cNvGrpSpPr/>
          <p:nvPr/>
        </p:nvGrpSpPr>
        <p:grpSpPr>
          <a:xfrm>
            <a:off x="19444" y="15044"/>
            <a:ext cx="4157545" cy="3908008"/>
            <a:chOff x="0" y="0"/>
            <a:chExt cx="4157544" cy="3908006"/>
          </a:xfrm>
        </p:grpSpPr>
        <p:sp>
          <p:nvSpPr>
            <p:cNvPr id="189" name="Rectangle 14"/>
            <p:cNvSpPr/>
            <p:nvPr/>
          </p:nvSpPr>
          <p:spPr>
            <a:xfrm rot="21420000">
              <a:off x="93964" y="101330"/>
              <a:ext cx="3969061" cy="3694742"/>
            </a:xfrm>
            <a:prstGeom prst="rect">
              <a:avLst/>
            </a:prstGeom>
            <a:solidFill>
              <a:srgbClr val="FFFFFF"/>
            </a:solidFill>
            <a:ln w="19050" cap="flat">
              <a:solidFill>
                <a:srgbClr val="FFFFFF"/>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190" name="Rectangle 15"/>
            <p:cNvSpPr/>
            <p:nvPr/>
          </p:nvSpPr>
          <p:spPr>
            <a:xfrm rot="21420000">
              <a:off x="94242" y="101323"/>
              <a:ext cx="3969061" cy="3705361"/>
            </a:xfrm>
            <a:prstGeom prst="rect">
              <a:avLst/>
            </a:prstGeom>
            <a:gradFill flip="none" rotWithShape="1">
              <a:gsLst>
                <a:gs pos="0">
                  <a:srgbClr val="D9D9D9"/>
                </a:gs>
                <a:gs pos="15000">
                  <a:srgbClr val="FFFFFF">
                    <a:alpha val="75000"/>
                  </a:srgbClr>
                </a:gs>
                <a:gs pos="100000">
                  <a:srgbClr val="FFFFFF"/>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92" name="Picture Placeholder 9"/>
          <p:cNvSpPr>
            <a:spLocks noGrp="1"/>
          </p:cNvSpPr>
          <p:nvPr>
            <p:ph type="pic" sz="quarter" idx="13"/>
          </p:nvPr>
        </p:nvSpPr>
        <p:spPr>
          <a:xfrm rot="21420000">
            <a:off x="299150" y="304998"/>
            <a:ext cx="3598457" cy="3334235"/>
          </a:xfrm>
          <a:prstGeom prst="rect">
            <a:avLst/>
          </a:prstGeom>
        </p:spPr>
        <p:txBody>
          <a:bodyPr lIns="91439" rIns="91439">
            <a:noAutofit/>
          </a:bodyPr>
          <a:lstStyle/>
          <a:p>
            <a:endParaRPr/>
          </a:p>
        </p:txBody>
      </p:sp>
      <p:grpSp>
        <p:nvGrpSpPr>
          <p:cNvPr id="195" name="Group 9"/>
          <p:cNvGrpSpPr/>
          <p:nvPr/>
        </p:nvGrpSpPr>
        <p:grpSpPr>
          <a:xfrm>
            <a:off x="3998644" y="82085"/>
            <a:ext cx="5126363" cy="3925424"/>
            <a:chOff x="0" y="0"/>
            <a:chExt cx="5126362" cy="3925422"/>
          </a:xfrm>
        </p:grpSpPr>
        <p:sp>
          <p:nvSpPr>
            <p:cNvPr id="193" name="Rectangle 10"/>
            <p:cNvSpPr/>
            <p:nvPr/>
          </p:nvSpPr>
          <p:spPr>
            <a:xfrm rot="360000">
              <a:off x="167350" y="241082"/>
              <a:ext cx="4792694" cy="3433444"/>
            </a:xfrm>
            <a:prstGeom prst="rect">
              <a:avLst/>
            </a:prstGeom>
            <a:solidFill>
              <a:srgbClr val="FFFFFF"/>
            </a:solidFill>
            <a:ln w="19050" cap="flat">
              <a:solidFill>
                <a:srgbClr val="FFFFFF"/>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194" name="Rectangle 11"/>
            <p:cNvSpPr/>
            <p:nvPr/>
          </p:nvSpPr>
          <p:spPr>
            <a:xfrm rot="360000">
              <a:off x="166834" y="241055"/>
              <a:ext cx="4792694" cy="3443313"/>
            </a:xfrm>
            <a:prstGeom prst="rect">
              <a:avLst/>
            </a:prstGeom>
            <a:gradFill flip="none" rotWithShape="1">
              <a:gsLst>
                <a:gs pos="0">
                  <a:srgbClr val="D9D9D9"/>
                </a:gs>
                <a:gs pos="15000">
                  <a:srgbClr val="FFFFFF">
                    <a:alpha val="75000"/>
                  </a:srgbClr>
                </a:gs>
                <a:gs pos="100000">
                  <a:srgbClr val="FFFFFF"/>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96" name="Picture Placeholder 9"/>
          <p:cNvSpPr>
            <a:spLocks noGrp="1"/>
          </p:cNvSpPr>
          <p:nvPr>
            <p:ph type="pic" sz="half" idx="14"/>
          </p:nvPr>
        </p:nvSpPr>
        <p:spPr>
          <a:xfrm rot="360000">
            <a:off x="4336486" y="507667"/>
            <a:ext cx="4432861" cy="3072385"/>
          </a:xfrm>
          <a:prstGeom prst="rect">
            <a:avLst/>
          </a:prstGeom>
        </p:spPr>
        <p:txBody>
          <a:bodyPr lIns="91439" rIns="91439">
            <a:noAutofit/>
          </a:bodyPr>
          <a:lstStyle/>
          <a:p>
            <a:endParaRPr/>
          </a:p>
        </p:txBody>
      </p:sp>
      <p:sp>
        <p:nvSpPr>
          <p:cNvPr id="197" name="Body Level One…"/>
          <p:cNvSpPr txBox="1">
            <a:spLocks noGrp="1"/>
          </p:cNvSpPr>
          <p:nvPr>
            <p:ph type="body" sz="quarter" idx="1"/>
          </p:nvPr>
        </p:nvSpPr>
        <p:spPr>
          <a:xfrm>
            <a:off x="914400" y="4926105"/>
            <a:ext cx="7315200" cy="990601"/>
          </a:xfrm>
          <a:prstGeom prst="rect">
            <a:avLst/>
          </a:prstGeom>
        </p:spPr>
        <p:txBody>
          <a:bodyPr/>
          <a:lstStyle>
            <a:lvl1pPr marL="0" indent="0">
              <a:spcBef>
                <a:spcPts val="0"/>
              </a:spcBef>
              <a:buSzTx/>
              <a:buNone/>
              <a:defRPr sz="2000"/>
            </a:lvl1pPr>
            <a:lvl2pPr marL="0" indent="457200">
              <a:spcBef>
                <a:spcPts val="0"/>
              </a:spcBef>
              <a:buSzTx/>
              <a:buNone/>
              <a:defRPr sz="2000"/>
            </a:lvl2pPr>
            <a:lvl3pPr marL="0" indent="914400">
              <a:spcBef>
                <a:spcPts val="0"/>
              </a:spcBef>
              <a:buSzTx/>
              <a:buNone/>
              <a:defRPr sz="2000"/>
            </a:lvl3pPr>
            <a:lvl4pPr marL="0" indent="1371600">
              <a:spcBef>
                <a:spcPts val="0"/>
              </a:spcBef>
              <a:buSzTx/>
              <a:buNone/>
              <a:defRPr sz="2000"/>
            </a:lvl4pPr>
            <a:lvl5pPr marL="0" indent="1828800">
              <a:spcBef>
                <a:spcPts val="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1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Vertical Tex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05" name="Title Text"/>
          <p:cNvSpPr txBox="1">
            <a:spLocks noGrp="1"/>
          </p:cNvSpPr>
          <p:nvPr>
            <p:ph type="title"/>
          </p:nvPr>
        </p:nvSpPr>
        <p:spPr>
          <a:xfrm>
            <a:off x="914400" y="503237"/>
            <a:ext cx="7313614" cy="868363"/>
          </a:xfrm>
          <a:prstGeom prst="rect">
            <a:avLst/>
          </a:prstGeom>
        </p:spPr>
        <p:txBody>
          <a:bodyPr>
            <a:normAutofit/>
          </a:bodyPr>
          <a:lstStyle/>
          <a:p>
            <a:r>
              <a:t>Title Text</a:t>
            </a:r>
          </a:p>
        </p:txBody>
      </p:sp>
      <p:sp>
        <p:nvSpPr>
          <p:cNvPr id="206" name="Body Level One…"/>
          <p:cNvSpPr txBox="1">
            <a:spLocks noGrp="1"/>
          </p:cNvSpPr>
          <p:nvPr>
            <p:ph type="body" idx="1"/>
          </p:nvPr>
        </p:nvSpPr>
        <p:spPr>
          <a:xfrm>
            <a:off x="914400" y="1735138"/>
            <a:ext cx="7313614" cy="4056063"/>
          </a:xfrm>
          <a:prstGeom prst="rect">
            <a:avLst/>
          </a:prstGeom>
        </p:spPr>
        <p:txBody>
          <a:bodyPr/>
          <a:lstStyle>
            <a:lvl1pPr>
              <a:buBlip>
                <a:blip r:embed="rId3"/>
              </a:buBlip>
            </a:lvl1pPr>
            <a:lvl2pPr>
              <a:buBlip>
                <a:blip r:embed="rId4"/>
              </a:buBlip>
            </a:lvl2pPr>
            <a:lvl3pPr>
              <a:buBlip>
                <a:blip r:embed="rId5"/>
              </a:buBlip>
            </a:lvl3pPr>
            <a:lvl4pPr>
              <a:buBlip>
                <a:blip r:embed="rId5"/>
              </a:buBlip>
            </a:lvl4pPr>
            <a:lvl5pPr>
              <a:buBlip>
                <a:blip r:embed="rId5"/>
              </a:buBlip>
            </a:lvl5pPr>
          </a:lstStyle>
          <a:p>
            <a:r>
              <a:t>Body Level One</a:t>
            </a:r>
          </a:p>
          <a:p>
            <a:pPr lvl="1"/>
            <a:r>
              <a:t>Body Level Two</a:t>
            </a:r>
          </a:p>
          <a:p>
            <a:pPr lvl="2"/>
            <a:r>
              <a:t>Body Level Three</a:t>
            </a:r>
          </a:p>
          <a:p>
            <a:pPr lvl="3"/>
            <a:r>
              <a:t>Body Level Four</a:t>
            </a:r>
          </a:p>
          <a:p>
            <a:pPr lvl="4"/>
            <a:r>
              <a:t>Body Level Five</a:t>
            </a:r>
          </a:p>
        </p:txBody>
      </p:sp>
      <p:sp>
        <p:nvSpPr>
          <p:cNvPr id="2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Vertical Title and Tex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14" name="Title Text"/>
          <p:cNvSpPr txBox="1">
            <a:spLocks noGrp="1"/>
          </p:cNvSpPr>
          <p:nvPr>
            <p:ph type="title"/>
          </p:nvPr>
        </p:nvSpPr>
        <p:spPr>
          <a:xfrm>
            <a:off x="7551681" y="450851"/>
            <a:ext cx="846084" cy="5357813"/>
          </a:xfrm>
          <a:prstGeom prst="rect">
            <a:avLst/>
          </a:prstGeom>
        </p:spPr>
        <p:txBody>
          <a:bodyPr anchor="t">
            <a:normAutofit/>
          </a:bodyPr>
          <a:lstStyle/>
          <a:p>
            <a:r>
              <a:t>Title Text</a:t>
            </a:r>
          </a:p>
        </p:txBody>
      </p:sp>
      <p:sp>
        <p:nvSpPr>
          <p:cNvPr id="215" name="Body Level One…"/>
          <p:cNvSpPr txBox="1">
            <a:spLocks noGrp="1"/>
          </p:cNvSpPr>
          <p:nvPr>
            <p:ph type="body" idx="1"/>
          </p:nvPr>
        </p:nvSpPr>
        <p:spPr>
          <a:xfrm>
            <a:off x="914400" y="450851"/>
            <a:ext cx="5943600" cy="5357813"/>
          </a:xfrm>
          <a:prstGeom prst="rect">
            <a:avLst/>
          </a:prstGeom>
        </p:spPr>
        <p:txBody>
          <a:bodyPr/>
          <a:lstStyle>
            <a:lvl1pPr>
              <a:buBlip>
                <a:blip r:embed="rId3"/>
              </a:buBlip>
            </a:lvl1pPr>
            <a:lvl2pPr>
              <a:buBlip>
                <a:blip r:embed="rId4"/>
              </a:buBlip>
            </a:lvl2pPr>
            <a:lvl3pPr>
              <a:buBlip>
                <a:blip r:embed="rId5"/>
              </a:buBlip>
            </a:lvl3pPr>
            <a:lvl4pPr>
              <a:buBlip>
                <a:blip r:embed="rId5"/>
              </a:buBlip>
            </a:lvl4pPr>
            <a:lvl5pPr>
              <a:buBlip>
                <a:blip r:embed="rId5"/>
              </a:buBlip>
            </a:lvl5pPr>
          </a:lstStyle>
          <a:p>
            <a:r>
              <a:t>Body Level One</a:t>
            </a:r>
          </a:p>
          <a:p>
            <a:pPr lvl="1"/>
            <a:r>
              <a:t>Body Level Two</a:t>
            </a:r>
          </a:p>
          <a:p>
            <a:pPr lvl="2"/>
            <a:r>
              <a:t>Body Level Three</a:t>
            </a:r>
          </a:p>
          <a:p>
            <a:pPr lvl="3"/>
            <a:r>
              <a:t>Body Level Four</a:t>
            </a:r>
          </a:p>
          <a:p>
            <a:pPr lvl="4"/>
            <a:r>
              <a:t>Body Level Five</a:t>
            </a:r>
          </a:p>
        </p:txBody>
      </p:sp>
      <p:sp>
        <p:nvSpPr>
          <p:cNvPr id="2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B7CD6A2-A455-4AD1-B82D-514CB2A37051}" type="slidenum">
              <a:rPr lang="en-US"/>
              <a:pPr/>
              <a:t>‹#›</a:t>
            </a:fld>
            <a:endParaRPr lang="en-US"/>
          </a:p>
        </p:txBody>
      </p:sp>
    </p:spTree>
    <p:extLst>
      <p:ext uri="{BB962C8B-B14F-4D97-AF65-F5344CB8AC3E}">
        <p14:creationId xmlns:p14="http://schemas.microsoft.com/office/powerpoint/2010/main" val="190897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xfrm>
            <a:off x="914400" y="503237"/>
            <a:ext cx="7313614" cy="868363"/>
          </a:xfrm>
          <a:prstGeom prst="rect">
            <a:avLst/>
          </a:prstGeom>
        </p:spPr>
        <p:txBody>
          <a:bodyPr>
            <a:normAutofit/>
          </a:bodyPr>
          <a:lstStyle/>
          <a:p>
            <a:r>
              <a:t>Title Text</a:t>
            </a:r>
          </a:p>
        </p:txBody>
      </p:sp>
      <p:sp>
        <p:nvSpPr>
          <p:cNvPr id="21" name="Body Level One…"/>
          <p:cNvSpPr txBox="1">
            <a:spLocks noGrp="1"/>
          </p:cNvSpPr>
          <p:nvPr>
            <p:ph type="body" idx="1"/>
          </p:nvPr>
        </p:nvSpPr>
        <p:spPr>
          <a:xfrm>
            <a:off x="914400" y="1735138"/>
            <a:ext cx="7313614" cy="4056063"/>
          </a:xfrm>
          <a:prstGeom prst="rect">
            <a:avLst/>
          </a:prstGeom>
        </p:spPr>
        <p:txBody>
          <a:bodyPr/>
          <a:lstStyle>
            <a:lvl1pPr>
              <a:buBlip>
                <a:blip r:embed="rId2"/>
              </a:buBlip>
            </a:lvl1pPr>
            <a:lvl2pPr>
              <a:buBlip>
                <a:blip r:embed="rId3"/>
              </a:buBlip>
            </a:lvl2pPr>
            <a:lvl3pPr>
              <a:buBlip>
                <a:blip r:embed="rId4"/>
              </a:buBlip>
            </a:lvl3pPr>
            <a:lvl4pPr>
              <a:buBlip>
                <a:blip r:embed="rId4"/>
              </a:buBlip>
            </a:lvl4pPr>
            <a:lvl5pPr>
              <a:buBlip>
                <a:blip r:embed="rId4"/>
              </a:buBlip>
            </a:lvl5p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Slide with Watermark">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9" name="Body Level One…"/>
          <p:cNvSpPr txBox="1">
            <a:spLocks noGrp="1"/>
          </p:cNvSpPr>
          <p:nvPr>
            <p:ph type="body" sz="half" idx="1"/>
          </p:nvPr>
        </p:nvSpPr>
        <p:spPr>
          <a:xfrm>
            <a:off x="1122215" y="3200400"/>
            <a:ext cx="8021782" cy="2209800"/>
          </a:xfrm>
          <a:prstGeom prst="rect">
            <a:avLst/>
          </a:prstGeom>
        </p:spPr>
        <p:txBody>
          <a:bodyPr lIns="0" tIns="0" rIns="0" bIns="0" anchor="ctr"/>
          <a:lstStyle>
            <a:lvl1pPr marL="0" indent="0" algn="r">
              <a:spcBef>
                <a:spcPts val="0"/>
              </a:spcBef>
              <a:buSzTx/>
              <a:buNone/>
              <a:defRPr sz="12200">
                <a:solidFill>
                  <a:srgbClr val="000000">
                    <a:alpha val="10000"/>
                  </a:srgbClr>
                </a:solidFill>
                <a:latin typeface="Impact"/>
                <a:ea typeface="Impact"/>
                <a:cs typeface="Impact"/>
                <a:sym typeface="Impact"/>
              </a:defRPr>
            </a:lvl1pPr>
            <a:lvl2pPr marL="0" indent="0" algn="r">
              <a:spcBef>
                <a:spcPts val="0"/>
              </a:spcBef>
              <a:buSzTx/>
              <a:buNone/>
              <a:defRPr sz="12200">
                <a:solidFill>
                  <a:srgbClr val="000000">
                    <a:alpha val="10000"/>
                  </a:srgbClr>
                </a:solidFill>
                <a:latin typeface="Impact"/>
                <a:ea typeface="Impact"/>
                <a:cs typeface="Impact"/>
                <a:sym typeface="Impact"/>
              </a:defRPr>
            </a:lvl2pPr>
            <a:lvl3pPr marL="0" indent="0" algn="r">
              <a:spcBef>
                <a:spcPts val="0"/>
              </a:spcBef>
              <a:buSzTx/>
              <a:buNone/>
              <a:defRPr sz="12200">
                <a:solidFill>
                  <a:srgbClr val="000000">
                    <a:alpha val="10000"/>
                  </a:srgbClr>
                </a:solidFill>
                <a:latin typeface="Impact"/>
                <a:ea typeface="Impact"/>
                <a:cs typeface="Impact"/>
                <a:sym typeface="Impact"/>
              </a:defRPr>
            </a:lvl3pPr>
            <a:lvl4pPr marL="0" indent="0" algn="r">
              <a:spcBef>
                <a:spcPts val="0"/>
              </a:spcBef>
              <a:buSzTx/>
              <a:buNone/>
              <a:defRPr sz="12200">
                <a:solidFill>
                  <a:srgbClr val="000000">
                    <a:alpha val="10000"/>
                  </a:srgbClr>
                </a:solidFill>
                <a:latin typeface="Impact"/>
                <a:ea typeface="Impact"/>
                <a:cs typeface="Impact"/>
                <a:sym typeface="Impact"/>
              </a:defRPr>
            </a:lvl4pPr>
            <a:lvl5pPr marL="0" indent="0" algn="r">
              <a:spcBef>
                <a:spcPts val="0"/>
              </a:spcBef>
              <a:buSzTx/>
              <a:buNone/>
              <a:defRPr sz="12200">
                <a:solidFill>
                  <a:srgbClr val="000000">
                    <a:alpha val="10000"/>
                  </a:srgbClr>
                </a:solidFill>
                <a:latin typeface="Impact"/>
                <a:ea typeface="Impact"/>
                <a:cs typeface="Impact"/>
                <a:sym typeface="Impact"/>
              </a:defRPr>
            </a:lvl5pPr>
          </a:lstStyle>
          <a:p>
            <a:r>
              <a:t>Body Level One</a:t>
            </a:r>
          </a:p>
          <a:p>
            <a:pPr lvl="1"/>
            <a:r>
              <a:t>Body Level Two</a:t>
            </a:r>
          </a:p>
          <a:p>
            <a:pPr lvl="2"/>
            <a:r>
              <a:t>Body Level Three</a:t>
            </a:r>
          </a:p>
          <a:p>
            <a:pPr lvl="3"/>
            <a:r>
              <a:t>Body Level Four</a:t>
            </a:r>
          </a:p>
          <a:p>
            <a:pPr lvl="4"/>
            <a:r>
              <a:t>Body Level Five</a:t>
            </a:r>
          </a:p>
        </p:txBody>
      </p:sp>
      <p:sp>
        <p:nvSpPr>
          <p:cNvPr id="30" name="Title Text"/>
          <p:cNvSpPr txBox="1">
            <a:spLocks noGrp="1"/>
          </p:cNvSpPr>
          <p:nvPr>
            <p:ph type="title"/>
          </p:nvPr>
        </p:nvSpPr>
        <p:spPr>
          <a:xfrm>
            <a:off x="3960812" y="3833095"/>
            <a:ext cx="4724401" cy="1209965"/>
          </a:xfrm>
          <a:prstGeom prst="rect">
            <a:avLst/>
          </a:prstGeom>
        </p:spPr>
        <p:txBody>
          <a:bodyPr lIns="0" tIns="0" rIns="0" bIns="0" anchor="b">
            <a:normAutofit/>
          </a:bodyPr>
          <a:lstStyle>
            <a:lvl1pPr algn="l">
              <a:lnSpc>
                <a:spcPts val="5000"/>
              </a:lnSpc>
            </a:lvl1pPr>
          </a:lstStyle>
          <a:p>
            <a:r>
              <a:t>Title Text</a:t>
            </a:r>
          </a:p>
        </p:txBody>
      </p:sp>
      <p:sp>
        <p:nvSpPr>
          <p:cNvPr id="31" name="Slide Number"/>
          <p:cNvSpPr txBox="1">
            <a:spLocks noGrp="1"/>
          </p:cNvSpPr>
          <p:nvPr>
            <p:ph type="sldNum" sz="quarter" idx="2"/>
          </p:nvPr>
        </p:nvSpPr>
        <p:spPr>
          <a:xfrm>
            <a:off x="8682532" y="6330649"/>
            <a:ext cx="268124" cy="228574"/>
          </a:xfrm>
          <a:prstGeom prst="rect">
            <a:avLst/>
          </a:prstGeom>
        </p:spPr>
        <p:txBody>
          <a:bodyPr/>
          <a:lstStyle>
            <a:lvl1pPr>
              <a:defRPr sz="1100">
                <a:solidFill>
                  <a:srgbClr val="000000"/>
                </a:solidFill>
                <a:latin typeface="Rockwell"/>
                <a:ea typeface="Rockwell"/>
                <a:cs typeface="Rockwell"/>
                <a:sym typeface="Rockwe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8" name="Title Text"/>
          <p:cNvSpPr txBox="1">
            <a:spLocks noGrp="1"/>
          </p:cNvSpPr>
          <p:nvPr>
            <p:ph type="title"/>
          </p:nvPr>
        </p:nvSpPr>
        <p:spPr>
          <a:xfrm>
            <a:off x="457200" y="2194560"/>
            <a:ext cx="7772400" cy="1362076"/>
          </a:xfrm>
          <a:prstGeom prst="rect">
            <a:avLst/>
          </a:prstGeom>
        </p:spPr>
        <p:txBody>
          <a:bodyPr lIns="0" tIns="0" rIns="0" bIns="0" anchor="b">
            <a:normAutofit/>
          </a:bodyPr>
          <a:lstStyle>
            <a:lvl1pPr algn="l">
              <a:lnSpc>
                <a:spcPts val="5000"/>
              </a:lnSpc>
              <a:defRPr b="1"/>
            </a:lvl1pPr>
          </a:lstStyle>
          <a:p>
            <a:r>
              <a:t>Title Text</a:t>
            </a:r>
          </a:p>
        </p:txBody>
      </p:sp>
      <p:sp>
        <p:nvSpPr>
          <p:cNvPr id="39" name="Body Level One…"/>
          <p:cNvSpPr txBox="1">
            <a:spLocks noGrp="1"/>
          </p:cNvSpPr>
          <p:nvPr>
            <p:ph type="body" sz="quarter" idx="1"/>
          </p:nvPr>
        </p:nvSpPr>
        <p:spPr>
          <a:xfrm>
            <a:off x="457200" y="3557015"/>
            <a:ext cx="7772400" cy="987553"/>
          </a:xfrm>
          <a:prstGeom prst="rect">
            <a:avLst/>
          </a:prstGeom>
        </p:spPr>
        <p:txBody>
          <a:bodyPr lIns="0" tIns="0" rIns="0" bIns="0"/>
          <a:lstStyle>
            <a:lvl1pPr marL="0" indent="0">
              <a:buSzTx/>
              <a:buNone/>
              <a:defRPr sz="2200"/>
            </a:lvl1pPr>
            <a:lvl2pPr marL="0" indent="457200">
              <a:buSzTx/>
              <a:buNone/>
              <a:defRPr sz="2200"/>
            </a:lvl2pPr>
            <a:lvl3pPr marL="0" indent="914400">
              <a:buSzTx/>
              <a:buNone/>
              <a:defRPr sz="2200"/>
            </a:lvl3pPr>
            <a:lvl4pPr marL="0" indent="1371600">
              <a:buSzTx/>
              <a:buNone/>
              <a:defRPr sz="2200"/>
            </a:lvl4pPr>
            <a:lvl5pPr marL="0" indent="1828800">
              <a:buSzTx/>
              <a:buNone/>
              <a:defRPr sz="22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ection with Pictur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7" name="Title Text"/>
          <p:cNvSpPr txBox="1">
            <a:spLocks noGrp="1"/>
          </p:cNvSpPr>
          <p:nvPr>
            <p:ph type="title"/>
          </p:nvPr>
        </p:nvSpPr>
        <p:spPr>
          <a:xfrm>
            <a:off x="3152775" y="4069803"/>
            <a:ext cx="5538788" cy="1162051"/>
          </a:xfrm>
          <a:prstGeom prst="rect">
            <a:avLst/>
          </a:prstGeom>
        </p:spPr>
        <p:txBody>
          <a:bodyPr lIns="0" tIns="0" rIns="0" bIns="0" anchor="b">
            <a:normAutofit/>
          </a:bodyPr>
          <a:lstStyle>
            <a:lvl1pPr algn="l">
              <a:lnSpc>
                <a:spcPts val="4600"/>
              </a:lnSpc>
              <a:defRPr b="1"/>
            </a:lvl1pPr>
          </a:lstStyle>
          <a:p>
            <a:r>
              <a:t>Title Text</a:t>
            </a:r>
          </a:p>
        </p:txBody>
      </p:sp>
      <p:grpSp>
        <p:nvGrpSpPr>
          <p:cNvPr id="60" name="Group 8"/>
          <p:cNvGrpSpPr/>
          <p:nvPr/>
        </p:nvGrpSpPr>
        <p:grpSpPr>
          <a:xfrm>
            <a:off x="479459" y="172046"/>
            <a:ext cx="5766033" cy="4176436"/>
            <a:chOff x="0" y="0"/>
            <a:chExt cx="5766032" cy="4176434"/>
          </a:xfrm>
        </p:grpSpPr>
        <p:sp>
          <p:nvSpPr>
            <p:cNvPr id="58" name="Rectangle 9"/>
            <p:cNvSpPr/>
            <p:nvPr/>
          </p:nvSpPr>
          <p:spPr>
            <a:xfrm rot="21240000">
              <a:off x="174348" y="273161"/>
              <a:ext cx="5416248" cy="3619765"/>
            </a:xfrm>
            <a:prstGeom prst="rect">
              <a:avLst/>
            </a:prstGeom>
            <a:solidFill>
              <a:srgbClr val="FFFFFF"/>
            </a:solidFill>
            <a:ln w="19050" cap="flat">
              <a:solidFill>
                <a:srgbClr val="FFFFFF"/>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59" name="Rectangle 10"/>
            <p:cNvSpPr/>
            <p:nvPr/>
          </p:nvSpPr>
          <p:spPr>
            <a:xfrm rot="21240000">
              <a:off x="174892" y="273132"/>
              <a:ext cx="5416248" cy="3630169"/>
            </a:xfrm>
            <a:prstGeom prst="rect">
              <a:avLst/>
            </a:prstGeom>
            <a:gradFill flip="none" rotWithShape="1">
              <a:gsLst>
                <a:gs pos="0">
                  <a:srgbClr val="D9D9D9"/>
                </a:gs>
                <a:gs pos="15000">
                  <a:srgbClr val="FFFFFF">
                    <a:alpha val="75000"/>
                  </a:srgbClr>
                </a:gs>
                <a:gs pos="100000">
                  <a:srgbClr val="FFFFFF"/>
                </a:gs>
              </a:gsLst>
              <a:path path="circle">
                <a:fillToRect l="37721" t="-19636" r="62278" b="119636"/>
              </a:path>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61" name="Picture Placeholder 9"/>
          <p:cNvSpPr>
            <a:spLocks noGrp="1"/>
          </p:cNvSpPr>
          <p:nvPr>
            <p:ph type="pic" sz="half" idx="13"/>
          </p:nvPr>
        </p:nvSpPr>
        <p:spPr>
          <a:xfrm rot="21240000">
            <a:off x="857677" y="632631"/>
            <a:ext cx="5009597" cy="3255266"/>
          </a:xfrm>
          <a:prstGeom prst="rect">
            <a:avLst/>
          </a:prstGeom>
        </p:spPr>
        <p:txBody>
          <a:bodyPr lIns="91439" rIns="91439">
            <a:noAutofit/>
          </a:bodyPr>
          <a:lstStyle/>
          <a:p>
            <a:endParaRPr/>
          </a:p>
        </p:txBody>
      </p:sp>
      <p:sp>
        <p:nvSpPr>
          <p:cNvPr id="62" name="Body Level One…"/>
          <p:cNvSpPr txBox="1">
            <a:spLocks noGrp="1"/>
          </p:cNvSpPr>
          <p:nvPr>
            <p:ph type="body" sz="quarter" idx="1"/>
          </p:nvPr>
        </p:nvSpPr>
        <p:spPr>
          <a:xfrm>
            <a:off x="3158116" y="5230905"/>
            <a:ext cx="5532959" cy="865094"/>
          </a:xfrm>
          <a:prstGeom prst="rect">
            <a:avLst/>
          </a:prstGeom>
        </p:spPr>
        <p:txBody>
          <a:bodyPr/>
          <a:lstStyle>
            <a:lvl1pPr marL="0" indent="0">
              <a:spcBef>
                <a:spcPts val="0"/>
              </a:spcBef>
              <a:buSzTx/>
              <a:buNone/>
              <a:defRPr sz="2200"/>
            </a:lvl1pPr>
            <a:lvl2pPr marL="0" indent="457200">
              <a:spcBef>
                <a:spcPts val="0"/>
              </a:spcBef>
              <a:buSzTx/>
              <a:buNone/>
              <a:defRPr sz="2200"/>
            </a:lvl2pPr>
            <a:lvl3pPr marL="0" indent="914400">
              <a:spcBef>
                <a:spcPts val="0"/>
              </a:spcBef>
              <a:buSzTx/>
              <a:buNone/>
              <a:defRPr sz="2200"/>
            </a:lvl3pPr>
            <a:lvl4pPr marL="0" indent="1371600">
              <a:spcBef>
                <a:spcPts val="0"/>
              </a:spcBef>
              <a:buSzTx/>
              <a:buNone/>
              <a:defRPr sz="2200"/>
            </a:lvl4pPr>
            <a:lvl5pPr marL="0" indent="1828800">
              <a:spcBef>
                <a:spcPts val="0"/>
              </a:spcBef>
              <a:buSzTx/>
              <a:buNone/>
              <a:defRPr sz="2200"/>
            </a:lvl5pPr>
          </a:lstStyle>
          <a:p>
            <a:r>
              <a:t>Body Level One</a:t>
            </a:r>
          </a:p>
          <a:p>
            <a:pPr lvl="1"/>
            <a:r>
              <a:t>Body Level Two</a:t>
            </a:r>
          </a:p>
          <a:p>
            <a:pPr lvl="2"/>
            <a:r>
              <a:t>Body Level Three</a:t>
            </a:r>
          </a:p>
          <a:p>
            <a:pPr lvl="3"/>
            <a:r>
              <a:t>Body Level Four</a:t>
            </a:r>
          </a:p>
          <a:p>
            <a:pPr lvl="4"/>
            <a:r>
              <a:t>Body Level Five</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4 Content">
    <p:spTree>
      <p:nvGrpSpPr>
        <p:cNvPr id="1" name=""/>
        <p:cNvGrpSpPr/>
        <p:nvPr/>
      </p:nvGrpSpPr>
      <p:grpSpPr>
        <a:xfrm>
          <a:off x="0" y="0"/>
          <a:ext cx="0" cy="0"/>
          <a:chOff x="0" y="0"/>
          <a:chExt cx="0" cy="0"/>
        </a:xfrm>
      </p:grpSpPr>
      <p:sp>
        <p:nvSpPr>
          <p:cNvPr id="111" name="Title Text"/>
          <p:cNvSpPr txBox="1">
            <a:spLocks noGrp="1"/>
          </p:cNvSpPr>
          <p:nvPr>
            <p:ph type="title"/>
          </p:nvPr>
        </p:nvSpPr>
        <p:spPr>
          <a:xfrm>
            <a:off x="914400" y="503237"/>
            <a:ext cx="7313614" cy="868363"/>
          </a:xfrm>
          <a:prstGeom prst="rect">
            <a:avLst/>
          </a:prstGeom>
        </p:spPr>
        <p:txBody>
          <a:bodyPr>
            <a:normAutofit/>
          </a:bodyPr>
          <a:lstStyle/>
          <a:p>
            <a:r>
              <a:t>Title Text</a:t>
            </a:r>
          </a:p>
        </p:txBody>
      </p:sp>
      <p:sp>
        <p:nvSpPr>
          <p:cNvPr id="112" name="Body Level One…"/>
          <p:cNvSpPr txBox="1">
            <a:spLocks noGrp="1"/>
          </p:cNvSpPr>
          <p:nvPr>
            <p:ph type="body" sz="quarter" idx="1"/>
          </p:nvPr>
        </p:nvSpPr>
        <p:spPr>
          <a:xfrm>
            <a:off x="914400" y="1735138"/>
            <a:ext cx="3566160" cy="1920241"/>
          </a:xfrm>
          <a:prstGeom prst="rect">
            <a:avLst/>
          </a:prstGeom>
        </p:spPr>
        <p:txBody>
          <a:bodyPr/>
          <a:lstStyle>
            <a:lvl1pPr>
              <a:buBlip>
                <a:blip r:embed="rId2"/>
              </a:buBlip>
              <a:defRPr sz="2200"/>
            </a:lvl1pPr>
            <a:lvl2pPr marL="960119" indent="-502919">
              <a:buBlip>
                <a:blip r:embed="rId3"/>
              </a:buBlip>
              <a:defRPr sz="2200"/>
            </a:lvl2pPr>
            <a:lvl3pPr marL="1331560" indent="-417160">
              <a:buBlip>
                <a:blip r:embed="rId4"/>
              </a:buBlip>
              <a:defRPr sz="2200"/>
            </a:lvl3pPr>
            <a:lvl4pPr marL="1672872" indent="-417160">
              <a:buBlip>
                <a:blip r:embed="rId4"/>
              </a:buBlip>
              <a:defRPr sz="2200"/>
            </a:lvl4pPr>
            <a:lvl5pPr marL="2014185" indent="-417160">
              <a:buBlip>
                <a:blip r:embed="rId4"/>
              </a:buBlip>
              <a:defRPr sz="2200"/>
            </a:lvl5pPr>
          </a:lstStyle>
          <a:p>
            <a:r>
              <a:t>Body Level One</a:t>
            </a:r>
          </a:p>
          <a:p>
            <a:pPr lvl="1"/>
            <a:r>
              <a:t>Body Level Two</a:t>
            </a:r>
          </a:p>
          <a:p>
            <a:pPr lvl="2"/>
            <a:r>
              <a:t>Body Level Three</a:t>
            </a:r>
          </a:p>
          <a:p>
            <a:pPr lvl="3"/>
            <a:r>
              <a:t>Body Level Four</a:t>
            </a:r>
          </a:p>
          <a:p>
            <a:pPr lvl="4"/>
            <a:r>
              <a:t>Body Level Five</a:t>
            </a:r>
          </a:p>
        </p:txBody>
      </p:sp>
      <p:sp>
        <p:nvSpPr>
          <p:cNvPr id="1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20" name="Title Text"/>
          <p:cNvSpPr txBox="1">
            <a:spLocks noGrp="1"/>
          </p:cNvSpPr>
          <p:nvPr>
            <p:ph type="title"/>
          </p:nvPr>
        </p:nvSpPr>
        <p:spPr>
          <a:xfrm>
            <a:off x="914400" y="503237"/>
            <a:ext cx="7313614" cy="868363"/>
          </a:xfrm>
          <a:prstGeom prst="rect">
            <a:avLst/>
          </a:prstGeom>
        </p:spPr>
        <p:txBody>
          <a:bodyPr>
            <a:normAutofit/>
          </a:bodyPr>
          <a:lstStyle/>
          <a:p>
            <a:r>
              <a:t>Title Text</a:t>
            </a:r>
          </a:p>
        </p:txBody>
      </p:sp>
      <p:sp>
        <p:nvSpPr>
          <p:cNvPr id="1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35" name="Title Text"/>
          <p:cNvSpPr txBox="1">
            <a:spLocks noGrp="1"/>
          </p:cNvSpPr>
          <p:nvPr>
            <p:ph type="title"/>
          </p:nvPr>
        </p:nvSpPr>
        <p:spPr>
          <a:xfrm>
            <a:off x="914400" y="1690048"/>
            <a:ext cx="3563938" cy="1162051"/>
          </a:xfrm>
          <a:prstGeom prst="rect">
            <a:avLst/>
          </a:prstGeom>
        </p:spPr>
        <p:txBody>
          <a:bodyPr lIns="0" tIns="0" rIns="0" bIns="0" anchor="b">
            <a:normAutofit/>
          </a:bodyPr>
          <a:lstStyle>
            <a:lvl1pPr algn="l">
              <a:lnSpc>
                <a:spcPts val="4600"/>
              </a:lnSpc>
              <a:defRPr sz="4200" b="1"/>
            </a:lvl1pPr>
          </a:lstStyle>
          <a:p>
            <a:r>
              <a:t>Title Text</a:t>
            </a:r>
          </a:p>
        </p:txBody>
      </p:sp>
      <p:sp>
        <p:nvSpPr>
          <p:cNvPr id="136" name="Body Level One…"/>
          <p:cNvSpPr txBox="1">
            <a:spLocks noGrp="1"/>
          </p:cNvSpPr>
          <p:nvPr>
            <p:ph type="body" sz="half" idx="1"/>
          </p:nvPr>
        </p:nvSpPr>
        <p:spPr>
          <a:xfrm>
            <a:off x="4667250" y="368490"/>
            <a:ext cx="3566160" cy="5627498"/>
          </a:xfrm>
          <a:prstGeom prst="rect">
            <a:avLst/>
          </a:prstGeom>
        </p:spPr>
        <p:txBody>
          <a:bodyPr/>
          <a:lstStyle>
            <a:lvl1pPr>
              <a:buBlip>
                <a:blip r:embed="rId2"/>
              </a:buBlip>
              <a:defRPr sz="2200"/>
            </a:lvl1pPr>
            <a:lvl2pPr marL="960119" indent="-502919">
              <a:buBlip>
                <a:blip r:embed="rId3"/>
              </a:buBlip>
              <a:defRPr sz="2200"/>
            </a:lvl2pPr>
            <a:lvl3pPr marL="1331560" indent="-417160">
              <a:buBlip>
                <a:blip r:embed="rId4"/>
              </a:buBlip>
              <a:defRPr sz="2200"/>
            </a:lvl3pPr>
            <a:lvl4pPr marL="1672872" indent="-417160">
              <a:buBlip>
                <a:blip r:embed="rId4"/>
              </a:buBlip>
              <a:defRPr sz="2200"/>
            </a:lvl4pPr>
            <a:lvl5pPr marL="2014185" indent="-417160">
              <a:buBlip>
                <a:blip r:embed="rId4"/>
              </a:buBlip>
              <a:defRPr sz="2200"/>
            </a:lvl5pPr>
          </a:lstStyle>
          <a:p>
            <a:r>
              <a:t>Body Level One</a:t>
            </a:r>
          </a:p>
          <a:p>
            <a:pPr lvl="1"/>
            <a:r>
              <a:t>Body Level Two</a:t>
            </a:r>
          </a:p>
          <a:p>
            <a:pPr lvl="2"/>
            <a:r>
              <a:t>Body Level Three</a:t>
            </a:r>
          </a:p>
          <a:p>
            <a:pPr lvl="3"/>
            <a:r>
              <a:t>Body Level Four</a:t>
            </a:r>
          </a:p>
          <a:p>
            <a:pPr lvl="4"/>
            <a:r>
              <a:t>Body Level Five</a:t>
            </a:r>
          </a:p>
        </p:txBody>
      </p:sp>
      <p:sp>
        <p:nvSpPr>
          <p:cNvPr id="137" name="Text Placeholder 3"/>
          <p:cNvSpPr>
            <a:spLocks noGrp="1"/>
          </p:cNvSpPr>
          <p:nvPr>
            <p:ph type="body" sz="quarter" idx="13"/>
          </p:nvPr>
        </p:nvSpPr>
        <p:spPr>
          <a:xfrm>
            <a:off x="914398" y="2866029"/>
            <a:ext cx="3563938" cy="2163172"/>
          </a:xfrm>
          <a:prstGeom prst="rect">
            <a:avLst/>
          </a:prstGeom>
        </p:spPr>
        <p:txBody>
          <a:bodyPr/>
          <a:lstStyle/>
          <a:p>
            <a:pPr marL="0" indent="0">
              <a:spcBef>
                <a:spcPts val="600"/>
              </a:spcBef>
              <a:buSzTx/>
              <a:buNone/>
              <a:defRPr sz="2000"/>
            </a:pPr>
            <a:endParaRPr/>
          </a:p>
        </p:txBody>
      </p:sp>
      <p:sp>
        <p:nvSpPr>
          <p:cNvPr id="1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3"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1pPr>
              <a:buBlip>
                <a:blip r:embed="rId19"/>
              </a:buBlip>
            </a:lvl1pPr>
            <a:lvl2pPr>
              <a:buBlip>
                <a:blip r:embed="rId20"/>
              </a:buBlip>
            </a:lvl2pPr>
            <a:lvl3pPr>
              <a:buBlip>
                <a:blip r:embed="rId21"/>
              </a:buBlip>
            </a:lvl3pPr>
            <a:lvl4pPr>
              <a:buBlip>
                <a:blip r:embed="rId21"/>
              </a:buBlip>
            </a:lvl4pPr>
            <a:lvl5pPr>
              <a:buBlip>
                <a:blip r:embed="rId21"/>
              </a:buBlip>
            </a:lvl5p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7945348" y="5221301"/>
            <a:ext cx="1059097" cy="1361441"/>
          </a:xfrm>
          <a:prstGeom prst="rect">
            <a:avLst/>
          </a:prstGeom>
          <a:ln w="12700">
            <a:miter lim="400000"/>
          </a:ln>
        </p:spPr>
        <p:txBody>
          <a:bodyPr wrap="none" lIns="45719" rIns="45719" anchor="ctr">
            <a:spAutoFit/>
          </a:bodyPr>
          <a:lstStyle>
            <a:lvl1pPr algn="r">
              <a:defRPr sz="8200">
                <a:solidFill>
                  <a:srgbClr val="000000">
                    <a:alpha val="10000"/>
                  </a:srgbClr>
                </a:solidFill>
                <a:latin typeface="Impact"/>
                <a:ea typeface="Impact"/>
                <a:cs typeface="Impact"/>
                <a:sym typeface="Impac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Lst>
  <p:transition spd="med"/>
  <p:txStyles>
    <p:titleStyle>
      <a:lvl1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1pPr>
      <a:lvl2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2pPr>
      <a:lvl3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3pPr>
      <a:lvl4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4pPr>
      <a:lvl5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5pPr>
      <a:lvl6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6pPr>
      <a:lvl7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7pPr>
      <a:lvl8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8pPr>
      <a:lvl9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rgbClr val="000000"/>
          </a:solidFill>
          <a:uFillTx/>
          <a:latin typeface="Goudy Old Style"/>
          <a:ea typeface="Goudy Old Style"/>
          <a:cs typeface="Goudy Old Style"/>
          <a:sym typeface="Goudy Old Style"/>
        </a:defRPr>
      </a:lvl9pPr>
    </p:titleStyle>
    <p:bodyStyle>
      <a:lvl1pPr marL="463550" marR="0" indent="-463550" algn="l" defTabSz="914400" rtl="0" latinLnBrk="0">
        <a:lnSpc>
          <a:spcPct val="100000"/>
        </a:lnSpc>
        <a:spcBef>
          <a:spcPts val="2000"/>
        </a:spcBef>
        <a:spcAft>
          <a:spcPts val="0"/>
        </a:spcAft>
        <a:buClrTx/>
        <a:buSzPct val="90000"/>
        <a:buFontTx/>
        <a:buBlip>
          <a:blip r:embed="rId19"/>
        </a:buBlip>
        <a:tabLst/>
        <a:defRPr sz="2400" b="0" i="0" u="none" strike="noStrike" cap="none" spc="0" baseline="0">
          <a:ln>
            <a:noFill/>
          </a:ln>
          <a:solidFill>
            <a:srgbClr val="000000"/>
          </a:solidFill>
          <a:uFillTx/>
          <a:latin typeface="Goudy Old Style"/>
          <a:ea typeface="Goudy Old Style"/>
          <a:cs typeface="Goudy Old Style"/>
          <a:sym typeface="Goudy Old Style"/>
        </a:defRPr>
      </a:lvl1pPr>
      <a:lvl2pPr marL="955963" marR="0" indent="-498763" algn="l" defTabSz="914400" rtl="0" latinLnBrk="0">
        <a:lnSpc>
          <a:spcPct val="100000"/>
        </a:lnSpc>
        <a:spcBef>
          <a:spcPts val="2000"/>
        </a:spcBef>
        <a:spcAft>
          <a:spcPts val="0"/>
        </a:spcAft>
        <a:buClrTx/>
        <a:buSzPct val="90000"/>
        <a:buFontTx/>
        <a:buBlip>
          <a:blip r:embed="rId20"/>
        </a:buBlip>
        <a:tabLst/>
        <a:defRPr sz="2400" b="0" i="0" u="none" strike="noStrike" cap="none" spc="0" baseline="0">
          <a:ln>
            <a:noFill/>
          </a:ln>
          <a:solidFill>
            <a:srgbClr val="000000"/>
          </a:solidFill>
          <a:uFillTx/>
          <a:latin typeface="Goudy Old Style"/>
          <a:ea typeface="Goudy Old Style"/>
          <a:cs typeface="Goudy Old Style"/>
          <a:sym typeface="Goudy Old Style"/>
        </a:defRPr>
      </a:lvl2pPr>
      <a:lvl3pPr marL="1323975" marR="0" indent="-409575" algn="l" defTabSz="914400" rtl="0" latinLnBrk="0">
        <a:lnSpc>
          <a:spcPct val="100000"/>
        </a:lnSpc>
        <a:spcBef>
          <a:spcPts val="2000"/>
        </a:spcBef>
        <a:spcAft>
          <a:spcPts val="0"/>
        </a:spcAft>
        <a:buClrTx/>
        <a:buSzPct val="90000"/>
        <a:buFontTx/>
        <a:buBlip>
          <a:blip r:embed="rId21"/>
        </a:buBlip>
        <a:tabLst/>
        <a:defRPr sz="2400" b="0" i="0" u="none" strike="noStrike" cap="none" spc="0" baseline="0">
          <a:ln>
            <a:noFill/>
          </a:ln>
          <a:solidFill>
            <a:srgbClr val="000000"/>
          </a:solidFill>
          <a:uFillTx/>
          <a:latin typeface="Goudy Old Style"/>
          <a:ea typeface="Goudy Old Style"/>
          <a:cs typeface="Goudy Old Style"/>
          <a:sym typeface="Goudy Old Style"/>
        </a:defRPr>
      </a:lvl3pPr>
      <a:lvl4pPr marL="1710795" marR="0" indent="-455083" algn="l" defTabSz="914400" rtl="0" latinLnBrk="0">
        <a:lnSpc>
          <a:spcPct val="100000"/>
        </a:lnSpc>
        <a:spcBef>
          <a:spcPts val="2000"/>
        </a:spcBef>
        <a:spcAft>
          <a:spcPts val="0"/>
        </a:spcAft>
        <a:buClrTx/>
        <a:buSzPct val="90000"/>
        <a:buFontTx/>
        <a:buBlip>
          <a:blip r:embed="rId21"/>
        </a:buBlip>
        <a:tabLst/>
        <a:defRPr sz="2400" b="0" i="0" u="none" strike="noStrike" cap="none" spc="0" baseline="0">
          <a:ln>
            <a:noFill/>
          </a:ln>
          <a:solidFill>
            <a:srgbClr val="000000"/>
          </a:solidFill>
          <a:uFillTx/>
          <a:latin typeface="Goudy Old Style"/>
          <a:ea typeface="Goudy Old Style"/>
          <a:cs typeface="Goudy Old Style"/>
          <a:sym typeface="Goudy Old Style"/>
        </a:defRPr>
      </a:lvl4pPr>
      <a:lvl5pPr marL="2052109" marR="0" indent="-455083" algn="l" defTabSz="914400" rtl="0" latinLnBrk="0">
        <a:lnSpc>
          <a:spcPct val="100000"/>
        </a:lnSpc>
        <a:spcBef>
          <a:spcPts val="2000"/>
        </a:spcBef>
        <a:spcAft>
          <a:spcPts val="0"/>
        </a:spcAft>
        <a:buClrTx/>
        <a:buSzPct val="90000"/>
        <a:buFontTx/>
        <a:buBlip>
          <a:blip r:embed="rId21"/>
        </a:buBlip>
        <a:tabLst/>
        <a:defRPr sz="2400" b="0" i="0" u="none" strike="noStrike" cap="none" spc="0" baseline="0">
          <a:ln>
            <a:noFill/>
          </a:ln>
          <a:solidFill>
            <a:srgbClr val="000000"/>
          </a:solidFill>
          <a:uFillTx/>
          <a:latin typeface="Goudy Old Style"/>
          <a:ea typeface="Goudy Old Style"/>
          <a:cs typeface="Goudy Old Style"/>
          <a:sym typeface="Goudy Old Style"/>
        </a:defRPr>
      </a:lvl5pPr>
      <a:lvl6pPr marL="2405592" marR="0" indent="-459317" algn="l" defTabSz="914400" rtl="0" latinLnBrk="0">
        <a:lnSpc>
          <a:spcPct val="100000"/>
        </a:lnSpc>
        <a:spcBef>
          <a:spcPts val="2000"/>
        </a:spcBef>
        <a:spcAft>
          <a:spcPts val="0"/>
        </a:spcAft>
        <a:buClrTx/>
        <a:buSzPct val="90000"/>
        <a:buFontTx/>
        <a:buBlip>
          <a:blip r:embed="rId19"/>
        </a:buBlip>
        <a:tabLst/>
        <a:defRPr sz="2400" b="0" i="0" u="none" strike="noStrike" cap="none" spc="0" baseline="0">
          <a:ln>
            <a:noFill/>
          </a:ln>
          <a:solidFill>
            <a:srgbClr val="000000"/>
          </a:solidFill>
          <a:uFillTx/>
          <a:latin typeface="Goudy Old Style"/>
          <a:ea typeface="Goudy Old Style"/>
          <a:cs typeface="Goudy Old Style"/>
          <a:sym typeface="Goudy Old Style"/>
        </a:defRPr>
      </a:lvl6pPr>
      <a:lvl7pPr marL="2740554" marR="0" indent="-459317" algn="l" defTabSz="914400" rtl="0" latinLnBrk="0">
        <a:lnSpc>
          <a:spcPct val="100000"/>
        </a:lnSpc>
        <a:spcBef>
          <a:spcPts val="2000"/>
        </a:spcBef>
        <a:spcAft>
          <a:spcPts val="0"/>
        </a:spcAft>
        <a:buClrTx/>
        <a:buSzPct val="90000"/>
        <a:buFontTx/>
        <a:buBlip>
          <a:blip r:embed="rId21"/>
        </a:buBlip>
        <a:tabLst/>
        <a:defRPr sz="2400" b="0" i="0" u="none" strike="noStrike" cap="none" spc="0" baseline="0">
          <a:ln>
            <a:noFill/>
          </a:ln>
          <a:solidFill>
            <a:srgbClr val="000000"/>
          </a:solidFill>
          <a:uFillTx/>
          <a:latin typeface="Goudy Old Style"/>
          <a:ea typeface="Goudy Old Style"/>
          <a:cs typeface="Goudy Old Style"/>
          <a:sym typeface="Goudy Old Style"/>
        </a:defRPr>
      </a:lvl7pPr>
      <a:lvl8pPr marL="3085042" marR="0" indent="-459317" algn="l" defTabSz="914400" rtl="0" latinLnBrk="0">
        <a:lnSpc>
          <a:spcPct val="100000"/>
        </a:lnSpc>
        <a:spcBef>
          <a:spcPts val="2000"/>
        </a:spcBef>
        <a:spcAft>
          <a:spcPts val="0"/>
        </a:spcAft>
        <a:buClrTx/>
        <a:buSzPct val="90000"/>
        <a:buFontTx/>
        <a:buBlip>
          <a:blip r:embed="rId19"/>
        </a:buBlip>
        <a:tabLst/>
        <a:defRPr sz="2400" b="0" i="0" u="none" strike="noStrike" cap="none" spc="0" baseline="0">
          <a:ln>
            <a:noFill/>
          </a:ln>
          <a:solidFill>
            <a:srgbClr val="000000"/>
          </a:solidFill>
          <a:uFillTx/>
          <a:latin typeface="Goudy Old Style"/>
          <a:ea typeface="Goudy Old Style"/>
          <a:cs typeface="Goudy Old Style"/>
          <a:sym typeface="Goudy Old Style"/>
        </a:defRPr>
      </a:lvl8pPr>
      <a:lvl9pPr marL="3427942" marR="0" indent="-459317" algn="l" defTabSz="914400" rtl="0" latinLnBrk="0">
        <a:lnSpc>
          <a:spcPct val="100000"/>
        </a:lnSpc>
        <a:spcBef>
          <a:spcPts val="2000"/>
        </a:spcBef>
        <a:spcAft>
          <a:spcPts val="0"/>
        </a:spcAft>
        <a:buClrTx/>
        <a:buSzPct val="90000"/>
        <a:buFontTx/>
        <a:buBlip>
          <a:blip r:embed="rId20"/>
        </a:buBlip>
        <a:tabLst/>
        <a:defRPr sz="2400" b="0" i="0" u="none" strike="noStrike" cap="none" spc="0" baseline="0">
          <a:ln>
            <a:noFill/>
          </a:ln>
          <a:solidFill>
            <a:srgbClr val="000000"/>
          </a:solidFill>
          <a:uFillTx/>
          <a:latin typeface="Goudy Old Style"/>
          <a:ea typeface="Goudy Old Style"/>
          <a:cs typeface="Goudy Old Style"/>
          <a:sym typeface="Goudy Old Style"/>
        </a:defRPr>
      </a:lvl9pPr>
    </p:bodyStyle>
    <p:otherStyle>
      <a:lvl1pPr marL="0" marR="0" indent="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1pPr>
      <a:lvl2pPr marL="0" marR="0" indent="4572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2pPr>
      <a:lvl3pPr marL="0" marR="0" indent="9144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3pPr>
      <a:lvl4pPr marL="0" marR="0" indent="13716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4pPr>
      <a:lvl5pPr marL="0" marR="0" indent="18288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5pPr>
      <a:lvl6pPr marL="0" marR="0" indent="22860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6pPr>
      <a:lvl7pPr marL="0" marR="0" indent="27432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7pPr>
      <a:lvl8pPr marL="0" marR="0" indent="32004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8pPr>
      <a:lvl9pPr marL="0" marR="0" indent="3657600" algn="r" defTabSz="914400" rtl="0" latinLnBrk="0">
        <a:lnSpc>
          <a:spcPct val="100000"/>
        </a:lnSpc>
        <a:spcBef>
          <a:spcPts val="0"/>
        </a:spcBef>
        <a:spcAft>
          <a:spcPts val="0"/>
        </a:spcAft>
        <a:buClrTx/>
        <a:buSzTx/>
        <a:buFontTx/>
        <a:buNone/>
        <a:tabLst/>
        <a:defRPr sz="8200" b="0" i="0" u="none" strike="noStrike" cap="none" spc="0" baseline="0">
          <a:ln>
            <a:noFill/>
          </a:ln>
          <a:solidFill>
            <a:schemeClr val="tx1"/>
          </a:solidFill>
          <a:uFillTx/>
          <a:latin typeface="+mn-lt"/>
          <a:ea typeface="+mn-ea"/>
          <a:cs typeface="+mn-cs"/>
          <a:sym typeface="Impac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Title 1"/>
          <p:cNvSpPr txBox="1">
            <a:spLocks noGrp="1"/>
          </p:cNvSpPr>
          <p:nvPr>
            <p:ph type="ctrTitle"/>
          </p:nvPr>
        </p:nvSpPr>
        <p:spPr>
          <a:xfrm>
            <a:off x="2209800" y="627280"/>
            <a:ext cx="6477000" cy="3537216"/>
          </a:xfrm>
          <a:prstGeom prst="rect">
            <a:avLst/>
          </a:prstGeom>
        </p:spPr>
        <p:txBody>
          <a:bodyPr/>
          <a:lstStyle/>
          <a:p>
            <a:pPr>
              <a:defRPr sz="3200" b="1"/>
            </a:pPr>
            <a:r>
              <a:rPr dirty="0"/>
              <a:t>Women workers and the quest for </a:t>
            </a:r>
            <a:r>
              <a:rPr dirty="0" err="1"/>
              <a:t>formalisation</a:t>
            </a:r>
            <a:br>
              <a:rPr dirty="0"/>
            </a:br>
            <a:r>
              <a:rPr dirty="0"/>
              <a:t> </a:t>
            </a:r>
            <a:br>
              <a:rPr dirty="0"/>
            </a:br>
            <a:r>
              <a:rPr sz="4000" dirty="0"/>
              <a:t>The Indian experience</a:t>
            </a:r>
            <a:br>
              <a:rPr sz="4000" dirty="0"/>
            </a:br>
            <a:endParaRPr sz="4000" dirty="0"/>
          </a:p>
        </p:txBody>
      </p:sp>
      <p:sp>
        <p:nvSpPr>
          <p:cNvPr id="226" name="Subtitle 2"/>
          <p:cNvSpPr txBox="1">
            <a:spLocks noGrp="1"/>
          </p:cNvSpPr>
          <p:nvPr>
            <p:ph type="subTitle" sz="quarter" idx="1"/>
          </p:nvPr>
        </p:nvSpPr>
        <p:spPr>
          <a:xfrm>
            <a:off x="2209800" y="5056632"/>
            <a:ext cx="6477000" cy="1174089"/>
          </a:xfrm>
          <a:prstGeom prst="rect">
            <a:avLst/>
          </a:prstGeom>
        </p:spPr>
        <p:txBody>
          <a:bodyPr>
            <a:normAutofit/>
          </a:bodyPr>
          <a:lstStyle/>
          <a:p>
            <a:r>
              <a:rPr lang="en-IN" dirty="0"/>
              <a:t>IDEAs Panel on Gender Implications of Formalisation Policies</a:t>
            </a:r>
          </a:p>
          <a:p>
            <a:r>
              <a:rPr lang="en-US" dirty="0"/>
              <a:t>Glasgow, 2</a:t>
            </a:r>
            <a:r>
              <a:rPr lang="en-IN" dirty="0"/>
              <a:t>7 June 2019</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4FAAB-FF05-43C8-B651-E9011C8EC18E}"/>
              </a:ext>
            </a:extLst>
          </p:cNvPr>
          <p:cNvSpPr>
            <a:spLocks noGrp="1"/>
          </p:cNvSpPr>
          <p:nvPr>
            <p:ph type="title"/>
          </p:nvPr>
        </p:nvSpPr>
        <p:spPr>
          <a:xfrm>
            <a:off x="395536" y="332657"/>
            <a:ext cx="8136904" cy="1038944"/>
          </a:xfrm>
        </p:spPr>
        <p:txBody>
          <a:bodyPr>
            <a:noAutofit/>
          </a:bodyPr>
          <a:lstStyle/>
          <a:p>
            <a:r>
              <a:rPr lang="en-US" sz="3200" b="1" dirty="0"/>
              <a:t>No relation </a:t>
            </a:r>
            <a:r>
              <a:rPr lang="en-US" sz="3200" dirty="0"/>
              <a:t>between </a:t>
            </a:r>
            <a:r>
              <a:rPr lang="en-US" sz="3200" dirty="0" err="1"/>
              <a:t>formalisation</a:t>
            </a:r>
            <a:r>
              <a:rPr lang="en-US" sz="3200" dirty="0"/>
              <a:t> of enterprise and </a:t>
            </a:r>
            <a:r>
              <a:rPr lang="en-US" sz="3200" dirty="0" err="1"/>
              <a:t>formalisation</a:t>
            </a:r>
            <a:r>
              <a:rPr lang="en-US" sz="3200" dirty="0"/>
              <a:t> of work </a:t>
            </a:r>
            <a:endParaRPr lang="en-IN" sz="3200" dirty="0"/>
          </a:p>
        </p:txBody>
      </p:sp>
      <p:sp>
        <p:nvSpPr>
          <p:cNvPr id="3" name="Text Placeholder 2">
            <a:extLst>
              <a:ext uri="{FF2B5EF4-FFF2-40B4-BE49-F238E27FC236}">
                <a16:creationId xmlns:a16="http://schemas.microsoft.com/office/drawing/2014/main" id="{B4D413BE-ECB0-48A5-8CA5-208E9C39C1B1}"/>
              </a:ext>
            </a:extLst>
          </p:cNvPr>
          <p:cNvSpPr>
            <a:spLocks noGrp="1"/>
          </p:cNvSpPr>
          <p:nvPr>
            <p:ph type="body" idx="1"/>
          </p:nvPr>
        </p:nvSpPr>
        <p:spPr>
          <a:xfrm>
            <a:off x="683568" y="1628800"/>
            <a:ext cx="7848872" cy="4680520"/>
          </a:xfrm>
        </p:spPr>
        <p:txBody>
          <a:bodyPr>
            <a:normAutofit lnSpcReduction="10000"/>
          </a:bodyPr>
          <a:lstStyle/>
          <a:p>
            <a:r>
              <a:rPr lang="en-IN" sz="3000" dirty="0"/>
              <a:t>Higher percentage of men workers (73%) were employed at registered enterprise as compared to women (40%)</a:t>
            </a:r>
          </a:p>
          <a:p>
            <a:r>
              <a:rPr lang="en-IN" sz="3000" dirty="0"/>
              <a:t>But more than 50% of casual workers were working in registered enterprises, so work in the formal sector did not ensure formal employment conditions.</a:t>
            </a:r>
          </a:p>
          <a:p>
            <a:r>
              <a:rPr lang="en-IN" sz="3000" dirty="0"/>
              <a:t>Even in formal enterprises, basic laws like minimum wage laws did not apply. </a:t>
            </a:r>
            <a:endParaRPr lang="en-US" sz="3000" dirty="0"/>
          </a:p>
          <a:p>
            <a:endParaRPr lang="en-IN" dirty="0"/>
          </a:p>
        </p:txBody>
      </p:sp>
    </p:spTree>
    <p:extLst>
      <p:ext uri="{BB962C8B-B14F-4D97-AF65-F5344CB8AC3E}">
        <p14:creationId xmlns:p14="http://schemas.microsoft.com/office/powerpoint/2010/main" val="197451125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2332"/>
            <a:ext cx="8640960" cy="868363"/>
          </a:xfrm>
        </p:spPr>
        <p:txBody>
          <a:bodyPr>
            <a:noAutofit/>
          </a:bodyPr>
          <a:lstStyle/>
          <a:p>
            <a:r>
              <a:rPr lang="en-US" sz="3000" dirty="0"/>
              <a:t>Violation of minimum wages laws in the formal sector</a:t>
            </a:r>
          </a:p>
        </p:txBody>
      </p:sp>
      <p:sp>
        <p:nvSpPr>
          <p:cNvPr id="5" name="Text Placeholder 4"/>
          <p:cNvSpPr>
            <a:spLocks noGrp="1"/>
          </p:cNvSpPr>
          <p:nvPr>
            <p:ph type="body" sz="quarter" idx="1"/>
          </p:nvPr>
        </p:nvSpPr>
        <p:spPr>
          <a:xfrm>
            <a:off x="179512" y="870696"/>
            <a:ext cx="3782184" cy="5342642"/>
          </a:xfrm>
        </p:spPr>
        <p:txBody>
          <a:bodyPr>
            <a:normAutofit lnSpcReduction="10000"/>
          </a:bodyPr>
          <a:lstStyle/>
          <a:p>
            <a:r>
              <a:rPr lang="en-IN" sz="2400" dirty="0"/>
              <a:t>In registered enterprises, 50% of the women and 45% of the men workers were earning less than minimum wages.</a:t>
            </a:r>
          </a:p>
          <a:p>
            <a:r>
              <a:rPr lang="en-IN" sz="2400" dirty="0"/>
              <a:t>This was true of casual workers (more than 70% of women and 33 of men) and regular workers (more than 60%)</a:t>
            </a:r>
          </a:p>
          <a:p>
            <a:r>
              <a:rPr lang="en-IN" sz="2400" dirty="0"/>
              <a:t>The difference was sometimes as much as half the minimum wage!</a:t>
            </a:r>
            <a:endParaRPr lang="en-US" sz="2400"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62214250"/>
              </p:ext>
            </p:extLst>
          </p:nvPr>
        </p:nvGraphicFramePr>
        <p:xfrm>
          <a:off x="4047936" y="1196752"/>
          <a:ext cx="4932040" cy="4337838"/>
        </p:xfrm>
        <a:graphic>
          <a:graphicData uri="http://schemas.openxmlformats.org/drawingml/2006/table">
            <a:tbl>
              <a:tblPr>
                <a:tableStyleId>{3C2FFA5D-87B4-456A-9821-1D502468CF0F}</a:tableStyleId>
              </a:tblPr>
              <a:tblGrid>
                <a:gridCol w="1898720">
                  <a:extLst>
                    <a:ext uri="{9D8B030D-6E8A-4147-A177-3AD203B41FA5}">
                      <a16:colId xmlns:a16="http://schemas.microsoft.com/office/drawing/2014/main" val="20000"/>
                    </a:ext>
                  </a:extLst>
                </a:gridCol>
                <a:gridCol w="1713479">
                  <a:extLst>
                    <a:ext uri="{9D8B030D-6E8A-4147-A177-3AD203B41FA5}">
                      <a16:colId xmlns:a16="http://schemas.microsoft.com/office/drawing/2014/main" val="20001"/>
                    </a:ext>
                  </a:extLst>
                </a:gridCol>
                <a:gridCol w="1319841">
                  <a:extLst>
                    <a:ext uri="{9D8B030D-6E8A-4147-A177-3AD203B41FA5}">
                      <a16:colId xmlns:a16="http://schemas.microsoft.com/office/drawing/2014/main" val="20002"/>
                    </a:ext>
                  </a:extLst>
                </a:gridCol>
              </a:tblGrid>
              <a:tr h="585413">
                <a:tc gridSpan="3">
                  <a:txBody>
                    <a:bodyPr/>
                    <a:lstStyle/>
                    <a:p>
                      <a:pPr algn="ctr" fontAlgn="b"/>
                      <a:r>
                        <a:rPr lang="en-US" sz="1600" u="none" strike="noStrike" dirty="0">
                          <a:effectLst/>
                        </a:rPr>
                        <a:t>Percentage of workers in the registered enterprise earning below minimum wages</a:t>
                      </a:r>
                      <a:endParaRPr lang="en-US" sz="1600" b="0" i="0" u="none" strike="noStrike" dirty="0">
                        <a:solidFill>
                          <a:srgbClr val="000000"/>
                        </a:solidFill>
                        <a:effectLst/>
                        <a:latin typeface="Arial"/>
                      </a:endParaRPr>
                    </a:p>
                  </a:txBody>
                  <a:tcPr marL="6350" marR="6350" marT="635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8683">
                <a:tc>
                  <a:txBody>
                    <a:bodyPr/>
                    <a:lstStyle/>
                    <a:p>
                      <a:pPr algn="l" fontAlgn="b"/>
                      <a:endParaRPr lang="en-US" sz="1600" b="0" i="0" u="none" strike="noStrike" dirty="0">
                        <a:solidFill>
                          <a:srgbClr val="000000"/>
                        </a:solidFill>
                        <a:effectLst/>
                        <a:latin typeface="Arial"/>
                      </a:endParaRPr>
                    </a:p>
                  </a:txBody>
                  <a:tcPr marL="6350" marR="6350" marT="6350" marB="0" anchor="b"/>
                </a:tc>
                <a:tc>
                  <a:txBody>
                    <a:bodyPr/>
                    <a:lstStyle/>
                    <a:p>
                      <a:pPr algn="l" fontAlgn="b"/>
                      <a:r>
                        <a:rPr lang="en-US" sz="1600" u="none" strike="noStrike" dirty="0">
                          <a:effectLst/>
                        </a:rPr>
                        <a:t>Occupation</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dirty="0">
                          <a:effectLst/>
                        </a:rPr>
                        <a:t>                         Percentage</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1"/>
                  </a:ext>
                </a:extLst>
              </a:tr>
              <a:tr h="296998">
                <a:tc rowSpan="4">
                  <a:txBody>
                    <a:bodyPr/>
                    <a:lstStyle/>
                    <a:p>
                      <a:pPr algn="ctr" fontAlgn="b"/>
                      <a:r>
                        <a:rPr lang="en-US" sz="1600" u="none" strike="noStrike" dirty="0">
                          <a:effectLst/>
                        </a:rPr>
                        <a:t>Female</a:t>
                      </a:r>
                      <a:endParaRPr lang="en-US" sz="1600" b="0" i="0" u="none" strike="noStrike" dirty="0">
                        <a:solidFill>
                          <a:srgbClr val="000000"/>
                        </a:solidFill>
                        <a:effectLst/>
                        <a:latin typeface="Arial"/>
                      </a:endParaRPr>
                    </a:p>
                  </a:txBody>
                  <a:tcPr marL="6350" marR="6350" marT="6350" marB="0" anchor="b"/>
                </a:tc>
                <a:tc>
                  <a:txBody>
                    <a:bodyPr/>
                    <a:lstStyle/>
                    <a:p>
                      <a:pPr algn="l" fontAlgn="b"/>
                      <a:r>
                        <a:rPr lang="en-US" sz="1600" u="none" strike="noStrike" dirty="0">
                          <a:effectLst/>
                        </a:rPr>
                        <a:t>Casual Labour</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dirty="0">
                          <a:effectLst/>
                        </a:rPr>
                        <a:t>77.8</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2"/>
                  </a:ext>
                </a:extLst>
              </a:tr>
              <a:tr h="296998">
                <a:tc vMerge="1">
                  <a:txBody>
                    <a:bodyPr/>
                    <a:lstStyle/>
                    <a:p>
                      <a:endParaRPr lang="en-US"/>
                    </a:p>
                  </a:txBody>
                  <a:tcPr/>
                </a:tc>
                <a:tc>
                  <a:txBody>
                    <a:bodyPr/>
                    <a:lstStyle/>
                    <a:p>
                      <a:pPr algn="l" fontAlgn="b"/>
                      <a:r>
                        <a:rPr lang="en-US" sz="1600" u="none" strike="noStrike" dirty="0">
                          <a:effectLst/>
                        </a:rPr>
                        <a:t>Regular/ Salaried</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dirty="0">
                          <a:effectLst/>
                        </a:rPr>
                        <a:t>62.5</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3"/>
                  </a:ext>
                </a:extLst>
              </a:tr>
              <a:tr h="296998">
                <a:tc vMerge="1">
                  <a:txBody>
                    <a:bodyPr/>
                    <a:lstStyle/>
                    <a:p>
                      <a:endParaRPr lang="en-US"/>
                    </a:p>
                  </a:txBody>
                  <a:tcPr/>
                </a:tc>
                <a:tc>
                  <a:txBody>
                    <a:bodyPr/>
                    <a:lstStyle/>
                    <a:p>
                      <a:pPr algn="l" fontAlgn="b"/>
                      <a:r>
                        <a:rPr lang="en-US" sz="1600" u="none" strike="noStrike" dirty="0">
                          <a:effectLst/>
                        </a:rPr>
                        <a:t>Self Employed</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dirty="0">
                          <a:effectLst/>
                        </a:rPr>
                        <a:t>20</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4"/>
                  </a:ext>
                </a:extLst>
              </a:tr>
              <a:tr h="296998">
                <a:tc vMerge="1">
                  <a:txBody>
                    <a:bodyPr/>
                    <a:lstStyle/>
                    <a:p>
                      <a:endParaRPr lang="en-US"/>
                    </a:p>
                  </a:txBody>
                  <a:tcPr/>
                </a:tc>
                <a:tc>
                  <a:txBody>
                    <a:bodyPr/>
                    <a:lstStyle/>
                    <a:p>
                      <a:pPr algn="l" fontAlgn="b"/>
                      <a:r>
                        <a:rPr lang="en-US" sz="1600" u="none" strike="noStrike" dirty="0">
                          <a:effectLst/>
                        </a:rPr>
                        <a:t>Total</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a:effectLst/>
                        </a:rPr>
                        <a:t>50</a:t>
                      </a:r>
                      <a:endParaRPr lang="en-US" sz="1600" b="0" i="0" u="none" strike="noStrike">
                        <a:solidFill>
                          <a:srgbClr val="000000"/>
                        </a:solidFill>
                        <a:effectLst/>
                        <a:latin typeface="Arial"/>
                      </a:endParaRPr>
                    </a:p>
                  </a:txBody>
                  <a:tcPr marL="6350" marR="6350" marT="6350" marB="0" anchor="b"/>
                </a:tc>
                <a:extLst>
                  <a:ext uri="{0D108BD9-81ED-4DB2-BD59-A6C34878D82A}">
                    <a16:rowId xmlns:a16="http://schemas.microsoft.com/office/drawing/2014/main" val="10005"/>
                  </a:ext>
                </a:extLst>
              </a:tr>
              <a:tr h="296998">
                <a:tc>
                  <a:txBody>
                    <a:bodyPr/>
                    <a:lstStyle/>
                    <a:p>
                      <a:pPr algn="l" fontAlgn="b"/>
                      <a:endParaRPr lang="en-US" sz="1600" b="0" i="0" u="none" strike="noStrike" dirty="0">
                        <a:solidFill>
                          <a:srgbClr val="000000"/>
                        </a:solidFill>
                        <a:effectLst/>
                        <a:latin typeface="Arial"/>
                      </a:endParaRPr>
                    </a:p>
                  </a:txBody>
                  <a:tcPr marL="6350" marR="6350" marT="6350" marB="0" anchor="b"/>
                </a:tc>
                <a:tc>
                  <a:txBody>
                    <a:bodyPr/>
                    <a:lstStyle/>
                    <a:p>
                      <a:pPr algn="l" fontAlgn="b"/>
                      <a:endParaRPr lang="en-US" sz="1600" b="0" i="0" u="none" strike="noStrike" dirty="0">
                        <a:solidFill>
                          <a:srgbClr val="000000"/>
                        </a:solidFill>
                        <a:effectLst/>
                        <a:latin typeface="Arial"/>
                      </a:endParaRPr>
                    </a:p>
                  </a:txBody>
                  <a:tcPr marL="6350" marR="6350" marT="6350" marB="0" anchor="b"/>
                </a:tc>
                <a:tc>
                  <a:txBody>
                    <a:bodyPr/>
                    <a:lstStyle/>
                    <a:p>
                      <a:pPr algn="ctr" fontAlgn="b"/>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6"/>
                  </a:ext>
                </a:extLst>
              </a:tr>
              <a:tr h="296998">
                <a:tc rowSpan="5">
                  <a:txBody>
                    <a:bodyPr/>
                    <a:lstStyle/>
                    <a:p>
                      <a:pPr algn="ctr" fontAlgn="b"/>
                      <a:r>
                        <a:rPr lang="en-US" sz="1600" u="none" strike="noStrike" dirty="0">
                          <a:effectLst/>
                        </a:rPr>
                        <a:t>Male</a:t>
                      </a:r>
                      <a:endParaRPr lang="en-US" sz="1600" b="0" i="0" u="none" strike="noStrike" dirty="0">
                        <a:solidFill>
                          <a:srgbClr val="000000"/>
                        </a:solidFill>
                        <a:effectLst/>
                        <a:latin typeface="Arial"/>
                      </a:endParaRPr>
                    </a:p>
                  </a:txBody>
                  <a:tcPr marL="6350" marR="6350" marT="6350" marB="0" anchor="b"/>
                </a:tc>
                <a:tc>
                  <a:txBody>
                    <a:bodyPr/>
                    <a:lstStyle/>
                    <a:p>
                      <a:pPr algn="l" fontAlgn="b"/>
                      <a:r>
                        <a:rPr lang="en-US" sz="1600" u="none" strike="noStrike" dirty="0">
                          <a:effectLst/>
                        </a:rPr>
                        <a:t>Casual Labour</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dirty="0">
                          <a:effectLst/>
                        </a:rPr>
                        <a:t>33.3</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7"/>
                  </a:ext>
                </a:extLst>
              </a:tr>
              <a:tr h="296998">
                <a:tc vMerge="1">
                  <a:txBody>
                    <a:bodyPr/>
                    <a:lstStyle/>
                    <a:p>
                      <a:endParaRPr lang="en-US"/>
                    </a:p>
                  </a:txBody>
                  <a:tcPr/>
                </a:tc>
                <a:tc>
                  <a:txBody>
                    <a:bodyPr/>
                    <a:lstStyle/>
                    <a:p>
                      <a:pPr algn="l" fontAlgn="b"/>
                      <a:r>
                        <a:rPr lang="en-US" sz="1600" u="none" strike="noStrike" dirty="0">
                          <a:effectLst/>
                        </a:rPr>
                        <a:t>Regular/ Salaried</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dirty="0">
                          <a:effectLst/>
                        </a:rPr>
                        <a:t>62.5</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8"/>
                  </a:ext>
                </a:extLst>
              </a:tr>
              <a:tr h="296998">
                <a:tc vMerge="1">
                  <a:txBody>
                    <a:bodyPr/>
                    <a:lstStyle/>
                    <a:p>
                      <a:endParaRPr lang="en-US"/>
                    </a:p>
                  </a:txBody>
                  <a:tcPr/>
                </a:tc>
                <a:tc>
                  <a:txBody>
                    <a:bodyPr/>
                    <a:lstStyle/>
                    <a:p>
                      <a:pPr algn="l" fontAlgn="b"/>
                      <a:r>
                        <a:rPr lang="en-US" sz="1600" u="none" strike="noStrike">
                          <a:effectLst/>
                        </a:rPr>
                        <a:t>Self Employed</a:t>
                      </a:r>
                      <a:endParaRPr lang="en-US" sz="1600" b="0" i="0" u="none" strike="noStrike">
                        <a:solidFill>
                          <a:srgbClr val="000000"/>
                        </a:solidFill>
                        <a:effectLst/>
                        <a:latin typeface="Arial"/>
                      </a:endParaRPr>
                    </a:p>
                  </a:txBody>
                  <a:tcPr marL="6350" marR="6350" marT="6350" marB="0" anchor="b"/>
                </a:tc>
                <a:tc>
                  <a:txBody>
                    <a:bodyPr/>
                    <a:lstStyle/>
                    <a:p>
                      <a:pPr algn="ctr" fontAlgn="b"/>
                      <a:r>
                        <a:rPr lang="en-US" sz="1600" u="none" strike="noStrike" dirty="0">
                          <a:effectLst/>
                        </a:rPr>
                        <a:t>42.9</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09"/>
                  </a:ext>
                </a:extLst>
              </a:tr>
              <a:tr h="585413">
                <a:tc vMerge="1">
                  <a:txBody>
                    <a:bodyPr/>
                    <a:lstStyle/>
                    <a:p>
                      <a:endParaRPr lang="en-US"/>
                    </a:p>
                  </a:txBody>
                  <a:tcPr/>
                </a:tc>
                <a:tc>
                  <a:txBody>
                    <a:bodyPr/>
                    <a:lstStyle/>
                    <a:p>
                      <a:pPr algn="l" fontAlgn="b"/>
                      <a:r>
                        <a:rPr lang="en-US" sz="1600" u="none" strike="noStrike" dirty="0" err="1">
                          <a:effectLst/>
                        </a:rPr>
                        <a:t>Selfemployed</a:t>
                      </a:r>
                      <a:r>
                        <a:rPr lang="en-US" sz="1600" u="none" strike="noStrike" dirty="0">
                          <a:effectLst/>
                        </a:rPr>
                        <a:t>: </a:t>
                      </a:r>
                      <a:r>
                        <a:rPr lang="en-US" sz="1600" u="none" strike="noStrike" dirty="0" err="1">
                          <a:effectLst/>
                        </a:rPr>
                        <a:t>homebased</a:t>
                      </a:r>
                      <a:endParaRPr lang="en-US" sz="1600" b="0" i="0" u="none" strike="noStrike" dirty="0">
                        <a:solidFill>
                          <a:srgbClr val="000000"/>
                        </a:solidFill>
                        <a:effectLst/>
                        <a:latin typeface="Arial"/>
                      </a:endParaRPr>
                    </a:p>
                  </a:txBody>
                  <a:tcPr marL="6350" marR="6350" marT="6350" marB="0" anchor="b"/>
                </a:tc>
                <a:tc>
                  <a:txBody>
                    <a:bodyPr/>
                    <a:lstStyle/>
                    <a:p>
                      <a:pPr algn="ctr" fontAlgn="b"/>
                      <a:r>
                        <a:rPr lang="en-US" sz="1600" u="none" strike="noStrike" dirty="0">
                          <a:effectLst/>
                        </a:rPr>
                        <a:t>33.3</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10"/>
                  </a:ext>
                </a:extLst>
              </a:tr>
              <a:tr h="296998">
                <a:tc vMerge="1">
                  <a:txBody>
                    <a:bodyPr/>
                    <a:lstStyle/>
                    <a:p>
                      <a:endParaRPr lang="en-US"/>
                    </a:p>
                  </a:txBody>
                  <a:tcPr/>
                </a:tc>
                <a:tc>
                  <a:txBody>
                    <a:bodyPr/>
                    <a:lstStyle/>
                    <a:p>
                      <a:pPr algn="l" fontAlgn="b"/>
                      <a:r>
                        <a:rPr lang="en-US" sz="1600" u="none" strike="noStrike">
                          <a:effectLst/>
                        </a:rPr>
                        <a:t>Total</a:t>
                      </a:r>
                      <a:endParaRPr lang="en-US" sz="1600" b="0" i="0" u="none" strike="noStrike">
                        <a:solidFill>
                          <a:srgbClr val="000000"/>
                        </a:solidFill>
                        <a:effectLst/>
                        <a:latin typeface="Arial"/>
                      </a:endParaRPr>
                    </a:p>
                  </a:txBody>
                  <a:tcPr marL="6350" marR="6350" marT="6350" marB="0" anchor="b"/>
                </a:tc>
                <a:tc>
                  <a:txBody>
                    <a:bodyPr/>
                    <a:lstStyle/>
                    <a:p>
                      <a:pPr algn="ctr" fontAlgn="b"/>
                      <a:r>
                        <a:rPr lang="en-US" sz="1600" u="none" strike="noStrike" dirty="0">
                          <a:effectLst/>
                        </a:rPr>
                        <a:t>45.5</a:t>
                      </a:r>
                      <a:endParaRPr lang="en-US" sz="1600" b="0" i="0" u="none" strike="noStrike" dirty="0">
                        <a:solidFill>
                          <a:srgbClr val="000000"/>
                        </a:solidFill>
                        <a:effectLst/>
                        <a:latin typeface="Arial"/>
                      </a:endParaRPr>
                    </a:p>
                  </a:txBody>
                  <a:tcPr marL="6350" marR="6350" marT="6350"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9015423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81E1-E168-4CF1-8262-9F96695235C0}"/>
              </a:ext>
            </a:extLst>
          </p:cNvPr>
          <p:cNvSpPr>
            <a:spLocks noGrp="1"/>
          </p:cNvSpPr>
          <p:nvPr>
            <p:ph type="title"/>
          </p:nvPr>
        </p:nvSpPr>
        <p:spPr>
          <a:xfrm>
            <a:off x="914400" y="260649"/>
            <a:ext cx="7313614" cy="648071"/>
          </a:xfrm>
        </p:spPr>
        <p:txBody>
          <a:bodyPr>
            <a:normAutofit/>
          </a:bodyPr>
          <a:lstStyle/>
          <a:p>
            <a:r>
              <a:rPr lang="en-IN" sz="3600" dirty="0"/>
              <a:t>Lack of social security</a:t>
            </a:r>
          </a:p>
        </p:txBody>
      </p:sp>
      <p:sp>
        <p:nvSpPr>
          <p:cNvPr id="4" name="Text Placeholder 3">
            <a:extLst>
              <a:ext uri="{FF2B5EF4-FFF2-40B4-BE49-F238E27FC236}">
                <a16:creationId xmlns:a16="http://schemas.microsoft.com/office/drawing/2014/main" id="{AC2E3687-4195-4A93-960F-46C54588F1B5}"/>
              </a:ext>
            </a:extLst>
          </p:cNvPr>
          <p:cNvSpPr>
            <a:spLocks noGrp="1"/>
          </p:cNvSpPr>
          <p:nvPr>
            <p:ph type="body" idx="1"/>
          </p:nvPr>
        </p:nvSpPr>
        <p:spPr>
          <a:xfrm>
            <a:off x="611560" y="1052736"/>
            <a:ext cx="8064896" cy="5256584"/>
          </a:xfrm>
        </p:spPr>
        <p:txBody>
          <a:bodyPr/>
          <a:lstStyle/>
          <a:p>
            <a:pPr>
              <a:spcBef>
                <a:spcPts val="1000"/>
              </a:spcBef>
            </a:pPr>
            <a:r>
              <a:rPr lang="en-IN" dirty="0"/>
              <a:t>Only 12% of women and 17% of men workers got any social security provisions from employers. </a:t>
            </a:r>
          </a:p>
          <a:p>
            <a:pPr>
              <a:spcBef>
                <a:spcPts val="1000"/>
              </a:spcBef>
            </a:pPr>
            <a:r>
              <a:rPr lang="en-IN" dirty="0"/>
              <a:t>Casual workers and home based workers were the most vulnerable in terms of lack of social security.</a:t>
            </a:r>
          </a:p>
          <a:p>
            <a:pPr>
              <a:spcBef>
                <a:spcPts val="1000"/>
              </a:spcBef>
            </a:pPr>
            <a:r>
              <a:rPr lang="en-IN" dirty="0"/>
              <a:t>More men workers (20%) had access to private social security than women (9%)</a:t>
            </a:r>
          </a:p>
          <a:p>
            <a:pPr>
              <a:spcBef>
                <a:spcPts val="1000"/>
              </a:spcBef>
            </a:pPr>
            <a:r>
              <a:rPr lang="en-IN" dirty="0"/>
              <a:t>Only 5% of the workers (all women) got some social security benefits from government sources.</a:t>
            </a:r>
          </a:p>
          <a:p>
            <a:pPr>
              <a:spcBef>
                <a:spcPts val="1000"/>
              </a:spcBef>
            </a:pPr>
            <a:r>
              <a:rPr lang="en-IN" dirty="0"/>
              <a:t> There was significant lack of awareness of rights and entitlements of social security, and many did not know that they would receive some provident fund benefits after contributions – they thought it was must another tax. </a:t>
            </a:r>
          </a:p>
        </p:txBody>
      </p:sp>
    </p:spTree>
    <p:extLst>
      <p:ext uri="{BB962C8B-B14F-4D97-AF65-F5344CB8AC3E}">
        <p14:creationId xmlns:p14="http://schemas.microsoft.com/office/powerpoint/2010/main" val="399826275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6B7D4-BCDD-4710-B1AA-679DCE74A999}"/>
              </a:ext>
            </a:extLst>
          </p:cNvPr>
          <p:cNvSpPr>
            <a:spLocks noGrp="1"/>
          </p:cNvSpPr>
          <p:nvPr>
            <p:ph type="title"/>
          </p:nvPr>
        </p:nvSpPr>
        <p:spPr>
          <a:xfrm>
            <a:off x="914400" y="188641"/>
            <a:ext cx="7313614" cy="878158"/>
          </a:xfrm>
        </p:spPr>
        <p:txBody>
          <a:bodyPr>
            <a:normAutofit/>
          </a:bodyPr>
          <a:lstStyle/>
          <a:p>
            <a:r>
              <a:rPr lang="en-IN" sz="3600" dirty="0"/>
              <a:t>Paid leave and written contracts</a:t>
            </a:r>
          </a:p>
        </p:txBody>
      </p:sp>
      <p:sp>
        <p:nvSpPr>
          <p:cNvPr id="3" name="Text Placeholder 2">
            <a:extLst>
              <a:ext uri="{FF2B5EF4-FFF2-40B4-BE49-F238E27FC236}">
                <a16:creationId xmlns:a16="http://schemas.microsoft.com/office/drawing/2014/main" id="{A7E585BC-89FD-4BB2-98AF-62B3F86F1AA5}"/>
              </a:ext>
            </a:extLst>
          </p:cNvPr>
          <p:cNvSpPr>
            <a:spLocks noGrp="1"/>
          </p:cNvSpPr>
          <p:nvPr>
            <p:ph type="body" idx="1"/>
          </p:nvPr>
        </p:nvSpPr>
        <p:spPr>
          <a:xfrm>
            <a:off x="914400" y="1340768"/>
            <a:ext cx="7313614" cy="4896544"/>
          </a:xfrm>
        </p:spPr>
        <p:txBody>
          <a:bodyPr>
            <a:normAutofit/>
          </a:bodyPr>
          <a:lstStyle/>
          <a:p>
            <a:pPr>
              <a:spcBef>
                <a:spcPts val="1000"/>
              </a:spcBef>
              <a:defRPr sz="2000"/>
            </a:pPr>
            <a:r>
              <a:rPr lang="en-US" sz="3000" dirty="0"/>
              <a:t>Of the regular workers, only 56% of women and 50% of men had four days of paid leave in a month. </a:t>
            </a:r>
          </a:p>
          <a:p>
            <a:pPr>
              <a:spcBef>
                <a:spcPts val="1000"/>
              </a:spcBef>
              <a:defRPr sz="2000"/>
            </a:pPr>
            <a:r>
              <a:rPr lang="en-US" sz="3000" dirty="0"/>
              <a:t>Only 43% of the women and 50% of the men regular workers had written contracts. </a:t>
            </a:r>
          </a:p>
          <a:p>
            <a:pPr>
              <a:spcBef>
                <a:spcPts val="1000"/>
              </a:spcBef>
              <a:defRPr sz="2000"/>
            </a:pPr>
            <a:r>
              <a:rPr lang="en-US" sz="3000" b="1" dirty="0"/>
              <a:t>None</a:t>
            </a:r>
            <a:r>
              <a:rPr lang="en-US" sz="3000" dirty="0"/>
              <a:t> of the casual workers (men or women), home based workers and recently unemployed (in their previous employment) had written contracts. </a:t>
            </a:r>
          </a:p>
          <a:p>
            <a:endParaRPr lang="en-IN" dirty="0"/>
          </a:p>
        </p:txBody>
      </p:sp>
    </p:spTree>
    <p:extLst>
      <p:ext uri="{BB962C8B-B14F-4D97-AF65-F5344CB8AC3E}">
        <p14:creationId xmlns:p14="http://schemas.microsoft.com/office/powerpoint/2010/main" val="410961034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Title 1"/>
          <p:cNvSpPr txBox="1">
            <a:spLocks noGrp="1"/>
          </p:cNvSpPr>
          <p:nvPr>
            <p:ph type="title"/>
          </p:nvPr>
        </p:nvSpPr>
        <p:spPr>
          <a:xfrm>
            <a:off x="914399" y="260649"/>
            <a:ext cx="7313615" cy="806150"/>
          </a:xfrm>
          <a:prstGeom prst="rect">
            <a:avLst/>
          </a:prstGeom>
        </p:spPr>
        <p:txBody>
          <a:bodyPr>
            <a:normAutofit/>
          </a:bodyPr>
          <a:lstStyle/>
          <a:p>
            <a:r>
              <a:rPr sz="3600" dirty="0"/>
              <a:t>Union participation</a:t>
            </a:r>
          </a:p>
        </p:txBody>
      </p:sp>
      <p:sp>
        <p:nvSpPr>
          <p:cNvPr id="340" name="Content Placeholder 2"/>
          <p:cNvSpPr txBox="1">
            <a:spLocks noGrp="1"/>
          </p:cNvSpPr>
          <p:nvPr>
            <p:ph type="body" idx="1"/>
          </p:nvPr>
        </p:nvSpPr>
        <p:spPr>
          <a:xfrm>
            <a:off x="914399" y="1268760"/>
            <a:ext cx="7313615" cy="5184576"/>
          </a:xfrm>
          <a:prstGeom prst="rect">
            <a:avLst/>
          </a:prstGeom>
        </p:spPr>
        <p:txBody>
          <a:bodyPr>
            <a:noAutofit/>
          </a:bodyPr>
          <a:lstStyle/>
          <a:p>
            <a:pPr>
              <a:lnSpc>
                <a:spcPct val="90000"/>
              </a:lnSpc>
              <a:spcBef>
                <a:spcPts val="1000"/>
              </a:spcBef>
              <a:buBlip>
                <a:blip r:embed="rId2"/>
              </a:buBlip>
            </a:pPr>
            <a:r>
              <a:rPr sz="2800" dirty="0"/>
              <a:t>Of the 120 workers interviewed only 18 workers (15 per cent) were a part of </a:t>
            </a:r>
            <a:r>
              <a:rPr lang="en-IN" sz="2800" dirty="0"/>
              <a:t>a </a:t>
            </a:r>
            <a:r>
              <a:rPr sz="2800" dirty="0"/>
              <a:t>union, 16 women and 2 men. </a:t>
            </a:r>
          </a:p>
          <a:p>
            <a:pPr>
              <a:lnSpc>
                <a:spcPct val="90000"/>
              </a:lnSpc>
              <a:spcBef>
                <a:spcPts val="1000"/>
              </a:spcBef>
              <a:buBlip>
                <a:blip r:embed="rId2"/>
              </a:buBlip>
            </a:pPr>
            <a:r>
              <a:rPr sz="2800" dirty="0"/>
              <a:t>Of these 18 workers, 12 were street vendors, 5 were regular/salaried workers and 1 was </a:t>
            </a:r>
            <a:r>
              <a:rPr lang="en-IN" sz="2800" dirty="0"/>
              <a:t>a </a:t>
            </a:r>
            <a:r>
              <a:rPr sz="2800" dirty="0"/>
              <a:t>casual worker. </a:t>
            </a:r>
            <a:endParaRPr lang="en-IN" sz="2800" dirty="0"/>
          </a:p>
          <a:p>
            <a:pPr>
              <a:lnSpc>
                <a:spcPct val="90000"/>
              </a:lnSpc>
              <a:spcBef>
                <a:spcPts val="1000"/>
              </a:spcBef>
              <a:buBlip>
                <a:blip r:embed="rId2"/>
              </a:buBlip>
            </a:pPr>
            <a:r>
              <a:rPr lang="en-IN" sz="2800" dirty="0"/>
              <a:t>The h</a:t>
            </a:r>
            <a:r>
              <a:rPr sz="2800" dirty="0" err="1"/>
              <a:t>ome</a:t>
            </a:r>
            <a:r>
              <a:rPr sz="2800" dirty="0"/>
              <a:t>-based workers interviewed didn’t have any union/association, despite working in the same locality.</a:t>
            </a:r>
          </a:p>
          <a:p>
            <a:pPr>
              <a:lnSpc>
                <a:spcPct val="90000"/>
              </a:lnSpc>
              <a:spcBef>
                <a:spcPts val="1000"/>
              </a:spcBef>
              <a:buBlip>
                <a:blip r:embed="rId2"/>
              </a:buBlip>
            </a:pPr>
            <a:r>
              <a:rPr sz="2800" dirty="0"/>
              <a:t>The workers associated with </a:t>
            </a:r>
            <a:r>
              <a:rPr lang="en-IN" sz="2800" dirty="0"/>
              <a:t>a </a:t>
            </a:r>
            <a:r>
              <a:rPr sz="2800" dirty="0"/>
              <a:t>union were found to be more empowered, but they were in minority even in regular/salaried work.</a:t>
            </a:r>
          </a:p>
        </p:txBody>
      </p:sp>
    </p:spTree>
    <p:extLst>
      <p:ext uri="{BB962C8B-B14F-4D97-AF65-F5344CB8AC3E}">
        <p14:creationId xmlns:p14="http://schemas.microsoft.com/office/powerpoint/2010/main" val="428027174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Title 1"/>
          <p:cNvSpPr txBox="1">
            <a:spLocks noGrp="1"/>
          </p:cNvSpPr>
          <p:nvPr>
            <p:ph type="title"/>
          </p:nvPr>
        </p:nvSpPr>
        <p:spPr>
          <a:xfrm>
            <a:off x="915193" y="188641"/>
            <a:ext cx="7313614" cy="648071"/>
          </a:xfrm>
          <a:prstGeom prst="rect">
            <a:avLst/>
          </a:prstGeom>
        </p:spPr>
        <p:txBody>
          <a:bodyPr>
            <a:normAutofit/>
          </a:bodyPr>
          <a:lstStyle>
            <a:lvl1pPr>
              <a:defRPr sz="2800"/>
            </a:lvl1pPr>
          </a:lstStyle>
          <a:p>
            <a:r>
              <a:rPr sz="3200" dirty="0" err="1"/>
              <a:t>Labour</a:t>
            </a:r>
            <a:r>
              <a:rPr sz="3200" dirty="0"/>
              <a:t> market fluidity</a:t>
            </a:r>
          </a:p>
        </p:txBody>
      </p:sp>
      <p:sp>
        <p:nvSpPr>
          <p:cNvPr id="356" name="Content Placeholder 4"/>
          <p:cNvSpPr txBox="1">
            <a:spLocks noGrp="1"/>
          </p:cNvSpPr>
          <p:nvPr>
            <p:ph type="body" idx="1"/>
          </p:nvPr>
        </p:nvSpPr>
        <p:spPr>
          <a:xfrm>
            <a:off x="611560" y="980728"/>
            <a:ext cx="8208912" cy="5544616"/>
          </a:xfrm>
          <a:prstGeom prst="rect">
            <a:avLst/>
          </a:prstGeom>
        </p:spPr>
        <p:txBody>
          <a:bodyPr/>
          <a:lstStyle/>
          <a:p>
            <a:pPr>
              <a:lnSpc>
                <a:spcPct val="80000"/>
              </a:lnSpc>
              <a:spcBef>
                <a:spcPts val="600"/>
              </a:spcBef>
              <a:buBlip>
                <a:blip r:embed="rId2"/>
              </a:buBlip>
              <a:defRPr sz="2200"/>
            </a:pPr>
            <a:r>
              <a:rPr lang="en-IN" dirty="0"/>
              <a:t>M</a:t>
            </a:r>
            <a:r>
              <a:rPr dirty="0" err="1"/>
              <a:t>ovement</a:t>
            </a:r>
            <a:r>
              <a:rPr dirty="0"/>
              <a:t> of daily wagers in and out of regular employment </a:t>
            </a:r>
            <a:r>
              <a:rPr lang="en-IN" dirty="0"/>
              <a:t>among factory </a:t>
            </a:r>
            <a:r>
              <a:rPr dirty="0"/>
              <a:t>workers </a:t>
            </a:r>
            <a:r>
              <a:rPr lang="en-IN" dirty="0"/>
              <a:t>in </a:t>
            </a:r>
            <a:r>
              <a:rPr lang="en-IN" dirty="0" err="1"/>
              <a:t>Kapashera</a:t>
            </a:r>
            <a:r>
              <a:rPr lang="en-IN" dirty="0"/>
              <a:t> area</a:t>
            </a:r>
            <a:r>
              <a:rPr dirty="0"/>
              <a:t>. </a:t>
            </a:r>
          </a:p>
          <a:p>
            <a:pPr>
              <a:lnSpc>
                <a:spcPct val="80000"/>
              </a:lnSpc>
              <a:spcBef>
                <a:spcPts val="600"/>
              </a:spcBef>
              <a:buBlip>
                <a:blip r:embed="rId2"/>
              </a:buBlip>
              <a:defRPr sz="2200"/>
            </a:pPr>
            <a:r>
              <a:rPr lang="en-IN" dirty="0"/>
              <a:t>A</a:t>
            </a:r>
            <a:r>
              <a:rPr dirty="0" err="1"/>
              <a:t>ll</a:t>
            </a:r>
            <a:r>
              <a:rPr dirty="0"/>
              <a:t> </a:t>
            </a:r>
            <a:r>
              <a:rPr lang="en-IN" dirty="0"/>
              <a:t>surveyed </a:t>
            </a:r>
            <a:r>
              <a:rPr dirty="0"/>
              <a:t>workers had at some point been fired without notice and lost access to social security </a:t>
            </a:r>
            <a:r>
              <a:rPr lang="en-IN" dirty="0"/>
              <a:t>benefits provided </a:t>
            </a:r>
            <a:r>
              <a:rPr dirty="0"/>
              <a:t>by the previous employer. </a:t>
            </a:r>
          </a:p>
          <a:p>
            <a:pPr>
              <a:lnSpc>
                <a:spcPct val="80000"/>
              </a:lnSpc>
              <a:spcBef>
                <a:spcPts val="600"/>
              </a:spcBef>
              <a:buBlip>
                <a:blip r:embed="rId2"/>
              </a:buBlip>
              <a:defRPr sz="2200"/>
            </a:pPr>
            <a:r>
              <a:rPr dirty="0"/>
              <a:t>These workers then enter</a:t>
            </a:r>
            <a:r>
              <a:rPr lang="en-IN" dirty="0"/>
              <a:t>ed</a:t>
            </a:r>
            <a:r>
              <a:rPr dirty="0"/>
              <a:t> the </a:t>
            </a:r>
            <a:r>
              <a:rPr lang="en-IN" dirty="0"/>
              <a:t>group of </a:t>
            </a:r>
            <a:r>
              <a:rPr dirty="0"/>
              <a:t>daily wagers, looking for work on a daily basis, without access to the wages, social security or benefits they </a:t>
            </a:r>
            <a:r>
              <a:rPr lang="en-IN" dirty="0"/>
              <a:t>had earlier </a:t>
            </a:r>
            <a:r>
              <a:rPr dirty="0"/>
              <a:t>enjoyed</a:t>
            </a:r>
            <a:r>
              <a:rPr lang="en-IN" dirty="0"/>
              <a:t>.</a:t>
            </a:r>
          </a:p>
          <a:p>
            <a:pPr marL="0" indent="0">
              <a:lnSpc>
                <a:spcPct val="80000"/>
              </a:lnSpc>
              <a:spcBef>
                <a:spcPts val="600"/>
              </a:spcBef>
              <a:buNone/>
              <a:defRPr sz="2200"/>
            </a:pPr>
            <a:endParaRPr dirty="0"/>
          </a:p>
          <a:p>
            <a:pPr lvl="1">
              <a:lnSpc>
                <a:spcPct val="80000"/>
              </a:lnSpc>
              <a:spcBef>
                <a:spcPts val="600"/>
              </a:spcBef>
              <a:defRPr sz="2200"/>
            </a:pPr>
            <a:r>
              <a:rPr lang="en-IN" dirty="0"/>
              <a:t>Woman migrant who came to Delhi 3 years ago, in 2018 was </a:t>
            </a:r>
            <a:r>
              <a:rPr lang="en-IN" sz="2200" dirty="0"/>
              <a:t>casual worker in Jan-Feb, then regular work as a security guard Apr-June; had to return to village for personal reasons in July so lost that job, now seeking casual work.</a:t>
            </a:r>
          </a:p>
          <a:p>
            <a:pPr lvl="1">
              <a:lnSpc>
                <a:spcPct val="80000"/>
              </a:lnSpc>
              <a:spcBef>
                <a:spcPts val="600"/>
              </a:spcBef>
              <a:defRPr sz="2200"/>
            </a:pPr>
            <a:r>
              <a:rPr lang="en-IN" sz="2200" dirty="0"/>
              <a:t>Woman salesperson at a leading Indian supermarket chain, employed by different brands active at the supermarket. So same workplace and conditions, but wages and social security benefits varied according to the brands (which changed over months, weeks or even days).</a:t>
            </a:r>
            <a:endParaRPr dirty="0"/>
          </a:p>
        </p:txBody>
      </p:sp>
    </p:spTree>
    <p:extLst>
      <p:ext uri="{BB962C8B-B14F-4D97-AF65-F5344CB8AC3E}">
        <p14:creationId xmlns:p14="http://schemas.microsoft.com/office/powerpoint/2010/main" val="108101897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7E0BF-0D61-47FD-BF5F-57A5F6F940E5}"/>
              </a:ext>
            </a:extLst>
          </p:cNvPr>
          <p:cNvSpPr>
            <a:spLocks noGrp="1"/>
          </p:cNvSpPr>
          <p:nvPr>
            <p:ph type="title"/>
          </p:nvPr>
        </p:nvSpPr>
        <p:spPr>
          <a:xfrm>
            <a:off x="914400" y="260649"/>
            <a:ext cx="7313614" cy="792087"/>
          </a:xfrm>
        </p:spPr>
        <p:txBody>
          <a:bodyPr>
            <a:normAutofit fontScale="90000"/>
          </a:bodyPr>
          <a:lstStyle/>
          <a:p>
            <a:r>
              <a:rPr lang="en-IN" dirty="0"/>
              <a:t>Overtime Wages</a:t>
            </a:r>
          </a:p>
        </p:txBody>
      </p:sp>
      <p:sp>
        <p:nvSpPr>
          <p:cNvPr id="3" name="Text Placeholder 2">
            <a:extLst>
              <a:ext uri="{FF2B5EF4-FFF2-40B4-BE49-F238E27FC236}">
                <a16:creationId xmlns:a16="http://schemas.microsoft.com/office/drawing/2014/main" id="{14A35E03-8056-4FB2-848B-BDE6FC745E42}"/>
              </a:ext>
            </a:extLst>
          </p:cNvPr>
          <p:cNvSpPr>
            <a:spLocks noGrp="1"/>
          </p:cNvSpPr>
          <p:nvPr>
            <p:ph type="body" idx="1"/>
          </p:nvPr>
        </p:nvSpPr>
        <p:spPr>
          <a:xfrm>
            <a:off x="914400" y="1196752"/>
            <a:ext cx="7313614" cy="5158011"/>
          </a:xfrm>
        </p:spPr>
        <p:txBody>
          <a:bodyPr>
            <a:normAutofit lnSpcReduction="10000"/>
          </a:bodyPr>
          <a:lstStyle/>
          <a:p>
            <a:r>
              <a:rPr lang="en-US" sz="2600" dirty="0"/>
              <a:t>Workers are entitled to double wages for their over time work. But only 20% of men workers and 15% of women workers got any overtime pay, and most got only the regular wage rather than double the rate. </a:t>
            </a:r>
          </a:p>
          <a:p>
            <a:r>
              <a:rPr lang="en-US" sz="2600" dirty="0"/>
              <a:t>7% of men and 11% of women worked overtime without any additional payment.</a:t>
            </a:r>
          </a:p>
          <a:p>
            <a:r>
              <a:rPr lang="en-US" sz="2600" dirty="0"/>
              <a:t>18% of workers did not work overtime, while a small minority (less than 2%) who were willing to work overtime were not given such opportunities.</a:t>
            </a:r>
          </a:p>
          <a:p>
            <a:r>
              <a:rPr lang="en-US" sz="2600" dirty="0"/>
              <a:t>Self-employed workers tended to work long hours well beyond the stipulated work week</a:t>
            </a:r>
          </a:p>
          <a:p>
            <a:endParaRPr lang="en-IN" dirty="0"/>
          </a:p>
        </p:txBody>
      </p:sp>
    </p:spTree>
    <p:extLst>
      <p:ext uri="{BB962C8B-B14F-4D97-AF65-F5344CB8AC3E}">
        <p14:creationId xmlns:p14="http://schemas.microsoft.com/office/powerpoint/2010/main" val="140960212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itle 1"/>
          <p:cNvSpPr txBox="1">
            <a:spLocks noGrp="1"/>
          </p:cNvSpPr>
          <p:nvPr>
            <p:ph type="title"/>
          </p:nvPr>
        </p:nvSpPr>
        <p:spPr>
          <a:xfrm>
            <a:off x="914399" y="116633"/>
            <a:ext cx="7313615" cy="576063"/>
          </a:xfrm>
          <a:prstGeom prst="rect">
            <a:avLst/>
          </a:prstGeom>
        </p:spPr>
        <p:txBody>
          <a:bodyPr>
            <a:normAutofit fontScale="90000"/>
          </a:bodyPr>
          <a:lstStyle>
            <a:lvl1pPr>
              <a:defRPr sz="3600"/>
            </a:lvl1pPr>
          </a:lstStyle>
          <a:p>
            <a:r>
              <a:rPr dirty="0"/>
              <a:t>Conclusions - 1</a:t>
            </a:r>
          </a:p>
        </p:txBody>
      </p:sp>
      <p:sp>
        <p:nvSpPr>
          <p:cNvPr id="354" name="Content Placeholder 2"/>
          <p:cNvSpPr txBox="1">
            <a:spLocks noGrp="1"/>
          </p:cNvSpPr>
          <p:nvPr>
            <p:ph type="body" idx="1"/>
          </p:nvPr>
        </p:nvSpPr>
        <p:spPr>
          <a:xfrm>
            <a:off x="576470" y="908720"/>
            <a:ext cx="8030817" cy="5422507"/>
          </a:xfrm>
          <a:prstGeom prst="rect">
            <a:avLst/>
          </a:prstGeom>
        </p:spPr>
        <p:txBody>
          <a:bodyPr>
            <a:normAutofit fontScale="92500"/>
          </a:bodyPr>
          <a:lstStyle/>
          <a:p>
            <a:pPr>
              <a:lnSpc>
                <a:spcPct val="90000"/>
              </a:lnSpc>
              <a:buBlip>
                <a:blip r:embed="rId2"/>
              </a:buBlip>
            </a:pPr>
            <a:r>
              <a:rPr sz="2800" dirty="0"/>
              <a:t>Most official measures designed to increase </a:t>
            </a:r>
            <a:r>
              <a:rPr sz="2800" dirty="0" err="1"/>
              <a:t>formalisation</a:t>
            </a:r>
            <a:r>
              <a:rPr sz="2800" dirty="0"/>
              <a:t> of the Indian workforce have essentially failed.</a:t>
            </a:r>
            <a:endParaRPr lang="en-IN" sz="2800" dirty="0"/>
          </a:p>
          <a:p>
            <a:pPr>
              <a:lnSpc>
                <a:spcPct val="90000"/>
              </a:lnSpc>
              <a:buBlip>
                <a:blip r:embed="rId2"/>
              </a:buBlip>
            </a:pPr>
            <a:r>
              <a:rPr lang="en-IN" sz="2800" dirty="0"/>
              <a:t>Macroeconomic measures like demonetisation have affected viability of informal activities.</a:t>
            </a:r>
            <a:endParaRPr sz="2800" dirty="0"/>
          </a:p>
          <a:p>
            <a:pPr>
              <a:lnSpc>
                <a:spcPct val="90000"/>
              </a:lnSpc>
              <a:buBlip>
                <a:blip r:embed="rId2"/>
              </a:buBlip>
            </a:pPr>
            <a:r>
              <a:rPr sz="2800" dirty="0"/>
              <a:t>Many government schemes to provide some “formal sector-type” benefits to workers such as pensions are merely limited substitutes for </a:t>
            </a:r>
            <a:r>
              <a:rPr sz="2800" dirty="0" err="1"/>
              <a:t>formalisation</a:t>
            </a:r>
            <a:r>
              <a:rPr sz="2800" dirty="0"/>
              <a:t>, but these are often mistakenly identified as evidence of </a:t>
            </a:r>
            <a:r>
              <a:rPr sz="2800" dirty="0" err="1"/>
              <a:t>formalisation</a:t>
            </a:r>
            <a:r>
              <a:rPr sz="2800" dirty="0"/>
              <a:t>.</a:t>
            </a:r>
          </a:p>
          <a:p>
            <a:pPr>
              <a:lnSpc>
                <a:spcPct val="90000"/>
              </a:lnSpc>
            </a:pPr>
            <a:r>
              <a:rPr lang="en-US" sz="2800" dirty="0"/>
              <a:t>Trying to </a:t>
            </a:r>
            <a:r>
              <a:rPr lang="en-US" sz="2800" dirty="0" err="1"/>
              <a:t>formalise</a:t>
            </a:r>
            <a:r>
              <a:rPr lang="en-US" sz="2800" dirty="0"/>
              <a:t> enterprises rather than workers can be detrimental to workers, negatively affecting their livelihood and employment. E.g. </a:t>
            </a:r>
            <a:r>
              <a:rPr lang="en-US" sz="2800" dirty="0" err="1"/>
              <a:t>demonetisation</a:t>
            </a:r>
            <a:r>
              <a:rPr lang="en-US" sz="2800" dirty="0"/>
              <a:t> and GST.</a:t>
            </a:r>
          </a:p>
          <a:p>
            <a:pPr>
              <a:lnSpc>
                <a:spcPct val="90000"/>
              </a:lnSpc>
              <a:buBlip>
                <a:blip r:embed="rId2"/>
              </a:buBlip>
            </a:pP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06D26-F374-44ED-A41A-BBEEC3A2872B}"/>
              </a:ext>
            </a:extLst>
          </p:cNvPr>
          <p:cNvSpPr>
            <a:spLocks noGrp="1"/>
          </p:cNvSpPr>
          <p:nvPr>
            <p:ph type="title"/>
          </p:nvPr>
        </p:nvSpPr>
        <p:spPr>
          <a:xfrm>
            <a:off x="914400" y="260649"/>
            <a:ext cx="7313614" cy="720079"/>
          </a:xfrm>
        </p:spPr>
        <p:txBody>
          <a:bodyPr>
            <a:normAutofit/>
          </a:bodyPr>
          <a:lstStyle/>
          <a:p>
            <a:r>
              <a:rPr lang="en-IN" sz="3600" dirty="0"/>
              <a:t>Conclusions - 2</a:t>
            </a:r>
          </a:p>
        </p:txBody>
      </p:sp>
      <p:sp>
        <p:nvSpPr>
          <p:cNvPr id="3" name="Text Placeholder 2">
            <a:extLst>
              <a:ext uri="{FF2B5EF4-FFF2-40B4-BE49-F238E27FC236}">
                <a16:creationId xmlns:a16="http://schemas.microsoft.com/office/drawing/2014/main" id="{AADDE6A9-7D63-4528-A310-14DE7D68BA5F}"/>
              </a:ext>
            </a:extLst>
          </p:cNvPr>
          <p:cNvSpPr>
            <a:spLocks noGrp="1"/>
          </p:cNvSpPr>
          <p:nvPr>
            <p:ph type="body" idx="1"/>
          </p:nvPr>
        </p:nvSpPr>
        <p:spPr>
          <a:xfrm>
            <a:off x="467544" y="980728"/>
            <a:ext cx="8136904" cy="5400600"/>
          </a:xfrm>
        </p:spPr>
        <p:txBody>
          <a:bodyPr>
            <a:normAutofit lnSpcReduction="10000"/>
          </a:bodyPr>
          <a:lstStyle/>
          <a:p>
            <a:r>
              <a:rPr lang="en-US" sz="2600" dirty="0"/>
              <a:t>Measures of </a:t>
            </a:r>
            <a:r>
              <a:rPr lang="en-US" sz="2600" dirty="0" err="1"/>
              <a:t>formalisation</a:t>
            </a:r>
            <a:r>
              <a:rPr lang="en-US" sz="2600" dirty="0"/>
              <a:t> (such as paid leave or social security or written contract) inadequate to measure decent work, since even workers with one or more of these indicators face extreme insecurity of tenure and exploitation.</a:t>
            </a:r>
          </a:p>
          <a:p>
            <a:r>
              <a:rPr lang="en-IN" sz="2600" dirty="0"/>
              <a:t>“Fake formalisation”, when either informal enterprises get subsumed in formal enterprises or workers are classified as “formal” without really getting any associated protection/benefits</a:t>
            </a:r>
          </a:p>
          <a:p>
            <a:r>
              <a:rPr lang="en-US" sz="2600" dirty="0" err="1"/>
              <a:t>Labour</a:t>
            </a:r>
            <a:r>
              <a:rPr lang="en-US" sz="2600" dirty="0"/>
              <a:t> market fluidity leads to the movement of workers across </a:t>
            </a:r>
            <a:r>
              <a:rPr lang="en-US" sz="2600" dirty="0" err="1"/>
              <a:t>unorganised</a:t>
            </a:r>
            <a:r>
              <a:rPr lang="en-US" sz="2600" dirty="0"/>
              <a:t>/</a:t>
            </a:r>
            <a:r>
              <a:rPr lang="en-US" sz="2600" dirty="0" err="1"/>
              <a:t>organised</a:t>
            </a:r>
            <a:r>
              <a:rPr lang="en-US" sz="2600" dirty="0"/>
              <a:t> sectors with only transient benefits, without real changes in their basic situation and conditions.</a:t>
            </a:r>
          </a:p>
          <a:p>
            <a:endParaRPr lang="en-IN" dirty="0"/>
          </a:p>
        </p:txBody>
      </p:sp>
    </p:spTree>
    <p:extLst>
      <p:ext uri="{BB962C8B-B14F-4D97-AF65-F5344CB8AC3E}">
        <p14:creationId xmlns:p14="http://schemas.microsoft.com/office/powerpoint/2010/main" val="42155904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Title 1"/>
          <p:cNvSpPr txBox="1">
            <a:spLocks noGrp="1"/>
          </p:cNvSpPr>
          <p:nvPr>
            <p:ph type="title"/>
          </p:nvPr>
        </p:nvSpPr>
        <p:spPr>
          <a:xfrm>
            <a:off x="914399" y="238538"/>
            <a:ext cx="7313615" cy="606289"/>
          </a:xfrm>
          <a:prstGeom prst="rect">
            <a:avLst/>
          </a:prstGeom>
        </p:spPr>
        <p:txBody>
          <a:bodyPr>
            <a:normAutofit/>
          </a:bodyPr>
          <a:lstStyle>
            <a:lvl1pPr defTabSz="859536">
              <a:defRPr sz="3384"/>
            </a:lvl1pPr>
          </a:lstStyle>
          <a:p>
            <a:r>
              <a:rPr lang="en-IN" sz="3200" dirty="0"/>
              <a:t>Conclusions - 3</a:t>
            </a:r>
            <a:endParaRPr dirty="0"/>
          </a:p>
        </p:txBody>
      </p:sp>
      <p:sp>
        <p:nvSpPr>
          <p:cNvPr id="357" name="Content Placeholder 2"/>
          <p:cNvSpPr txBox="1">
            <a:spLocks noGrp="1"/>
          </p:cNvSpPr>
          <p:nvPr>
            <p:ph type="body" idx="1"/>
          </p:nvPr>
        </p:nvSpPr>
        <p:spPr>
          <a:xfrm>
            <a:off x="526774" y="1172816"/>
            <a:ext cx="8040755" cy="5088837"/>
          </a:xfrm>
          <a:prstGeom prst="rect">
            <a:avLst/>
          </a:prstGeom>
        </p:spPr>
        <p:txBody>
          <a:bodyPr>
            <a:normAutofit/>
          </a:bodyPr>
          <a:lstStyle/>
          <a:p>
            <a:pPr>
              <a:lnSpc>
                <a:spcPct val="90000"/>
              </a:lnSpc>
              <a:spcBef>
                <a:spcPts val="600"/>
              </a:spcBef>
              <a:buBlip>
                <a:blip r:embed="rId2"/>
              </a:buBlip>
              <a:defRPr sz="2200"/>
            </a:pPr>
            <a:r>
              <a:rPr sz="2600" dirty="0"/>
              <a:t>Women workers</a:t>
            </a:r>
            <a:r>
              <a:rPr lang="en-IN" sz="2600" dirty="0"/>
              <a:t> are</a:t>
            </a:r>
            <a:r>
              <a:rPr sz="2600" dirty="0"/>
              <a:t> often the worst affected by </a:t>
            </a:r>
            <a:r>
              <a:rPr sz="2600" dirty="0" err="1"/>
              <a:t>formalisation</a:t>
            </a:r>
            <a:r>
              <a:rPr sz="2600" dirty="0"/>
              <a:t> measures because of the gender blindness of many measures.</a:t>
            </a:r>
          </a:p>
          <a:p>
            <a:pPr>
              <a:lnSpc>
                <a:spcPct val="90000"/>
              </a:lnSpc>
              <a:spcBef>
                <a:spcPts val="600"/>
              </a:spcBef>
              <a:buBlip>
                <a:blip r:embed="rId2"/>
              </a:buBlip>
              <a:defRPr sz="2200"/>
            </a:pPr>
            <a:r>
              <a:rPr sz="2600" dirty="0"/>
              <a:t>Even well-meaning measures to improve conditions of working women (such as maternity benefit laws) can operate against their interests in some contexts.</a:t>
            </a:r>
          </a:p>
          <a:p>
            <a:pPr>
              <a:lnSpc>
                <a:spcPct val="90000"/>
              </a:lnSpc>
              <a:spcBef>
                <a:spcPts val="600"/>
              </a:spcBef>
              <a:buBlip>
                <a:blip r:embed="rId2"/>
              </a:buBlip>
              <a:defRPr sz="2200"/>
            </a:pPr>
            <a:r>
              <a:rPr sz="2600" dirty="0"/>
              <a:t>Lack of awareness of many laws and schemes, and difficulty of accessing entitlements, still operate against the interests of informal workers, and especially women.</a:t>
            </a:r>
            <a:endParaRPr lang="en-IN" sz="2600" dirty="0"/>
          </a:p>
          <a:p>
            <a:pPr>
              <a:lnSpc>
                <a:spcPct val="90000"/>
              </a:lnSpc>
              <a:spcBef>
                <a:spcPts val="600"/>
              </a:spcBef>
              <a:buBlip>
                <a:blip r:embed="rId2"/>
              </a:buBlip>
              <a:defRPr sz="2200"/>
            </a:pPr>
            <a:r>
              <a:rPr lang="en-IN" sz="2600" dirty="0"/>
              <a:t>Public employment can set a positive trend or make a bad situation worse (“voluntary workers”).</a:t>
            </a:r>
          </a:p>
          <a:p>
            <a:pPr>
              <a:lnSpc>
                <a:spcPct val="90000"/>
              </a:lnSpc>
              <a:spcBef>
                <a:spcPts val="600"/>
              </a:spcBef>
              <a:buBlip>
                <a:blip r:embed="rId2"/>
              </a:buBlip>
              <a:defRPr sz="2200"/>
            </a:pPr>
            <a:r>
              <a:rPr lang="en-IN" sz="2600" dirty="0"/>
              <a:t>Association, mobilisation and unionisation can be crucial in affecting awareness and demands for rights.</a:t>
            </a:r>
            <a:endParaRPr sz="26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F7F3F6-383C-4E6A-9A1A-920A5C51B712}"/>
              </a:ext>
            </a:extLst>
          </p:cNvPr>
          <p:cNvSpPr>
            <a:spLocks noGrp="1"/>
          </p:cNvSpPr>
          <p:nvPr>
            <p:ph type="title"/>
          </p:nvPr>
        </p:nvSpPr>
        <p:spPr>
          <a:xfrm>
            <a:off x="304800" y="44624"/>
            <a:ext cx="8382000" cy="1440160"/>
          </a:xfrm>
        </p:spPr>
        <p:txBody>
          <a:bodyPr/>
          <a:lstStyle/>
          <a:p>
            <a:r>
              <a:rPr lang="en-IN" sz="3200" dirty="0"/>
              <a:t>Huge slack in the Indian labour market</a:t>
            </a:r>
            <a:br>
              <a:rPr lang="en-IN" sz="3200" dirty="0"/>
            </a:br>
            <a:r>
              <a:rPr lang="en-IN" sz="3200" dirty="0"/>
              <a:t>Recent absolute declines in employment, after low employment growth during </a:t>
            </a:r>
            <a:r>
              <a:rPr lang="en-IN" sz="2800" dirty="0"/>
              <a:t>boom</a:t>
            </a:r>
          </a:p>
        </p:txBody>
      </p:sp>
      <p:pic>
        <p:nvPicPr>
          <p:cNvPr id="10" name="Content Placeholder 9">
            <a:extLst>
              <a:ext uri="{FF2B5EF4-FFF2-40B4-BE49-F238E27FC236}">
                <a16:creationId xmlns:a16="http://schemas.microsoft.com/office/drawing/2014/main" id="{3430970A-9325-48D4-B6C1-17C04A38FF1D}"/>
              </a:ext>
            </a:extLst>
          </p:cNvPr>
          <p:cNvPicPr>
            <a:picLocks noGrp="1" noChangeAspect="1"/>
          </p:cNvPicPr>
          <p:nvPr>
            <p:ph sz="half" idx="1"/>
          </p:nvPr>
        </p:nvPicPr>
        <p:blipFill>
          <a:blip r:embed="rId2"/>
          <a:stretch>
            <a:fillRect/>
          </a:stretch>
        </p:blipFill>
        <p:spPr>
          <a:xfrm>
            <a:off x="418782" y="1735138"/>
            <a:ext cx="3696018" cy="4513261"/>
          </a:xfrm>
          <a:prstGeom prst="rect">
            <a:avLst/>
          </a:prstGeom>
        </p:spPr>
      </p:pic>
      <p:pic>
        <p:nvPicPr>
          <p:cNvPr id="11" name="Content Placeholder 10">
            <a:extLst>
              <a:ext uri="{FF2B5EF4-FFF2-40B4-BE49-F238E27FC236}">
                <a16:creationId xmlns:a16="http://schemas.microsoft.com/office/drawing/2014/main" id="{2B198FD6-AD14-4885-839B-5B0A2C3B736B}"/>
              </a:ext>
            </a:extLst>
          </p:cNvPr>
          <p:cNvPicPr>
            <a:picLocks noGrp="1" noChangeAspect="1"/>
          </p:cNvPicPr>
          <p:nvPr>
            <p:ph sz="half" idx="2"/>
          </p:nvPr>
        </p:nvPicPr>
        <p:blipFill>
          <a:blip r:embed="rId3"/>
          <a:stretch>
            <a:fillRect/>
          </a:stretch>
        </p:blipFill>
        <p:spPr>
          <a:xfrm>
            <a:off x="4572000" y="1735138"/>
            <a:ext cx="3962400" cy="4513260"/>
          </a:xfrm>
          <a:prstGeom prst="rect">
            <a:avLst/>
          </a:prstGeom>
        </p:spPr>
      </p:pic>
    </p:spTree>
    <p:extLst>
      <p:ext uri="{BB962C8B-B14F-4D97-AF65-F5344CB8AC3E}">
        <p14:creationId xmlns:p14="http://schemas.microsoft.com/office/powerpoint/2010/main" val="286886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024F-8D91-4B6E-BF45-E1A9488F91B1}"/>
              </a:ext>
            </a:extLst>
          </p:cNvPr>
          <p:cNvSpPr>
            <a:spLocks noGrp="1"/>
          </p:cNvSpPr>
          <p:nvPr>
            <p:ph type="title"/>
          </p:nvPr>
        </p:nvSpPr>
        <p:spPr/>
        <p:txBody>
          <a:bodyPr/>
          <a:lstStyle/>
          <a:p>
            <a:r>
              <a:rPr lang="en-US" sz="3600" dirty="0"/>
              <a:t>Big decline in women’s employment, especially in rural areas</a:t>
            </a:r>
          </a:p>
        </p:txBody>
      </p:sp>
      <p:graphicFrame>
        <p:nvGraphicFramePr>
          <p:cNvPr id="5" name="Content Placeholder 4">
            <a:extLst>
              <a:ext uri="{FF2B5EF4-FFF2-40B4-BE49-F238E27FC236}">
                <a16:creationId xmlns:a16="http://schemas.microsoft.com/office/drawing/2014/main" id="{F4FB5ACF-75BD-4FDD-ACDD-F4E0909B6BCC}"/>
              </a:ext>
            </a:extLst>
          </p:cNvPr>
          <p:cNvGraphicFramePr>
            <a:graphicFrameLocks noGrp="1"/>
          </p:cNvGraphicFramePr>
          <p:nvPr>
            <p:ph sz="half" idx="1"/>
          </p:nvPr>
        </p:nvGraphicFramePr>
        <p:xfrm>
          <a:off x="914400" y="1735138"/>
          <a:ext cx="3565525" cy="40560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a:extLst>
              <a:ext uri="{FF2B5EF4-FFF2-40B4-BE49-F238E27FC236}">
                <a16:creationId xmlns:a16="http://schemas.microsoft.com/office/drawing/2014/main" id="{78E66E95-E7F4-4179-9AD1-DD54BD053A12}"/>
              </a:ext>
            </a:extLst>
          </p:cNvPr>
          <p:cNvGraphicFramePr>
            <a:graphicFrameLocks noGrp="1"/>
          </p:cNvGraphicFramePr>
          <p:nvPr>
            <p:ph sz="half" idx="2"/>
          </p:nvPr>
        </p:nvGraphicFramePr>
        <p:xfrm>
          <a:off x="4648200" y="1735138"/>
          <a:ext cx="3565525" cy="40560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880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itle 3"/>
          <p:cNvSpPr txBox="1">
            <a:spLocks noGrp="1"/>
          </p:cNvSpPr>
          <p:nvPr>
            <p:ph type="title"/>
          </p:nvPr>
        </p:nvSpPr>
        <p:spPr>
          <a:xfrm>
            <a:off x="357809" y="258416"/>
            <a:ext cx="8398565" cy="1113185"/>
          </a:xfrm>
          <a:prstGeom prst="rect">
            <a:avLst/>
          </a:prstGeom>
        </p:spPr>
        <p:txBody>
          <a:bodyPr/>
          <a:lstStyle>
            <a:lvl1pPr defTabSz="859536">
              <a:defRPr sz="2900"/>
            </a:lvl1pPr>
          </a:lstStyle>
          <a:p>
            <a:r>
              <a:t>Employment in India is overwhelmingly informal, even in organised sectors</a:t>
            </a:r>
          </a:p>
        </p:txBody>
      </p:sp>
      <p:graphicFrame>
        <p:nvGraphicFramePr>
          <p:cNvPr id="243" name="Content Placeholder 6"/>
          <p:cNvGraphicFramePr/>
          <p:nvPr/>
        </p:nvGraphicFramePr>
        <p:xfrm>
          <a:off x="4648200" y="1735139"/>
          <a:ext cx="4108175" cy="4745171"/>
        </p:xfrm>
        <a:graphic>
          <a:graphicData uri="http://schemas.openxmlformats.org/drawingml/2006/table">
            <a:tbl>
              <a:tblPr>
                <a:tableStyleId>{4C3C2611-4C71-4FC5-86AE-919BDF0F9419}</a:tableStyleId>
              </a:tblPr>
              <a:tblGrid>
                <a:gridCol w="1319513">
                  <a:extLst>
                    <a:ext uri="{9D8B030D-6E8A-4147-A177-3AD203B41FA5}">
                      <a16:colId xmlns:a16="http://schemas.microsoft.com/office/drawing/2014/main" val="20000"/>
                    </a:ext>
                  </a:extLst>
                </a:gridCol>
                <a:gridCol w="761781">
                  <a:extLst>
                    <a:ext uri="{9D8B030D-6E8A-4147-A177-3AD203B41FA5}">
                      <a16:colId xmlns:a16="http://schemas.microsoft.com/office/drawing/2014/main" val="20001"/>
                    </a:ext>
                  </a:extLst>
                </a:gridCol>
                <a:gridCol w="652955">
                  <a:extLst>
                    <a:ext uri="{9D8B030D-6E8A-4147-A177-3AD203B41FA5}">
                      <a16:colId xmlns:a16="http://schemas.microsoft.com/office/drawing/2014/main" val="20002"/>
                    </a:ext>
                  </a:extLst>
                </a:gridCol>
                <a:gridCol w="720971">
                  <a:extLst>
                    <a:ext uri="{9D8B030D-6E8A-4147-A177-3AD203B41FA5}">
                      <a16:colId xmlns:a16="http://schemas.microsoft.com/office/drawing/2014/main" val="20003"/>
                    </a:ext>
                  </a:extLst>
                </a:gridCol>
                <a:gridCol w="652955">
                  <a:extLst>
                    <a:ext uri="{9D8B030D-6E8A-4147-A177-3AD203B41FA5}">
                      <a16:colId xmlns:a16="http://schemas.microsoft.com/office/drawing/2014/main" val="20004"/>
                    </a:ext>
                  </a:extLst>
                </a:gridCol>
              </a:tblGrid>
              <a:tr h="390907">
                <a:tc gridSpan="5">
                  <a:txBody>
                    <a:bodyPr/>
                    <a:lstStyle/>
                    <a:p>
                      <a:pPr algn="ctr">
                        <a:defRPr sz="1800"/>
                      </a:pPr>
                      <a:r>
                        <a:rPr>
                          <a:sym typeface="Helvetica"/>
                        </a:rPr>
                        <a:t>Distribution of Employment</a:t>
                      </a:r>
                    </a:p>
                  </a:txBody>
                  <a:tcPr marL="5903" marR="5903" marT="5903" marB="5903" anchor="b" horzOverflow="overflow">
                    <a:solidFill>
                      <a:srgbClr val="ED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6614">
                <a:tc>
                  <a:txBody>
                    <a:bodyPr/>
                    <a:lstStyle/>
                    <a:p>
                      <a:pPr>
                        <a:defRPr sz="1800"/>
                      </a:pPr>
                      <a:r>
                        <a:rPr>
                          <a:sym typeface="Helvetica"/>
                        </a:rPr>
                        <a:t> </a:t>
                      </a:r>
                    </a:p>
                  </a:txBody>
                  <a:tcPr marL="5903" marR="5903" marT="5903" marB="5903" anchor="ctr" horzOverflow="overflow">
                    <a:solidFill>
                      <a:srgbClr val="EDE6E6"/>
                    </a:solidFill>
                  </a:tcPr>
                </a:tc>
                <a:tc>
                  <a:txBody>
                    <a:bodyPr/>
                    <a:lstStyle/>
                    <a:p>
                      <a:pPr algn="ctr">
                        <a:defRPr sz="1800"/>
                      </a:pPr>
                      <a:r>
                        <a:rPr>
                          <a:sym typeface="Helvetica"/>
                        </a:rPr>
                        <a:t>Public</a:t>
                      </a:r>
                    </a:p>
                  </a:txBody>
                  <a:tcPr marL="5903" marR="5903" marT="5903" marB="5903" anchor="ctr" horzOverflow="overflow">
                    <a:solidFill>
                      <a:srgbClr val="EDE6E6"/>
                    </a:solidFill>
                  </a:tcPr>
                </a:tc>
                <a:tc>
                  <a:txBody>
                    <a:bodyPr/>
                    <a:lstStyle/>
                    <a:p>
                      <a:pPr>
                        <a:defRPr sz="1800"/>
                      </a:pPr>
                      <a:r>
                        <a:rPr>
                          <a:sym typeface="Helvetica"/>
                        </a:rPr>
                        <a:t> </a:t>
                      </a:r>
                    </a:p>
                  </a:txBody>
                  <a:tcPr marL="5903" marR="5903" marT="5903" marB="5903" anchor="ctr" horzOverflow="overflow">
                    <a:solidFill>
                      <a:srgbClr val="EDE6E6"/>
                    </a:solidFill>
                  </a:tcPr>
                </a:tc>
                <a:tc>
                  <a:txBody>
                    <a:bodyPr/>
                    <a:lstStyle/>
                    <a:p>
                      <a:pPr algn="ctr">
                        <a:defRPr sz="1800"/>
                      </a:pPr>
                      <a:r>
                        <a:rPr>
                          <a:sym typeface="Helvetica"/>
                        </a:rPr>
                        <a:t>Private</a:t>
                      </a:r>
                    </a:p>
                  </a:txBody>
                  <a:tcPr marL="5903" marR="5903" marT="5903" marB="5903" anchor="ctr" horzOverflow="overflow">
                    <a:solidFill>
                      <a:srgbClr val="EDE6E6"/>
                    </a:solidFill>
                  </a:tcPr>
                </a:tc>
                <a:tc>
                  <a:txBody>
                    <a:bodyPr/>
                    <a:lstStyle/>
                    <a:p>
                      <a:pPr algn="ctr">
                        <a:defRPr sz="1800"/>
                      </a:pPr>
                      <a:r>
                        <a:rPr>
                          <a:sym typeface="Helvetica"/>
                        </a:rPr>
                        <a:t> </a:t>
                      </a:r>
                    </a:p>
                  </a:txBody>
                  <a:tcPr marL="5903" marR="5903" marT="5903" marB="5903" anchor="ctr" horzOverflow="overflow">
                    <a:solidFill>
                      <a:srgbClr val="EDE6E6"/>
                    </a:solidFill>
                  </a:tcPr>
                </a:tc>
                <a:extLst>
                  <a:ext uri="{0D108BD9-81ED-4DB2-BD59-A6C34878D82A}">
                    <a16:rowId xmlns:a16="http://schemas.microsoft.com/office/drawing/2014/main" val="10001"/>
                  </a:ext>
                </a:extLst>
              </a:tr>
              <a:tr h="662369">
                <a:tc>
                  <a:txBody>
                    <a:bodyPr/>
                    <a:lstStyle/>
                    <a:p>
                      <a:pPr>
                        <a:defRPr sz="1800"/>
                      </a:pPr>
                      <a:r>
                        <a:rPr>
                          <a:sym typeface="Helvetica"/>
                        </a:rPr>
                        <a:t> </a:t>
                      </a:r>
                    </a:p>
                  </a:txBody>
                  <a:tcPr marL="5903" marR="5903" marT="5903" marB="5903" anchor="ctr" horzOverflow="overflow">
                    <a:solidFill>
                      <a:srgbClr val="EDE6E6"/>
                    </a:solidFill>
                  </a:tcPr>
                </a:tc>
                <a:tc>
                  <a:txBody>
                    <a:bodyPr/>
                    <a:lstStyle/>
                    <a:p>
                      <a:pPr algn="l">
                        <a:defRPr sz="1800"/>
                      </a:pPr>
                      <a:r>
                        <a:rPr sz="1400">
                          <a:sym typeface="Helvetica"/>
                        </a:rPr>
                        <a:t>Informal</a:t>
                      </a:r>
                    </a:p>
                  </a:txBody>
                  <a:tcPr marL="5903" marR="5903" marT="5903" marB="5903" anchor="ctr" horzOverflow="overflow">
                    <a:solidFill>
                      <a:srgbClr val="EDE6E6"/>
                    </a:solidFill>
                  </a:tcPr>
                </a:tc>
                <a:tc>
                  <a:txBody>
                    <a:bodyPr/>
                    <a:lstStyle/>
                    <a:p>
                      <a:pPr algn="l">
                        <a:defRPr sz="1800"/>
                      </a:pPr>
                      <a:r>
                        <a:rPr sz="1400">
                          <a:sym typeface="Helvetica"/>
                        </a:rPr>
                        <a:t>Formal</a:t>
                      </a:r>
                    </a:p>
                  </a:txBody>
                  <a:tcPr marL="5903" marR="5903" marT="5903" marB="5903" anchor="ctr" horzOverflow="overflow">
                    <a:solidFill>
                      <a:srgbClr val="EDE6E6"/>
                    </a:solidFill>
                  </a:tcPr>
                </a:tc>
                <a:tc>
                  <a:txBody>
                    <a:bodyPr/>
                    <a:lstStyle/>
                    <a:p>
                      <a:pPr algn="l">
                        <a:defRPr sz="1800"/>
                      </a:pPr>
                      <a:r>
                        <a:rPr sz="1400">
                          <a:sym typeface="Helvetica"/>
                        </a:rPr>
                        <a:t>Informal</a:t>
                      </a:r>
                    </a:p>
                  </a:txBody>
                  <a:tcPr marL="5903" marR="5903" marT="5903" marB="5903" anchor="ctr" horzOverflow="overflow">
                    <a:solidFill>
                      <a:srgbClr val="EDE6E6"/>
                    </a:solidFill>
                  </a:tcPr>
                </a:tc>
                <a:tc>
                  <a:txBody>
                    <a:bodyPr/>
                    <a:lstStyle/>
                    <a:p>
                      <a:pPr algn="l">
                        <a:defRPr sz="1800"/>
                      </a:pPr>
                      <a:r>
                        <a:rPr sz="1400">
                          <a:sym typeface="Helvetica"/>
                        </a:rPr>
                        <a:t>Formal</a:t>
                      </a:r>
                    </a:p>
                  </a:txBody>
                  <a:tcPr marL="5903" marR="5903" marT="5903" marB="5903" anchor="ctr" horzOverflow="overflow">
                    <a:solidFill>
                      <a:srgbClr val="EDE6E6"/>
                    </a:solidFill>
                  </a:tcPr>
                </a:tc>
                <a:extLst>
                  <a:ext uri="{0D108BD9-81ED-4DB2-BD59-A6C34878D82A}">
                    <a16:rowId xmlns:a16="http://schemas.microsoft.com/office/drawing/2014/main" val="10002"/>
                  </a:ext>
                </a:extLst>
              </a:tr>
              <a:tr h="336614">
                <a:tc gridSpan="5">
                  <a:txBody>
                    <a:bodyPr/>
                    <a:lstStyle/>
                    <a:p>
                      <a:pPr algn="ctr">
                        <a:defRPr sz="1800"/>
                      </a:pPr>
                      <a:r>
                        <a:rPr>
                          <a:sym typeface="Helvetica"/>
                        </a:rPr>
                        <a:t>2004-05</a:t>
                      </a:r>
                    </a:p>
                  </a:txBody>
                  <a:tcPr marL="5903" marR="5903" marT="5903" marB="5903" anchor="ctr" horzOverflow="overflow">
                    <a:solidFill>
                      <a:srgbClr val="ED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36614">
                <a:tc>
                  <a:txBody>
                    <a:bodyPr/>
                    <a:lstStyle/>
                    <a:p>
                      <a:pPr algn="l">
                        <a:defRPr sz="1800"/>
                      </a:pPr>
                      <a:r>
                        <a:rPr>
                          <a:sym typeface="Helvetica"/>
                        </a:rPr>
                        <a:t>Unorganised</a:t>
                      </a:r>
                    </a:p>
                  </a:txBody>
                  <a:tcPr marL="5903" marR="5903" marT="5903" marB="5903" anchor="ctr" horzOverflow="overflow">
                    <a:solidFill>
                      <a:srgbClr val="EDE6E6"/>
                    </a:solidFill>
                  </a:tcPr>
                </a:tc>
                <a:tc>
                  <a:txBody>
                    <a:bodyPr/>
                    <a:lstStyle/>
                    <a:p>
                      <a:pPr>
                        <a:defRPr sz="1800"/>
                      </a:pPr>
                      <a:r>
                        <a:rPr>
                          <a:sym typeface="Helvetica"/>
                        </a:rPr>
                        <a:t>12.3</a:t>
                      </a:r>
                    </a:p>
                  </a:txBody>
                  <a:tcPr marL="5903" marR="5903" marT="5903" marB="5903" anchor="ctr" horzOverflow="overflow">
                    <a:solidFill>
                      <a:srgbClr val="EDE6E6"/>
                    </a:solidFill>
                  </a:tcPr>
                </a:tc>
                <a:tc>
                  <a:txBody>
                    <a:bodyPr/>
                    <a:lstStyle/>
                    <a:p>
                      <a:pPr>
                        <a:defRPr sz="1800"/>
                      </a:pPr>
                      <a:r>
                        <a:rPr>
                          <a:sym typeface="Helvetica"/>
                        </a:rPr>
                        <a:t>87.7</a:t>
                      </a:r>
                    </a:p>
                  </a:txBody>
                  <a:tcPr marL="5903" marR="5903" marT="5903" marB="5903" anchor="ctr" horzOverflow="overflow">
                    <a:solidFill>
                      <a:srgbClr val="EDE6E6"/>
                    </a:solidFill>
                  </a:tcPr>
                </a:tc>
                <a:tc>
                  <a:txBody>
                    <a:bodyPr/>
                    <a:lstStyle/>
                    <a:p>
                      <a:pPr>
                        <a:defRPr sz="1800"/>
                      </a:pPr>
                      <a:r>
                        <a:rPr>
                          <a:sym typeface="Helvetica"/>
                        </a:rPr>
                        <a:t>94.5</a:t>
                      </a:r>
                    </a:p>
                  </a:txBody>
                  <a:tcPr marL="5903" marR="5903" marT="5903" marB="5903" anchor="ctr" horzOverflow="overflow">
                    <a:solidFill>
                      <a:srgbClr val="EDE6E6"/>
                    </a:solidFill>
                  </a:tcPr>
                </a:tc>
                <a:tc>
                  <a:txBody>
                    <a:bodyPr/>
                    <a:lstStyle/>
                    <a:p>
                      <a:pPr>
                        <a:defRPr sz="1800"/>
                      </a:pPr>
                      <a:r>
                        <a:rPr>
                          <a:sym typeface="Helvetica"/>
                        </a:rPr>
                        <a:t>5.5</a:t>
                      </a:r>
                    </a:p>
                  </a:txBody>
                  <a:tcPr marL="5903" marR="5903" marT="5903" marB="5903" anchor="ctr" horzOverflow="overflow">
                    <a:solidFill>
                      <a:srgbClr val="EDE6E6"/>
                    </a:solidFill>
                  </a:tcPr>
                </a:tc>
                <a:extLst>
                  <a:ext uri="{0D108BD9-81ED-4DB2-BD59-A6C34878D82A}">
                    <a16:rowId xmlns:a16="http://schemas.microsoft.com/office/drawing/2014/main" val="10004"/>
                  </a:ext>
                </a:extLst>
              </a:tr>
              <a:tr h="336614">
                <a:tc>
                  <a:txBody>
                    <a:bodyPr/>
                    <a:lstStyle/>
                    <a:p>
                      <a:pPr algn="l">
                        <a:defRPr sz="1800"/>
                      </a:pPr>
                      <a:r>
                        <a:rPr>
                          <a:sym typeface="Helvetica"/>
                        </a:rPr>
                        <a:t>Organised</a:t>
                      </a:r>
                    </a:p>
                  </a:txBody>
                  <a:tcPr marL="5903" marR="5903" marT="5903" marB="5903" anchor="ctr" horzOverflow="overflow">
                    <a:solidFill>
                      <a:srgbClr val="EDE6E6"/>
                    </a:solidFill>
                  </a:tcPr>
                </a:tc>
                <a:tc>
                  <a:txBody>
                    <a:bodyPr/>
                    <a:lstStyle/>
                    <a:p>
                      <a:pPr>
                        <a:defRPr sz="1800"/>
                      </a:pPr>
                      <a:r>
                        <a:rPr>
                          <a:sym typeface="Helvetica"/>
                        </a:rPr>
                        <a:t>6.6</a:t>
                      </a:r>
                    </a:p>
                  </a:txBody>
                  <a:tcPr marL="5903" marR="5903" marT="5903" marB="5903" anchor="ctr" horzOverflow="overflow">
                    <a:solidFill>
                      <a:srgbClr val="EDE6E6"/>
                    </a:solidFill>
                  </a:tcPr>
                </a:tc>
                <a:tc>
                  <a:txBody>
                    <a:bodyPr/>
                    <a:lstStyle/>
                    <a:p>
                      <a:pPr>
                        <a:defRPr sz="1800"/>
                      </a:pPr>
                      <a:r>
                        <a:rPr>
                          <a:sym typeface="Helvetica"/>
                        </a:rPr>
                        <a:t>93.4</a:t>
                      </a:r>
                    </a:p>
                  </a:txBody>
                  <a:tcPr marL="5903" marR="5903" marT="5903" marB="5903" anchor="ctr" horzOverflow="overflow">
                    <a:solidFill>
                      <a:srgbClr val="EDE6E6"/>
                    </a:solidFill>
                  </a:tcPr>
                </a:tc>
                <a:tc>
                  <a:txBody>
                    <a:bodyPr/>
                    <a:lstStyle/>
                    <a:p>
                      <a:pPr>
                        <a:defRPr sz="1800"/>
                      </a:pPr>
                      <a:r>
                        <a:rPr>
                          <a:sym typeface="Helvetica"/>
                        </a:rPr>
                        <a:t>56.5</a:t>
                      </a:r>
                    </a:p>
                  </a:txBody>
                  <a:tcPr marL="5903" marR="5903" marT="5903" marB="5903" anchor="ctr" horzOverflow="overflow">
                    <a:solidFill>
                      <a:srgbClr val="EDE6E6"/>
                    </a:solidFill>
                  </a:tcPr>
                </a:tc>
                <a:tc>
                  <a:txBody>
                    <a:bodyPr/>
                    <a:lstStyle/>
                    <a:p>
                      <a:pPr>
                        <a:defRPr sz="1800"/>
                      </a:pPr>
                      <a:r>
                        <a:rPr>
                          <a:sym typeface="Helvetica"/>
                        </a:rPr>
                        <a:t>43.5</a:t>
                      </a:r>
                    </a:p>
                  </a:txBody>
                  <a:tcPr marL="5903" marR="5903" marT="5903" marB="5903" anchor="ctr" horzOverflow="overflow">
                    <a:solidFill>
                      <a:srgbClr val="EDE6E6"/>
                    </a:solidFill>
                  </a:tcPr>
                </a:tc>
                <a:extLst>
                  <a:ext uri="{0D108BD9-81ED-4DB2-BD59-A6C34878D82A}">
                    <a16:rowId xmlns:a16="http://schemas.microsoft.com/office/drawing/2014/main" val="10005"/>
                  </a:ext>
                </a:extLst>
              </a:tr>
              <a:tr h="336614">
                <a:tc>
                  <a:txBody>
                    <a:bodyPr/>
                    <a:lstStyle/>
                    <a:p>
                      <a:pPr algn="l">
                        <a:defRPr sz="1800"/>
                      </a:pPr>
                      <a:r>
                        <a:rPr>
                          <a:sym typeface="Helvetica"/>
                        </a:rPr>
                        <a:t>Total</a:t>
                      </a:r>
                    </a:p>
                  </a:txBody>
                  <a:tcPr marL="5903" marR="5903" marT="5903" marB="5903" anchor="ctr" horzOverflow="overflow">
                    <a:solidFill>
                      <a:srgbClr val="EDE6E6"/>
                    </a:solidFill>
                  </a:tcPr>
                </a:tc>
                <a:tc>
                  <a:txBody>
                    <a:bodyPr/>
                    <a:lstStyle/>
                    <a:p>
                      <a:pPr>
                        <a:defRPr sz="1800"/>
                      </a:pPr>
                      <a:r>
                        <a:rPr>
                          <a:sym typeface="Helvetica"/>
                        </a:rPr>
                        <a:t>9.7</a:t>
                      </a:r>
                    </a:p>
                  </a:txBody>
                  <a:tcPr marL="5903" marR="5903" marT="5903" marB="5903" anchor="ctr" horzOverflow="overflow">
                    <a:solidFill>
                      <a:srgbClr val="EDE6E6"/>
                    </a:solidFill>
                  </a:tcPr>
                </a:tc>
                <a:tc>
                  <a:txBody>
                    <a:bodyPr/>
                    <a:lstStyle/>
                    <a:p>
                      <a:pPr>
                        <a:defRPr sz="1800"/>
                      </a:pPr>
                      <a:r>
                        <a:rPr>
                          <a:sym typeface="Helvetica"/>
                        </a:rPr>
                        <a:t>90.3</a:t>
                      </a:r>
                    </a:p>
                  </a:txBody>
                  <a:tcPr marL="5903" marR="5903" marT="5903" marB="5903" anchor="ctr" horzOverflow="overflow">
                    <a:solidFill>
                      <a:srgbClr val="EDE6E6"/>
                    </a:solidFill>
                  </a:tcPr>
                </a:tc>
                <a:tc>
                  <a:txBody>
                    <a:bodyPr/>
                    <a:lstStyle/>
                    <a:p>
                      <a:pPr>
                        <a:defRPr sz="1800"/>
                      </a:pPr>
                      <a:r>
                        <a:rPr>
                          <a:sym typeface="Helvetica"/>
                        </a:rPr>
                        <a:t>90.8</a:t>
                      </a:r>
                    </a:p>
                  </a:txBody>
                  <a:tcPr marL="5903" marR="5903" marT="5903" marB="5903" anchor="ctr" horzOverflow="overflow">
                    <a:solidFill>
                      <a:srgbClr val="EDE6E6"/>
                    </a:solidFill>
                  </a:tcPr>
                </a:tc>
                <a:tc>
                  <a:txBody>
                    <a:bodyPr/>
                    <a:lstStyle/>
                    <a:p>
                      <a:pPr>
                        <a:defRPr sz="1800"/>
                      </a:pPr>
                      <a:r>
                        <a:rPr>
                          <a:sym typeface="Helvetica"/>
                        </a:rPr>
                        <a:t>9.16</a:t>
                      </a:r>
                    </a:p>
                  </a:txBody>
                  <a:tcPr marL="5903" marR="5903" marT="5903" marB="5903" anchor="ctr" horzOverflow="overflow">
                    <a:solidFill>
                      <a:srgbClr val="EDE6E6"/>
                    </a:solidFill>
                  </a:tcPr>
                </a:tc>
                <a:extLst>
                  <a:ext uri="{0D108BD9-81ED-4DB2-BD59-A6C34878D82A}">
                    <a16:rowId xmlns:a16="http://schemas.microsoft.com/office/drawing/2014/main" val="10006"/>
                  </a:ext>
                </a:extLst>
              </a:tr>
              <a:tr h="336614">
                <a:tc gridSpan="5">
                  <a:txBody>
                    <a:bodyPr/>
                    <a:lstStyle/>
                    <a:p>
                      <a:pPr algn="ctr">
                        <a:defRPr sz="1800"/>
                      </a:pPr>
                      <a:r>
                        <a:rPr>
                          <a:sym typeface="Helvetica"/>
                        </a:rPr>
                        <a:t> </a:t>
                      </a:r>
                    </a:p>
                  </a:txBody>
                  <a:tcPr marL="5903" marR="5903" marT="5903" marB="5903" anchor="ctr" horzOverflow="overflow">
                    <a:solidFill>
                      <a:srgbClr val="ED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662369">
                <a:tc gridSpan="5">
                  <a:txBody>
                    <a:bodyPr/>
                    <a:lstStyle/>
                    <a:p>
                      <a:pPr algn="ctr">
                        <a:defRPr sz="1800"/>
                      </a:pPr>
                      <a:r>
                        <a:rPr>
                          <a:sym typeface="Helvetica"/>
                        </a:rPr>
                        <a:t>2011-12</a:t>
                      </a:r>
                    </a:p>
                  </a:txBody>
                  <a:tcPr marL="5903" marR="5903" marT="5903" marB="5903" anchor="ctr" horzOverflow="overflow">
                    <a:solidFill>
                      <a:srgbClr val="ED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336614">
                <a:tc>
                  <a:txBody>
                    <a:bodyPr/>
                    <a:lstStyle/>
                    <a:p>
                      <a:pPr algn="l">
                        <a:defRPr sz="1800"/>
                      </a:pPr>
                      <a:r>
                        <a:rPr>
                          <a:sym typeface="Helvetica"/>
                        </a:rPr>
                        <a:t>Unorganised</a:t>
                      </a:r>
                    </a:p>
                  </a:txBody>
                  <a:tcPr marL="5903" marR="5903" marT="5903" marB="5903" anchor="ctr" horzOverflow="overflow">
                    <a:solidFill>
                      <a:srgbClr val="EDE6E6"/>
                    </a:solidFill>
                  </a:tcPr>
                </a:tc>
                <a:tc>
                  <a:txBody>
                    <a:bodyPr/>
                    <a:lstStyle/>
                    <a:p>
                      <a:pPr>
                        <a:defRPr sz="1800"/>
                      </a:pPr>
                      <a:r>
                        <a:rPr>
                          <a:sym typeface="Helvetica"/>
                        </a:rPr>
                        <a:t>25.6</a:t>
                      </a:r>
                    </a:p>
                  </a:txBody>
                  <a:tcPr marL="5903" marR="5903" marT="5903" marB="5903" anchor="ctr" horzOverflow="overflow">
                    <a:solidFill>
                      <a:srgbClr val="EDE6E6"/>
                    </a:solidFill>
                  </a:tcPr>
                </a:tc>
                <a:tc>
                  <a:txBody>
                    <a:bodyPr/>
                    <a:lstStyle/>
                    <a:p>
                      <a:pPr>
                        <a:defRPr sz="1800"/>
                      </a:pPr>
                      <a:r>
                        <a:rPr>
                          <a:sym typeface="Helvetica"/>
                        </a:rPr>
                        <a:t>74.4</a:t>
                      </a:r>
                    </a:p>
                  </a:txBody>
                  <a:tcPr marL="5903" marR="5903" marT="5903" marB="5903" anchor="ctr" horzOverflow="overflow">
                    <a:solidFill>
                      <a:srgbClr val="EDE6E6"/>
                    </a:solidFill>
                  </a:tcPr>
                </a:tc>
                <a:tc>
                  <a:txBody>
                    <a:bodyPr/>
                    <a:lstStyle/>
                    <a:p>
                      <a:pPr>
                        <a:defRPr sz="1800"/>
                      </a:pPr>
                      <a:r>
                        <a:rPr>
                          <a:sym typeface="Helvetica"/>
                        </a:rPr>
                        <a:t>94.5</a:t>
                      </a:r>
                    </a:p>
                  </a:txBody>
                  <a:tcPr marL="5903" marR="5903" marT="5903" marB="5903" anchor="ctr" horzOverflow="overflow">
                    <a:solidFill>
                      <a:srgbClr val="EDE6E6"/>
                    </a:solidFill>
                  </a:tcPr>
                </a:tc>
                <a:tc>
                  <a:txBody>
                    <a:bodyPr/>
                    <a:lstStyle/>
                    <a:p>
                      <a:pPr>
                        <a:defRPr sz="1800"/>
                      </a:pPr>
                      <a:r>
                        <a:rPr>
                          <a:sym typeface="Helvetica"/>
                        </a:rPr>
                        <a:t>5.5</a:t>
                      </a:r>
                    </a:p>
                  </a:txBody>
                  <a:tcPr marL="5903" marR="5903" marT="5903" marB="5903" anchor="ctr" horzOverflow="overflow">
                    <a:solidFill>
                      <a:srgbClr val="EDE6E6"/>
                    </a:solidFill>
                  </a:tcPr>
                </a:tc>
                <a:extLst>
                  <a:ext uri="{0D108BD9-81ED-4DB2-BD59-A6C34878D82A}">
                    <a16:rowId xmlns:a16="http://schemas.microsoft.com/office/drawing/2014/main" val="10009"/>
                  </a:ext>
                </a:extLst>
              </a:tr>
              <a:tr h="336614">
                <a:tc>
                  <a:txBody>
                    <a:bodyPr/>
                    <a:lstStyle/>
                    <a:p>
                      <a:pPr algn="l">
                        <a:defRPr sz="1800"/>
                      </a:pPr>
                      <a:r>
                        <a:rPr>
                          <a:sym typeface="Helvetica"/>
                        </a:rPr>
                        <a:t>Organised</a:t>
                      </a:r>
                    </a:p>
                  </a:txBody>
                  <a:tcPr marL="5903" marR="5903" marT="5903" marB="5903" anchor="ctr" horzOverflow="overflow">
                    <a:solidFill>
                      <a:srgbClr val="EDE6E6"/>
                    </a:solidFill>
                  </a:tcPr>
                </a:tc>
                <a:tc>
                  <a:txBody>
                    <a:bodyPr/>
                    <a:lstStyle/>
                    <a:p>
                      <a:pPr>
                        <a:defRPr sz="1800"/>
                      </a:pPr>
                      <a:r>
                        <a:rPr>
                          <a:sym typeface="Helvetica"/>
                        </a:rPr>
                        <a:t>23</a:t>
                      </a:r>
                    </a:p>
                  </a:txBody>
                  <a:tcPr marL="5903" marR="5903" marT="5903" marB="5903" anchor="ctr" horzOverflow="overflow">
                    <a:solidFill>
                      <a:srgbClr val="EDE6E6"/>
                    </a:solidFill>
                  </a:tcPr>
                </a:tc>
                <a:tc>
                  <a:txBody>
                    <a:bodyPr/>
                    <a:lstStyle/>
                    <a:p>
                      <a:pPr>
                        <a:defRPr sz="1800"/>
                      </a:pPr>
                      <a:r>
                        <a:rPr>
                          <a:sym typeface="Helvetica"/>
                        </a:rPr>
                        <a:t>77</a:t>
                      </a:r>
                    </a:p>
                  </a:txBody>
                  <a:tcPr marL="5903" marR="5903" marT="5903" marB="5903" anchor="ctr" horzOverflow="overflow">
                    <a:solidFill>
                      <a:srgbClr val="EDE6E6"/>
                    </a:solidFill>
                  </a:tcPr>
                </a:tc>
                <a:tc>
                  <a:txBody>
                    <a:bodyPr/>
                    <a:lstStyle/>
                    <a:p>
                      <a:pPr>
                        <a:defRPr sz="1800"/>
                      </a:pPr>
                      <a:r>
                        <a:rPr>
                          <a:sym typeface="Helvetica"/>
                        </a:rPr>
                        <a:t>54.3</a:t>
                      </a:r>
                    </a:p>
                  </a:txBody>
                  <a:tcPr marL="5903" marR="5903" marT="5903" marB="5903" anchor="ctr" horzOverflow="overflow">
                    <a:solidFill>
                      <a:srgbClr val="EDE6E6"/>
                    </a:solidFill>
                  </a:tcPr>
                </a:tc>
                <a:tc>
                  <a:txBody>
                    <a:bodyPr/>
                    <a:lstStyle/>
                    <a:p>
                      <a:pPr>
                        <a:defRPr sz="1800"/>
                      </a:pPr>
                      <a:r>
                        <a:rPr>
                          <a:sym typeface="Helvetica"/>
                        </a:rPr>
                        <a:t>45.7</a:t>
                      </a:r>
                    </a:p>
                  </a:txBody>
                  <a:tcPr marL="5903" marR="5903" marT="5903" marB="5903" anchor="ctr" horzOverflow="overflow">
                    <a:solidFill>
                      <a:srgbClr val="EDE6E6"/>
                    </a:solidFill>
                  </a:tcPr>
                </a:tc>
                <a:extLst>
                  <a:ext uri="{0D108BD9-81ED-4DB2-BD59-A6C34878D82A}">
                    <a16:rowId xmlns:a16="http://schemas.microsoft.com/office/drawing/2014/main" val="10010"/>
                  </a:ext>
                </a:extLst>
              </a:tr>
              <a:tr h="336614">
                <a:tc>
                  <a:txBody>
                    <a:bodyPr/>
                    <a:lstStyle/>
                    <a:p>
                      <a:pPr algn="l">
                        <a:defRPr sz="1800"/>
                      </a:pPr>
                      <a:r>
                        <a:rPr>
                          <a:sym typeface="Helvetica"/>
                        </a:rPr>
                        <a:t>Total</a:t>
                      </a:r>
                    </a:p>
                  </a:txBody>
                  <a:tcPr marL="5903" marR="5903" marT="5903" marB="5903" anchor="ctr" horzOverflow="overflow">
                    <a:solidFill>
                      <a:srgbClr val="EDE6E6"/>
                    </a:solidFill>
                  </a:tcPr>
                </a:tc>
                <a:tc>
                  <a:txBody>
                    <a:bodyPr/>
                    <a:lstStyle/>
                    <a:p>
                      <a:pPr>
                        <a:defRPr sz="1800"/>
                      </a:pPr>
                      <a:r>
                        <a:rPr>
                          <a:sym typeface="Helvetica"/>
                        </a:rPr>
                        <a:t>24.3</a:t>
                      </a:r>
                    </a:p>
                  </a:txBody>
                  <a:tcPr marL="5903" marR="5903" marT="5903" marB="5903" anchor="ctr" horzOverflow="overflow">
                    <a:solidFill>
                      <a:srgbClr val="EDE6E6"/>
                    </a:solidFill>
                  </a:tcPr>
                </a:tc>
                <a:tc>
                  <a:txBody>
                    <a:bodyPr/>
                    <a:lstStyle/>
                    <a:p>
                      <a:pPr>
                        <a:defRPr sz="1800"/>
                      </a:pPr>
                      <a:r>
                        <a:rPr>
                          <a:sym typeface="Helvetica"/>
                        </a:rPr>
                        <a:t>75.7</a:t>
                      </a:r>
                    </a:p>
                  </a:txBody>
                  <a:tcPr marL="5903" marR="5903" marT="5903" marB="5903" anchor="ctr" horzOverflow="overflow">
                    <a:solidFill>
                      <a:srgbClr val="EDE6E6"/>
                    </a:solidFill>
                  </a:tcPr>
                </a:tc>
                <a:tc>
                  <a:txBody>
                    <a:bodyPr/>
                    <a:lstStyle/>
                    <a:p>
                      <a:pPr>
                        <a:defRPr sz="1800"/>
                      </a:pPr>
                      <a:r>
                        <a:rPr>
                          <a:sym typeface="Helvetica"/>
                        </a:rPr>
                        <a:t>88.7</a:t>
                      </a:r>
                    </a:p>
                  </a:txBody>
                  <a:tcPr marL="5903" marR="5903" marT="5903" marB="5903" anchor="ctr" horzOverflow="overflow">
                    <a:solidFill>
                      <a:srgbClr val="EDE6E6"/>
                    </a:solidFill>
                  </a:tcPr>
                </a:tc>
                <a:tc>
                  <a:txBody>
                    <a:bodyPr/>
                    <a:lstStyle/>
                    <a:p>
                      <a:pPr>
                        <a:defRPr sz="1800"/>
                      </a:pPr>
                      <a:r>
                        <a:rPr>
                          <a:sym typeface="Helvetica"/>
                        </a:rPr>
                        <a:t>11.3</a:t>
                      </a:r>
                    </a:p>
                  </a:txBody>
                  <a:tcPr marL="5903" marR="5903" marT="5903" marB="5903" anchor="ctr" horzOverflow="overflow">
                    <a:solidFill>
                      <a:srgbClr val="EDE6E6"/>
                    </a:solidFill>
                  </a:tcPr>
                </a:tc>
                <a:extLst>
                  <a:ext uri="{0D108BD9-81ED-4DB2-BD59-A6C34878D82A}">
                    <a16:rowId xmlns:a16="http://schemas.microsoft.com/office/drawing/2014/main" val="10011"/>
                  </a:ext>
                </a:extLst>
              </a:tr>
            </a:tbl>
          </a:graphicData>
        </a:graphic>
      </p:graphicFrame>
      <p:graphicFrame>
        <p:nvGraphicFramePr>
          <p:cNvPr id="244" name="Content Placeholder 7"/>
          <p:cNvGraphicFramePr/>
          <p:nvPr/>
        </p:nvGraphicFramePr>
        <p:xfrm>
          <a:off x="539307" y="1892617"/>
          <a:ext cx="3756641" cy="43706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600624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0687B5-1200-4345-B01C-BD9C242833DB}"/>
              </a:ext>
            </a:extLst>
          </p:cNvPr>
          <p:cNvSpPr>
            <a:spLocks noGrp="1"/>
          </p:cNvSpPr>
          <p:nvPr>
            <p:ph type="title"/>
          </p:nvPr>
        </p:nvSpPr>
        <p:spPr>
          <a:xfrm>
            <a:off x="914400" y="188640"/>
            <a:ext cx="7313614" cy="1296143"/>
          </a:xfrm>
        </p:spPr>
        <p:txBody>
          <a:bodyPr>
            <a:normAutofit fontScale="90000"/>
          </a:bodyPr>
          <a:lstStyle/>
          <a:p>
            <a:r>
              <a:rPr lang="en-US" sz="3200" dirty="0"/>
              <a:t>In 2017-18, most workers still had few advantages of formal contracts – and women workers were generally worse off than men</a:t>
            </a:r>
          </a:p>
        </p:txBody>
      </p:sp>
      <p:sp>
        <p:nvSpPr>
          <p:cNvPr id="6" name="Text Placeholder 5">
            <a:extLst>
              <a:ext uri="{FF2B5EF4-FFF2-40B4-BE49-F238E27FC236}">
                <a16:creationId xmlns:a16="http://schemas.microsoft.com/office/drawing/2014/main" id="{C54AF431-B17D-452A-B5BF-60E838BFA757}"/>
              </a:ext>
            </a:extLst>
          </p:cNvPr>
          <p:cNvSpPr>
            <a:spLocks noGrp="1"/>
          </p:cNvSpPr>
          <p:nvPr>
            <p:ph type="body" idx="1"/>
          </p:nvPr>
        </p:nvSpPr>
        <p:spPr>
          <a:xfrm>
            <a:off x="914400" y="1735138"/>
            <a:ext cx="7978080" cy="4056063"/>
          </a:xfrm>
        </p:spPr>
        <p:txBody>
          <a:bodyPr/>
          <a:lstStyle/>
          <a:p>
            <a:endParaRPr lang="en-US" dirty="0"/>
          </a:p>
        </p:txBody>
      </p:sp>
      <p:graphicFrame>
        <p:nvGraphicFramePr>
          <p:cNvPr id="11" name="Object 10">
            <a:extLst>
              <a:ext uri="{FF2B5EF4-FFF2-40B4-BE49-F238E27FC236}">
                <a16:creationId xmlns:a16="http://schemas.microsoft.com/office/drawing/2014/main" id="{9F429D55-7B14-4127-8025-D21B3FBEEA05}"/>
              </a:ext>
            </a:extLst>
          </p:cNvPr>
          <p:cNvGraphicFramePr>
            <a:graphicFrameLocks noChangeAspect="1"/>
          </p:cNvGraphicFramePr>
          <p:nvPr>
            <p:extLst>
              <p:ext uri="{D42A27DB-BD31-4B8C-83A1-F6EECF244321}">
                <p14:modId xmlns:p14="http://schemas.microsoft.com/office/powerpoint/2010/main" val="293670994"/>
              </p:ext>
            </p:extLst>
          </p:nvPr>
        </p:nvGraphicFramePr>
        <p:xfrm>
          <a:off x="914400" y="1735138"/>
          <a:ext cx="7313613" cy="4718197"/>
        </p:xfrm>
        <a:graphic>
          <a:graphicData uri="http://schemas.openxmlformats.org/presentationml/2006/ole">
            <mc:AlternateContent xmlns:mc="http://schemas.openxmlformats.org/markup-compatibility/2006">
              <mc:Choice xmlns:v="urn:schemas-microsoft-com:vml" Requires="v">
                <p:oleObj spid="_x0000_s1030" name="Document" r:id="rId3" imgW="5729626" imgH="1590958" progId="Word.Document.12">
                  <p:embed/>
                </p:oleObj>
              </mc:Choice>
              <mc:Fallback>
                <p:oleObj name="Document" r:id="rId3" imgW="5729626" imgH="1590958" progId="Word.Document.12">
                  <p:embed/>
                  <p:pic>
                    <p:nvPicPr>
                      <p:cNvPr id="0" name=""/>
                      <p:cNvPicPr/>
                      <p:nvPr/>
                    </p:nvPicPr>
                    <p:blipFill>
                      <a:blip r:embed="rId4"/>
                      <a:stretch>
                        <a:fillRect/>
                      </a:stretch>
                    </p:blipFill>
                    <p:spPr>
                      <a:xfrm>
                        <a:off x="914400" y="1735138"/>
                        <a:ext cx="7313613" cy="4718197"/>
                      </a:xfrm>
                      <a:prstGeom prst="rect">
                        <a:avLst/>
                      </a:prstGeom>
                    </p:spPr>
                  </p:pic>
                </p:oleObj>
              </mc:Fallback>
            </mc:AlternateContent>
          </a:graphicData>
        </a:graphic>
      </p:graphicFrame>
    </p:spTree>
    <p:extLst>
      <p:ext uri="{BB962C8B-B14F-4D97-AF65-F5344CB8AC3E}">
        <p14:creationId xmlns:p14="http://schemas.microsoft.com/office/powerpoint/2010/main" val="23392053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itle 1"/>
          <p:cNvSpPr txBox="1">
            <a:spLocks noGrp="1"/>
          </p:cNvSpPr>
          <p:nvPr>
            <p:ph type="title"/>
          </p:nvPr>
        </p:nvSpPr>
        <p:spPr>
          <a:xfrm>
            <a:off x="775251" y="159027"/>
            <a:ext cx="7722707" cy="745435"/>
          </a:xfrm>
          <a:prstGeom prst="rect">
            <a:avLst/>
          </a:prstGeom>
        </p:spPr>
        <p:txBody>
          <a:bodyPr/>
          <a:lstStyle>
            <a:lvl1pPr>
              <a:defRPr sz="3600"/>
            </a:lvl1pPr>
          </a:lstStyle>
          <a:p>
            <a:r>
              <a:t>Recent policy attempts at formalisation</a:t>
            </a:r>
          </a:p>
        </p:txBody>
      </p:sp>
      <p:sp>
        <p:nvSpPr>
          <p:cNvPr id="265" name="Content Placeholder 2"/>
          <p:cNvSpPr txBox="1">
            <a:spLocks noGrp="1"/>
          </p:cNvSpPr>
          <p:nvPr>
            <p:ph type="body" idx="1"/>
          </p:nvPr>
        </p:nvSpPr>
        <p:spPr>
          <a:xfrm>
            <a:off x="505310" y="1252328"/>
            <a:ext cx="8111915" cy="5118655"/>
          </a:xfrm>
          <a:prstGeom prst="rect">
            <a:avLst/>
          </a:prstGeom>
        </p:spPr>
        <p:txBody>
          <a:bodyPr/>
          <a:lstStyle/>
          <a:p>
            <a:pPr>
              <a:spcBef>
                <a:spcPts val="0"/>
              </a:spcBef>
              <a:buBlip>
                <a:blip r:embed="rId2"/>
              </a:buBlip>
              <a:defRPr sz="3200"/>
            </a:pPr>
            <a:r>
              <a:t>Of workers</a:t>
            </a:r>
            <a:r>
              <a:rPr sz="2400"/>
              <a:t>:</a:t>
            </a:r>
          </a:p>
          <a:p>
            <a:pPr marL="914400" lvl="1" indent="-457200">
              <a:spcBef>
                <a:spcPts val="0"/>
              </a:spcBef>
              <a:buBlip>
                <a:blip r:embed="rId3"/>
              </a:buBlip>
              <a:defRPr sz="2200"/>
            </a:pPr>
            <a:r>
              <a:t>Unorganised Workers Social Security Act 2008</a:t>
            </a:r>
          </a:p>
          <a:p>
            <a:pPr marL="914400" lvl="1" indent="-457200">
              <a:spcBef>
                <a:spcPts val="0"/>
              </a:spcBef>
              <a:buBlip>
                <a:blip r:embed="rId3"/>
              </a:buBlip>
              <a:defRPr sz="2200"/>
            </a:pPr>
            <a:r>
              <a:t>Maternity Benefits Act (1961), Amendment 2017</a:t>
            </a:r>
          </a:p>
          <a:p>
            <a:pPr marL="914400" lvl="1" indent="-457200">
              <a:spcBef>
                <a:spcPts val="0"/>
              </a:spcBef>
              <a:buBlip>
                <a:blip r:embed="rId3"/>
              </a:buBlip>
              <a:defRPr sz="2200"/>
            </a:pPr>
            <a:r>
              <a:t>Pradhan Mantri MUDRA Yojana </a:t>
            </a:r>
          </a:p>
          <a:p>
            <a:pPr marL="914400" lvl="1" indent="-457200">
              <a:spcBef>
                <a:spcPts val="0"/>
              </a:spcBef>
              <a:buBlip>
                <a:blip r:embed="rId3"/>
              </a:buBlip>
              <a:defRPr sz="2200"/>
            </a:pPr>
            <a:r>
              <a:t>National Urban Livelihoods Mission</a:t>
            </a:r>
          </a:p>
          <a:p>
            <a:pPr marL="914400" lvl="1" indent="-457200">
              <a:spcBef>
                <a:spcPts val="0"/>
              </a:spcBef>
              <a:buBlip>
                <a:blip r:embed="rId3"/>
              </a:buBlip>
              <a:defRPr sz="2200"/>
            </a:pPr>
            <a:r>
              <a:t>Stand Up India</a:t>
            </a:r>
          </a:p>
          <a:p>
            <a:pPr marL="914400" lvl="1" indent="-457200">
              <a:spcBef>
                <a:spcPts val="0"/>
              </a:spcBef>
              <a:buBlip>
                <a:blip r:embed="rId3"/>
              </a:buBlip>
              <a:defRPr sz="2200"/>
            </a:pPr>
            <a:r>
              <a:t>Street Vendors (Protection of Livelihood and Regulations of Street Vending) Act, 2014</a:t>
            </a:r>
          </a:p>
          <a:p>
            <a:pPr marL="914400" lvl="1" indent="-457200">
              <a:spcBef>
                <a:spcPts val="0"/>
              </a:spcBef>
              <a:buBlip>
                <a:blip r:embed="rId3"/>
              </a:buBlip>
              <a:defRPr sz="2200"/>
            </a:pPr>
            <a:r>
              <a:t>Employees’ Provident Fund</a:t>
            </a:r>
          </a:p>
          <a:p>
            <a:pPr marL="914400" lvl="1" indent="-457200">
              <a:spcBef>
                <a:spcPts val="0"/>
              </a:spcBef>
              <a:buBlip>
                <a:blip r:embed="rId3"/>
              </a:buBlip>
              <a:defRPr sz="2200"/>
            </a:pPr>
            <a:endParaRPr/>
          </a:p>
          <a:p>
            <a:pPr>
              <a:spcBef>
                <a:spcPts val="0"/>
              </a:spcBef>
              <a:buBlip>
                <a:blip r:embed="rId2"/>
              </a:buBlip>
              <a:defRPr sz="3200"/>
            </a:pPr>
            <a:r>
              <a:t>Of enterprises</a:t>
            </a:r>
            <a:r>
              <a:rPr sz="2400"/>
              <a:t>:</a:t>
            </a:r>
          </a:p>
          <a:p>
            <a:pPr marL="914400" lvl="1" indent="-457200">
              <a:spcBef>
                <a:spcPts val="0"/>
              </a:spcBef>
              <a:buBlip>
                <a:blip r:embed="rId3"/>
              </a:buBlip>
              <a:defRPr sz="2200"/>
            </a:pPr>
            <a:r>
              <a:t>Demonetisation and digitisation</a:t>
            </a:r>
          </a:p>
          <a:p>
            <a:pPr marL="914400" lvl="1" indent="-457200">
              <a:spcBef>
                <a:spcPts val="0"/>
              </a:spcBef>
              <a:buBlip>
                <a:blip r:embed="rId3"/>
              </a:buBlip>
              <a:defRPr sz="2200"/>
            </a:pPr>
            <a:r>
              <a:t>Goods and Services Tax</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AE129-D7EA-4385-8389-6EE4819ED9FF}"/>
              </a:ext>
            </a:extLst>
          </p:cNvPr>
          <p:cNvSpPr>
            <a:spLocks noGrp="1"/>
          </p:cNvSpPr>
          <p:nvPr>
            <p:ph type="title"/>
          </p:nvPr>
        </p:nvSpPr>
        <p:spPr>
          <a:xfrm>
            <a:off x="152400" y="76200"/>
            <a:ext cx="8610600" cy="1371600"/>
          </a:xfrm>
        </p:spPr>
        <p:txBody>
          <a:bodyPr/>
          <a:lstStyle/>
          <a:p>
            <a:r>
              <a:rPr lang="en-IN" sz="2800" dirty="0"/>
              <a:t>The viability of informal activities is being hit by new policies, but the formal sector is simply not generating enough employment to make up</a:t>
            </a:r>
          </a:p>
        </p:txBody>
      </p:sp>
      <p:sp>
        <p:nvSpPr>
          <p:cNvPr id="3" name="Content Placeholder 2">
            <a:extLst>
              <a:ext uri="{FF2B5EF4-FFF2-40B4-BE49-F238E27FC236}">
                <a16:creationId xmlns:a16="http://schemas.microsoft.com/office/drawing/2014/main" id="{2C8A04D6-6A08-48D9-BDE3-638465E2F18D}"/>
              </a:ext>
            </a:extLst>
          </p:cNvPr>
          <p:cNvSpPr>
            <a:spLocks noGrp="1"/>
          </p:cNvSpPr>
          <p:nvPr>
            <p:ph idx="1"/>
          </p:nvPr>
        </p:nvSpPr>
        <p:spPr>
          <a:xfrm>
            <a:off x="533400" y="1600200"/>
            <a:ext cx="8153400" cy="4876800"/>
          </a:xfrm>
        </p:spPr>
        <p:txBody>
          <a:bodyPr>
            <a:normAutofit/>
          </a:bodyPr>
          <a:lstStyle/>
          <a:p>
            <a:pPr>
              <a:spcBef>
                <a:spcPts val="600"/>
              </a:spcBef>
            </a:pPr>
            <a:r>
              <a:rPr lang="en-IN" dirty="0"/>
              <a:t>Problems in agriculture and the viability of farming </a:t>
            </a:r>
          </a:p>
          <a:p>
            <a:pPr>
              <a:spcBef>
                <a:spcPts val="600"/>
              </a:spcBef>
            </a:pPr>
            <a:r>
              <a:rPr lang="en-IN" dirty="0"/>
              <a:t>Demonetisation and attempt to force digital transactions that involve costs</a:t>
            </a:r>
          </a:p>
          <a:p>
            <a:pPr>
              <a:spcBef>
                <a:spcPts val="600"/>
              </a:spcBef>
            </a:pPr>
            <a:r>
              <a:rPr lang="en-IN" dirty="0"/>
              <a:t>A common system of Goods and Services Tax rolled out as of 1 July 2017</a:t>
            </a:r>
          </a:p>
          <a:p>
            <a:pPr lvl="1"/>
            <a:r>
              <a:rPr lang="en-IN" dirty="0"/>
              <a:t>Very complicated – 8 different rates</a:t>
            </a:r>
          </a:p>
          <a:p>
            <a:pPr lvl="1"/>
            <a:r>
              <a:rPr lang="en-IN" dirty="0"/>
              <a:t>Adds to accounting costs of micro and small enterprises. Affects companies operating on very low margins and force shift to larger companies </a:t>
            </a:r>
          </a:p>
          <a:p>
            <a:pPr lvl="1"/>
            <a:endParaRPr lang="en-IN" dirty="0"/>
          </a:p>
          <a:p>
            <a:pPr lvl="1"/>
            <a:endParaRPr lang="en-IN" dirty="0"/>
          </a:p>
        </p:txBody>
      </p:sp>
    </p:spTree>
    <p:extLst>
      <p:ext uri="{BB962C8B-B14F-4D97-AF65-F5344CB8AC3E}">
        <p14:creationId xmlns:p14="http://schemas.microsoft.com/office/powerpoint/2010/main" val="152440020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61FDC-0E86-4DC1-AB9D-3CD00E185138}"/>
              </a:ext>
            </a:extLst>
          </p:cNvPr>
          <p:cNvSpPr>
            <a:spLocks noGrp="1"/>
          </p:cNvSpPr>
          <p:nvPr>
            <p:ph type="title"/>
          </p:nvPr>
        </p:nvSpPr>
        <p:spPr>
          <a:xfrm>
            <a:off x="914400" y="332657"/>
            <a:ext cx="7313614" cy="576063"/>
          </a:xfrm>
        </p:spPr>
        <p:txBody>
          <a:bodyPr>
            <a:normAutofit fontScale="90000"/>
          </a:bodyPr>
          <a:lstStyle/>
          <a:p>
            <a:r>
              <a:rPr lang="en-US" dirty="0"/>
              <a:t>Primary survey in Delhi NCR</a:t>
            </a:r>
            <a:endParaRPr lang="en-IN" dirty="0"/>
          </a:p>
        </p:txBody>
      </p:sp>
      <p:pic>
        <p:nvPicPr>
          <p:cNvPr id="4" name="Picture 3">
            <a:extLst>
              <a:ext uri="{FF2B5EF4-FFF2-40B4-BE49-F238E27FC236}">
                <a16:creationId xmlns:a16="http://schemas.microsoft.com/office/drawing/2014/main" id="{E4179D4B-1B97-45E7-92B2-7DE4521C7FE2}"/>
              </a:ext>
            </a:extLst>
          </p:cNvPr>
          <p:cNvPicPr>
            <a:picLocks noChangeAspect="1"/>
          </p:cNvPicPr>
          <p:nvPr/>
        </p:nvPicPr>
        <p:blipFill>
          <a:blip r:embed="rId2"/>
          <a:stretch>
            <a:fillRect/>
          </a:stretch>
        </p:blipFill>
        <p:spPr>
          <a:xfrm>
            <a:off x="674370" y="1268760"/>
            <a:ext cx="7795260" cy="4392488"/>
          </a:xfrm>
          <a:prstGeom prst="rect">
            <a:avLst/>
          </a:prstGeom>
        </p:spPr>
      </p:pic>
      <p:sp>
        <p:nvSpPr>
          <p:cNvPr id="3" name="Text Placeholder 2">
            <a:extLst>
              <a:ext uri="{FF2B5EF4-FFF2-40B4-BE49-F238E27FC236}">
                <a16:creationId xmlns:a16="http://schemas.microsoft.com/office/drawing/2014/main" id="{B1EB1802-F3C8-47FA-B227-25BCE7F895E0}"/>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82475336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BAA79-B555-463F-BD21-EC6A663877F4}"/>
              </a:ext>
            </a:extLst>
          </p:cNvPr>
          <p:cNvSpPr>
            <a:spLocks noGrp="1"/>
          </p:cNvSpPr>
          <p:nvPr>
            <p:ph type="title"/>
          </p:nvPr>
        </p:nvSpPr>
        <p:spPr>
          <a:xfrm>
            <a:off x="914400" y="260649"/>
            <a:ext cx="7313614" cy="720079"/>
          </a:xfrm>
        </p:spPr>
        <p:txBody>
          <a:bodyPr>
            <a:normAutofit/>
          </a:bodyPr>
          <a:lstStyle/>
          <a:p>
            <a:r>
              <a:rPr lang="en-IN" sz="3600" dirty="0"/>
              <a:t>Nature of respondents</a:t>
            </a:r>
          </a:p>
        </p:txBody>
      </p:sp>
      <p:sp>
        <p:nvSpPr>
          <p:cNvPr id="3" name="Text Placeholder 2">
            <a:extLst>
              <a:ext uri="{FF2B5EF4-FFF2-40B4-BE49-F238E27FC236}">
                <a16:creationId xmlns:a16="http://schemas.microsoft.com/office/drawing/2014/main" id="{D737AFA0-1487-48BE-BB69-8FE6C32916E8}"/>
              </a:ext>
            </a:extLst>
          </p:cNvPr>
          <p:cNvSpPr>
            <a:spLocks noGrp="1"/>
          </p:cNvSpPr>
          <p:nvPr>
            <p:ph type="body" idx="1"/>
          </p:nvPr>
        </p:nvSpPr>
        <p:spPr>
          <a:xfrm>
            <a:off x="683568" y="1124744"/>
            <a:ext cx="7704856" cy="5112568"/>
          </a:xfrm>
        </p:spPr>
        <p:txBody>
          <a:bodyPr>
            <a:normAutofit/>
          </a:bodyPr>
          <a:lstStyle/>
          <a:p>
            <a:r>
              <a:rPr lang="en-IN" dirty="0"/>
              <a:t>Age: 40% 18-30 years, 31% 31-40 years, 17% 41-50 years, 12% 50+ years.</a:t>
            </a:r>
          </a:p>
          <a:p>
            <a:r>
              <a:rPr lang="en-IN" dirty="0"/>
              <a:t>Education: More than 50% of interviewed women workers were not literate; less than 25% had higher education. 13% of men were not literate; 33% had higher education.</a:t>
            </a:r>
          </a:p>
          <a:p>
            <a:r>
              <a:rPr lang="en-IN" dirty="0"/>
              <a:t>More than 75% of interviewed workers were married:  79% of women and 73 % of men.</a:t>
            </a:r>
          </a:p>
          <a:p>
            <a:r>
              <a:rPr lang="en-IN" dirty="0"/>
              <a:t>85% of the workers were migrants, mostly from North, East and Central states. Men workers migrated primarily for employment, women workers for marriage and then employment.</a:t>
            </a:r>
            <a:endParaRPr lang="en-US" dirty="0"/>
          </a:p>
          <a:p>
            <a:endParaRPr lang="en-IN" dirty="0"/>
          </a:p>
          <a:p>
            <a:endParaRPr lang="en-IN" dirty="0"/>
          </a:p>
          <a:p>
            <a:endParaRPr lang="en-IN" dirty="0"/>
          </a:p>
        </p:txBody>
      </p:sp>
    </p:spTree>
    <p:extLst>
      <p:ext uri="{BB962C8B-B14F-4D97-AF65-F5344CB8AC3E}">
        <p14:creationId xmlns:p14="http://schemas.microsoft.com/office/powerpoint/2010/main" val="3494315043"/>
      </p:ext>
    </p:extLst>
  </p:cSld>
  <p:clrMapOvr>
    <a:masterClrMapping/>
  </p:clrMapOvr>
  <p:transition spd="med"/>
</p:sld>
</file>

<file path=ppt/theme/theme1.xml><?xml version="1.0" encoding="utf-8"?>
<a:theme xmlns:a="http://schemas.openxmlformats.org/drawingml/2006/main" name="Inkwell">
  <a:themeElements>
    <a:clrScheme name="Inkwell">
      <a:dk1>
        <a:srgbClr val="000000"/>
      </a:dk1>
      <a:lt1>
        <a:srgbClr val="FFFFFF"/>
      </a:lt1>
      <a:dk2>
        <a:srgbClr val="A7A7A7"/>
      </a:dk2>
      <a:lt2>
        <a:srgbClr val="535353"/>
      </a:lt2>
      <a:accent1>
        <a:srgbClr val="860908"/>
      </a:accent1>
      <a:accent2>
        <a:srgbClr val="4A0505"/>
      </a:accent2>
      <a:accent3>
        <a:srgbClr val="7A500A"/>
      </a:accent3>
      <a:accent4>
        <a:srgbClr val="C47810"/>
      </a:accent4>
      <a:accent5>
        <a:srgbClr val="827752"/>
      </a:accent5>
      <a:accent6>
        <a:srgbClr val="B5BB83"/>
      </a:accent6>
      <a:hlink>
        <a:srgbClr val="0000FF"/>
      </a:hlink>
      <a:folHlink>
        <a:srgbClr val="FF00FF"/>
      </a:folHlink>
    </a:clrScheme>
    <a:fontScheme name="Inkwell">
      <a:majorFont>
        <a:latin typeface="Calibri"/>
        <a:ea typeface="Calibri"/>
        <a:cs typeface="Calibri"/>
      </a:majorFont>
      <a:minorFont>
        <a:latin typeface="Helvetica"/>
        <a:ea typeface="Helvetica"/>
        <a:cs typeface="Helvetica"/>
      </a:minorFont>
    </a:fontScheme>
    <a:fmtScheme name="Inkwel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01600" dist="38100" dir="5400000" rotWithShape="0">
              <a:srgbClr val="000000">
                <a:alpha val="75000"/>
              </a:srgbClr>
            </a:outerShdw>
          </a:effectLst>
        </a:effectStyle>
        <a:effectStyle>
          <a:effectLst>
            <a:outerShdw blurRad="101600" dist="38100" dir="5400000" rotWithShape="0">
              <a:srgbClr val="000000">
                <a:alpha val="7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101600" dist="38100" dir="5400000" rotWithShape="0">
            <a:srgbClr val="000000">
              <a:alpha val="7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Inkwell">
  <a:themeElements>
    <a:clrScheme name="Inkwell">
      <a:dk1>
        <a:srgbClr val="000000"/>
      </a:dk1>
      <a:lt1>
        <a:srgbClr val="FFFFFF"/>
      </a:lt1>
      <a:dk2>
        <a:srgbClr val="A7A7A7"/>
      </a:dk2>
      <a:lt2>
        <a:srgbClr val="535353"/>
      </a:lt2>
      <a:accent1>
        <a:srgbClr val="860908"/>
      </a:accent1>
      <a:accent2>
        <a:srgbClr val="4A0505"/>
      </a:accent2>
      <a:accent3>
        <a:srgbClr val="7A500A"/>
      </a:accent3>
      <a:accent4>
        <a:srgbClr val="C47810"/>
      </a:accent4>
      <a:accent5>
        <a:srgbClr val="827752"/>
      </a:accent5>
      <a:accent6>
        <a:srgbClr val="B5BB83"/>
      </a:accent6>
      <a:hlink>
        <a:srgbClr val="0000FF"/>
      </a:hlink>
      <a:folHlink>
        <a:srgbClr val="FF00FF"/>
      </a:folHlink>
    </a:clrScheme>
    <a:fontScheme name="Inkwell">
      <a:majorFont>
        <a:latin typeface="Calibri"/>
        <a:ea typeface="Calibri"/>
        <a:cs typeface="Calibri"/>
      </a:majorFont>
      <a:minorFont>
        <a:latin typeface="Helvetica"/>
        <a:ea typeface="Helvetica"/>
        <a:cs typeface="Helvetica"/>
      </a:minorFont>
    </a:fontScheme>
    <a:fmtScheme name="Inkwel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01600" dist="38100" dir="5400000" rotWithShape="0">
              <a:srgbClr val="000000">
                <a:alpha val="75000"/>
              </a:srgbClr>
            </a:outerShdw>
          </a:effectLst>
        </a:effectStyle>
        <a:effectStyle>
          <a:effectLst>
            <a:outerShdw blurRad="101600" dist="38100" dir="5400000" rotWithShape="0">
              <a:srgbClr val="000000">
                <a:alpha val="7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101600" dist="38100" dir="5400000" rotWithShape="0">
            <a:srgbClr val="000000">
              <a:alpha val="7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oudy Old Style"/>
            <a:ea typeface="Goudy Old Style"/>
            <a:cs typeface="Goudy Old Style"/>
            <a:sym typeface="Goudy Old Sty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2487</TotalTime>
  <Words>1451</Words>
  <Application>Microsoft Macintosh PowerPoint</Application>
  <PresentationFormat>On-screen Show (4:3)</PresentationFormat>
  <Paragraphs>153</Paragraphs>
  <Slides>19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Goudy Old Style</vt:lpstr>
      <vt:lpstr>Helvetica</vt:lpstr>
      <vt:lpstr>Impact</vt:lpstr>
      <vt:lpstr>Rockwell</vt:lpstr>
      <vt:lpstr>Inkwell</vt:lpstr>
      <vt:lpstr>Document</vt:lpstr>
      <vt:lpstr>Women workers and the quest for formalisation   The Indian experience </vt:lpstr>
      <vt:lpstr>Huge slack in the Indian labour market Recent absolute declines in employment, after low employment growth during boom</vt:lpstr>
      <vt:lpstr>Big decline in women’s employment, especially in rural areas</vt:lpstr>
      <vt:lpstr>Employment in India is overwhelmingly informal, even in organised sectors</vt:lpstr>
      <vt:lpstr>In 2017-18, most workers still had few advantages of formal contracts – and women workers were generally worse off than men</vt:lpstr>
      <vt:lpstr>Recent policy attempts at formalisation</vt:lpstr>
      <vt:lpstr>The viability of informal activities is being hit by new policies, but the formal sector is simply not generating enough employment to make up</vt:lpstr>
      <vt:lpstr>Primary survey in Delhi NCR</vt:lpstr>
      <vt:lpstr>Nature of respondents</vt:lpstr>
      <vt:lpstr>No relation between formalisation of enterprise and formalisation of work </vt:lpstr>
      <vt:lpstr>Violation of minimum wages laws in the formal sector</vt:lpstr>
      <vt:lpstr>Lack of social security</vt:lpstr>
      <vt:lpstr>Paid leave and written contracts</vt:lpstr>
      <vt:lpstr>Union participation</vt:lpstr>
      <vt:lpstr>Labour market fluidity</vt:lpstr>
      <vt:lpstr>Overtime Wages</vt:lpstr>
      <vt:lpstr>Conclusions - 1</vt:lpstr>
      <vt:lpstr>Conclusions - 2</vt:lpstr>
      <vt:lpstr>Conclusions - 3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workers and the quest for formalisation   The Indian experience</dc:title>
  <dc:creator>Suresh</dc:creator>
  <cp:lastModifiedBy>C P Chandrasekhar</cp:lastModifiedBy>
  <cp:revision>40</cp:revision>
  <dcterms:modified xsi:type="dcterms:W3CDTF">2019-06-27T08:29:16Z</dcterms:modified>
</cp:coreProperties>
</file>