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2"/>
  </p:sldMasterIdLst>
  <p:notesMasterIdLst>
    <p:notesMasterId r:id="rId12"/>
  </p:notesMasterIdLst>
  <p:handoutMasterIdLst>
    <p:handoutMasterId r:id="rId13"/>
  </p:handoutMasterIdLst>
  <p:sldIdLst>
    <p:sldId id="269" r:id="rId3"/>
    <p:sldId id="289" r:id="rId4"/>
    <p:sldId id="290" r:id="rId5"/>
    <p:sldId id="294" r:id="rId6"/>
    <p:sldId id="291" r:id="rId7"/>
    <p:sldId id="292" r:id="rId8"/>
    <p:sldId id="288" r:id="rId9"/>
    <p:sldId id="293"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1152" userDrawn="1">
          <p15:clr>
            <a:srgbClr val="A4A3A4"/>
          </p15:clr>
        </p15:guide>
        <p15:guide id="4" orient="horz" pos="3888" userDrawn="1">
          <p15:clr>
            <a:srgbClr val="A4A3A4"/>
          </p15:clr>
        </p15:guide>
        <p15:guide id="5" orient="horz" pos="3072" userDrawn="1">
          <p15:clr>
            <a:srgbClr val="A4A3A4"/>
          </p15:clr>
        </p15:guide>
        <p15:guide id="6" orient="horz" pos="432" userDrawn="1">
          <p15:clr>
            <a:srgbClr val="A4A3A4"/>
          </p15:clr>
        </p15:guide>
        <p15:guide id="7" orient="horz" pos="3648" userDrawn="1">
          <p15:clr>
            <a:srgbClr val="A4A3A4"/>
          </p15:clr>
        </p15:guide>
        <p15:guide id="8" pos="2880" userDrawn="1">
          <p15:clr>
            <a:srgbClr val="A4A3A4"/>
          </p15:clr>
        </p15:guide>
        <p15:guide id="9" pos="575" userDrawn="1">
          <p15:clr>
            <a:srgbClr val="A4A3A4"/>
          </p15:clr>
        </p15:guide>
        <p15:guide id="10" pos="5185" userDrawn="1">
          <p15:clr>
            <a:srgbClr val="A4A3A4"/>
          </p15:clr>
        </p15:guide>
        <p15:guide id="11" pos="4284" userDrawn="1">
          <p15:clr>
            <a:srgbClr val="A4A3A4"/>
          </p15:clr>
        </p15:guide>
        <p15:guide id="12" pos="5437" userDrawn="1">
          <p15:clr>
            <a:srgbClr val="A4A3A4"/>
          </p15:clr>
        </p15:guide>
        <p15:guide id="13" pos="2772" userDrawn="1">
          <p15:clr>
            <a:srgbClr val="A4A3A4"/>
          </p15:clr>
        </p15:guide>
        <p15:guide id="14" pos="323" userDrawn="1">
          <p15:clr>
            <a:srgbClr val="A4A3A4"/>
          </p15:clr>
        </p15:guide>
        <p15:guide id="15"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4" d="100"/>
          <a:sy n="114" d="100"/>
        </p:scale>
        <p:origin x="1560" y="102"/>
      </p:cViewPr>
      <p:guideLst>
        <p:guide orient="horz" pos="2160"/>
        <p:guide orient="horz" pos="1008"/>
        <p:guide orient="horz" pos="1152"/>
        <p:guide orient="horz" pos="3888"/>
        <p:guide orient="horz" pos="3072"/>
        <p:guide orient="horz" pos="432"/>
        <p:guide orient="horz" pos="3648"/>
        <p:guide pos="2880"/>
        <p:guide pos="575"/>
        <p:guide pos="5185"/>
        <p:guide pos="4284"/>
        <p:guide pos="5437"/>
        <p:guide pos="2772"/>
        <p:guide pos="323"/>
        <p:guide pos="2160"/>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12/11/2019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12/11/2019</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3573" y="285750"/>
            <a:ext cx="9145191"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68598" tIns="34299" rIns="68598" bIns="34299" numCol="1" anchor="t" anchorCtr="0" compatLnSpc="1">
            <a:prstTxWarp prst="textNoShape">
              <a:avLst/>
            </a:prstTxWarp>
          </a:bodyPr>
          <a:lstStyle/>
          <a:p>
            <a:pPr lvl="0"/>
            <a:endParaRPr sz="1350">
              <a:solidFill>
                <a:schemeClr val="lt1"/>
              </a:solidFill>
            </a:endParaRPr>
          </a:p>
        </p:txBody>
      </p:sp>
      <p:sp>
        <p:nvSpPr>
          <p:cNvPr id="3" name="Subtitle 2"/>
          <p:cNvSpPr>
            <a:spLocks noGrp="1"/>
          </p:cNvSpPr>
          <p:nvPr>
            <p:ph type="subTitle" idx="1"/>
          </p:nvPr>
        </p:nvSpPr>
        <p:spPr>
          <a:xfrm>
            <a:off x="913449" y="5029200"/>
            <a:ext cx="5887983" cy="1143000"/>
          </a:xfrm>
        </p:spPr>
        <p:txBody>
          <a:bodyPr>
            <a:normAutofit/>
          </a:bodyPr>
          <a:lstStyle>
            <a:lvl1pPr marL="0" indent="0" algn="l">
              <a:spcBef>
                <a:spcPts val="0"/>
              </a:spcBef>
              <a:buNone/>
              <a:defRPr sz="15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913448" y="1828800"/>
            <a:ext cx="7317105" cy="3048001"/>
          </a:xfrm>
        </p:spPr>
        <p:txBody>
          <a:bodyPr>
            <a:normAutofit/>
          </a:bodyPr>
          <a:lstStyle>
            <a:lvl1pPr>
              <a:defRPr sz="3301"/>
            </a:lvl1pPr>
          </a:lstStyle>
          <a:p>
            <a:r>
              <a:rPr lang="en-US"/>
              <a:t>Click to edit Master title style</a:t>
            </a:r>
            <a:endParaRPr/>
          </a:p>
        </p:txBody>
      </p:sp>
      <p:sp>
        <p:nvSpPr>
          <p:cNvPr id="4" name="Date Placeholder 3"/>
          <p:cNvSpPr>
            <a:spLocks noGrp="1"/>
          </p:cNvSpPr>
          <p:nvPr>
            <p:ph type="dt" sz="half" idx="10"/>
          </p:nvPr>
        </p:nvSpPr>
        <p:spPr/>
        <p:txBody>
          <a:bodyPr/>
          <a:lstStyle/>
          <a:p>
            <a:fld id="{EDF33987-6305-4E2A-BF18-EF013ECE927B}"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913448" y="685800"/>
            <a:ext cx="5563552"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6629400" y="685800"/>
            <a:ext cx="1601153" cy="5486400"/>
          </a:xfrm>
        </p:spPr>
        <p:txBody>
          <a:bodyPr vert="eaVert"/>
          <a:lstStyle/>
          <a:p>
            <a:r>
              <a:rPr lang="en-US"/>
              <a:t>Click to edit Master title style</a:t>
            </a:r>
            <a:endParaRPr/>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F33987-6305-4E2A-BF18-EF013ECE927B}"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910100" y="685802"/>
            <a:ext cx="5891331" cy="1142999"/>
          </a:xfrm>
        </p:spPr>
        <p:txBody>
          <a:bodyPr anchor="t"/>
          <a:lstStyle>
            <a:lvl1pPr marL="0" indent="0">
              <a:spcBef>
                <a:spcPts val="0"/>
              </a:spcBef>
              <a:buNone/>
              <a:defRPr sz="15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913449" y="3429001"/>
            <a:ext cx="7317105" cy="2362199"/>
          </a:xfrm>
        </p:spPr>
        <p:txBody>
          <a:bodyPr anchor="b">
            <a:normAutofit/>
          </a:bodyPr>
          <a:lstStyle>
            <a:lvl1pPr algn="l">
              <a:defRPr sz="3301" b="0" cap="all"/>
            </a:lvl1pPr>
          </a:lstStyle>
          <a:p>
            <a:r>
              <a:rPr lang="en-US"/>
              <a:t>Click to edit Master title style</a:t>
            </a:r>
            <a:endParaRPr/>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F33987-6305-4E2A-BF18-EF013ECE927B}"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4698083"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925200"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baseline="0"/>
            </a:lvl7pPr>
            <a:lvl8pPr>
              <a:defRPr sz="1200" baseline="0"/>
            </a:lvl8pPr>
            <a:lvl9pPr>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DF33987-6305-4E2A-BF18-EF013ECE927B}"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4697764"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baseline="0"/>
            </a:lvl8pPr>
            <a:lvl9pPr>
              <a:defRPr sz="105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97764"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913448"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913448"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2" name="Title 1"/>
          <p:cNvSpPr>
            <a:spLocks noGrp="1"/>
          </p:cNvSpPr>
          <p:nvPr>
            <p:ph type="title"/>
          </p:nvPr>
        </p:nvSpPr>
        <p:spPr>
          <a:xfrm>
            <a:off x="913449" y="274638"/>
            <a:ext cx="7317105" cy="13255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DF33987-6305-4E2A-BF18-EF013ECE927B}"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a:p>
        </p:txBody>
      </p:sp>
      <p:sp>
        <p:nvSpPr>
          <p:cNvPr id="5" name="Date Placeholder 4"/>
          <p:cNvSpPr>
            <a:spLocks noGrp="1"/>
          </p:cNvSpPr>
          <p:nvPr>
            <p:ph type="dt" sz="half" idx="10"/>
          </p:nvPr>
        </p:nvSpPr>
        <p:spPr/>
        <p:txBody>
          <a:bodyPr/>
          <a:lstStyle/>
          <a:p>
            <a:fld id="{EDF33987-6305-4E2A-BF18-EF013ECE927B}"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4400506" y="685800"/>
            <a:ext cx="4230202" cy="5486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en-US"/>
              <a:t>Click to edit Master title style</a:t>
            </a:r>
            <a:endParaRPr/>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a:p>
        </p:txBody>
      </p:sp>
      <p:sp>
        <p:nvSpPr>
          <p:cNvPr id="5" name="Date Placeholder 4"/>
          <p:cNvSpPr>
            <a:spLocks noGrp="1"/>
          </p:cNvSpPr>
          <p:nvPr>
            <p:ph type="dt" sz="half" idx="10"/>
          </p:nvPr>
        </p:nvSpPr>
        <p:spPr/>
        <p:txBody>
          <a:bodyPr/>
          <a:lstStyle/>
          <a:p>
            <a:fld id="{EDF33987-6305-4E2A-BF18-EF013ECE927B}"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4400506" y="685800"/>
            <a:ext cx="4230202"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a:t>Click icon to add picture</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en-US"/>
              <a:t>Click to edit Master title style</a:t>
            </a:r>
            <a:endParaRPr/>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095" y="0"/>
            <a:ext cx="9144095"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800"/>
          </a:p>
        </p:txBody>
      </p:sp>
      <p:sp>
        <p:nvSpPr>
          <p:cNvPr id="4" name="Date Placeholder 3"/>
          <p:cNvSpPr>
            <a:spLocks noGrp="1"/>
          </p:cNvSpPr>
          <p:nvPr>
            <p:ph type="dt" sz="half" idx="2"/>
          </p:nvPr>
        </p:nvSpPr>
        <p:spPr>
          <a:xfrm>
            <a:off x="6115452" y="6448427"/>
            <a:ext cx="1047467" cy="180974"/>
          </a:xfrm>
          <a:prstGeom prst="rect">
            <a:avLst/>
          </a:prstGeom>
        </p:spPr>
        <p:txBody>
          <a:bodyPr vert="horz" lIns="91440" tIns="45720" rIns="91440" bIns="45720" rtlCol="0" anchor="ctr"/>
          <a:lstStyle>
            <a:lvl1pPr algn="r">
              <a:defRPr sz="750">
                <a:solidFill>
                  <a:schemeClr val="tx1"/>
                </a:solidFill>
              </a:defRPr>
            </a:lvl1pPr>
          </a:lstStyle>
          <a:p>
            <a:fld id="{EDF33987-6305-4E2A-BF18-EF013ECE927B}" type="datetimeFigureOut">
              <a:rPr lang="en-US" smtClean="0"/>
              <a:pPr/>
              <a:t>12/11/2019</a:t>
            </a:fld>
            <a:endParaRPr lang="en-US"/>
          </a:p>
        </p:txBody>
      </p:sp>
      <p:sp>
        <p:nvSpPr>
          <p:cNvPr id="5" name="Footer Placeholder 4"/>
          <p:cNvSpPr>
            <a:spLocks noGrp="1"/>
          </p:cNvSpPr>
          <p:nvPr>
            <p:ph type="ftr" sz="quarter" idx="3"/>
          </p:nvPr>
        </p:nvSpPr>
        <p:spPr>
          <a:xfrm>
            <a:off x="906863" y="6448427"/>
            <a:ext cx="4979929" cy="180974"/>
          </a:xfrm>
          <a:prstGeom prst="rect">
            <a:avLst/>
          </a:prstGeom>
        </p:spPr>
        <p:txBody>
          <a:bodyPr vert="horz" lIns="91440" tIns="45720" rIns="91440" bIns="45720" rtlCol="0" anchor="ctr"/>
          <a:lstStyle>
            <a:lvl1pPr algn="l">
              <a:defRPr sz="75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7373079" y="6448427"/>
            <a:ext cx="857474" cy="180974"/>
          </a:xfrm>
          <a:prstGeom prst="rect">
            <a:avLst/>
          </a:prstGeom>
        </p:spPr>
        <p:txBody>
          <a:bodyPr vert="horz" lIns="91440" tIns="45720" rIns="91440" bIns="45720" rtlCol="0" anchor="ctr"/>
          <a:lstStyle>
            <a:lvl1pPr algn="r">
              <a:defRPr sz="75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913449" y="1828800"/>
            <a:ext cx="7317105"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913449" y="274638"/>
            <a:ext cx="7317105" cy="1325562"/>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983" rtl="0" eaLnBrk="1" latinLnBrk="0" hangingPunct="1">
        <a:lnSpc>
          <a:spcPct val="90000"/>
        </a:lnSpc>
        <a:spcBef>
          <a:spcPct val="0"/>
        </a:spcBef>
        <a:buNone/>
        <a:defRPr sz="3001" kern="1200" cap="all" baseline="0">
          <a:solidFill>
            <a:schemeClr val="accent1"/>
          </a:solidFill>
          <a:latin typeface="+mj-lt"/>
          <a:ea typeface="+mj-ea"/>
          <a:cs typeface="+mj-cs"/>
        </a:defRPr>
      </a:lvl1pPr>
    </p:titleStyle>
    <p:bodyStyle>
      <a:lvl1pPr marL="205795" indent="-171496" algn="l" defTabSz="685983" rtl="0" eaLnBrk="1" latinLnBrk="0" hangingPunct="1">
        <a:lnSpc>
          <a:spcPct val="90000"/>
        </a:lnSpc>
        <a:spcBef>
          <a:spcPts val="1350"/>
        </a:spcBef>
        <a:buClr>
          <a:schemeClr val="accent1"/>
        </a:buClr>
        <a:buSzPct val="80000"/>
        <a:buFont typeface="Arial" pitchFamily="34" charset="0"/>
        <a:buChar char="•"/>
        <a:defRPr sz="1800" kern="1200">
          <a:solidFill>
            <a:schemeClr val="tx1"/>
          </a:solidFill>
          <a:latin typeface="+mn-lt"/>
          <a:ea typeface="+mn-ea"/>
          <a:cs typeface="+mn-cs"/>
        </a:defRPr>
      </a:lvl1pPr>
      <a:lvl2pPr marL="377291" indent="-171496" algn="l" defTabSz="685983" rtl="0" eaLnBrk="1" latinLnBrk="0" hangingPunct="1">
        <a:lnSpc>
          <a:spcPct val="90000"/>
        </a:lnSpc>
        <a:spcBef>
          <a:spcPts val="450"/>
        </a:spcBef>
        <a:buClr>
          <a:schemeClr val="accent1"/>
        </a:buClr>
        <a:buSzPct val="80000"/>
        <a:buFont typeface="Arial" pitchFamily="34" charset="0"/>
        <a:buChar char="•"/>
        <a:defRPr sz="1500" kern="1200">
          <a:solidFill>
            <a:schemeClr val="tx1"/>
          </a:solidFill>
          <a:latin typeface="+mn-lt"/>
          <a:ea typeface="+mn-ea"/>
          <a:cs typeface="+mn-cs"/>
        </a:defRPr>
      </a:lvl2pPr>
      <a:lvl3pPr marL="548786" indent="-171496" algn="l" defTabSz="685983" rtl="0" eaLnBrk="1" latinLnBrk="0" hangingPunct="1">
        <a:lnSpc>
          <a:spcPct val="90000"/>
        </a:lnSpc>
        <a:spcBef>
          <a:spcPts val="450"/>
        </a:spcBef>
        <a:buClr>
          <a:schemeClr val="accent1"/>
        </a:buClr>
        <a:buSzPct val="80000"/>
        <a:buFont typeface="Arial" pitchFamily="34" charset="0"/>
        <a:buChar char="•"/>
        <a:defRPr sz="1350" kern="1200">
          <a:solidFill>
            <a:schemeClr val="tx1"/>
          </a:solidFill>
          <a:latin typeface="+mn-lt"/>
          <a:ea typeface="+mn-ea"/>
          <a:cs typeface="+mn-cs"/>
        </a:defRPr>
      </a:lvl3pPr>
      <a:lvl4pPr marL="720282" indent="-171496" algn="l" defTabSz="685983" rtl="0" eaLnBrk="1" latinLnBrk="0" hangingPunct="1">
        <a:lnSpc>
          <a:spcPct val="90000"/>
        </a:lnSpc>
        <a:spcBef>
          <a:spcPts val="450"/>
        </a:spcBef>
        <a:buClr>
          <a:schemeClr val="accent1"/>
        </a:buClr>
        <a:buSzPct val="80000"/>
        <a:buFont typeface="Arial" pitchFamily="34" charset="0"/>
        <a:buChar char="•"/>
        <a:defRPr sz="1200" kern="1200">
          <a:solidFill>
            <a:schemeClr val="tx1"/>
          </a:solidFill>
          <a:latin typeface="+mn-lt"/>
          <a:ea typeface="+mn-ea"/>
          <a:cs typeface="+mn-cs"/>
        </a:defRPr>
      </a:lvl4pPr>
      <a:lvl5pPr marL="891778" indent="-171496" algn="l" defTabSz="685983" rtl="0" eaLnBrk="1" latinLnBrk="0" hangingPunct="1">
        <a:lnSpc>
          <a:spcPct val="90000"/>
        </a:lnSpc>
        <a:spcBef>
          <a:spcPts val="450"/>
        </a:spcBef>
        <a:buClr>
          <a:schemeClr val="accent1"/>
        </a:buClr>
        <a:buSzPct val="80000"/>
        <a:buFont typeface="Arial" pitchFamily="34" charset="0"/>
        <a:buChar char="•"/>
        <a:defRPr sz="1200" kern="1200">
          <a:solidFill>
            <a:schemeClr val="tx1"/>
          </a:solidFill>
          <a:latin typeface="+mn-lt"/>
          <a:ea typeface="+mn-ea"/>
          <a:cs typeface="+mn-cs"/>
        </a:defRPr>
      </a:lvl5pPr>
      <a:lvl6pPr marL="1063273" indent="-171496" algn="l" defTabSz="685983" rtl="0" eaLnBrk="1" latinLnBrk="0" hangingPunct="1">
        <a:spcBef>
          <a:spcPts val="450"/>
        </a:spcBef>
        <a:buClr>
          <a:schemeClr val="accent1"/>
        </a:buClr>
        <a:buSzPct val="80000"/>
        <a:buFont typeface="Arial" pitchFamily="34" charset="0"/>
        <a:buChar char="•"/>
        <a:defRPr sz="1200" kern="1200">
          <a:solidFill>
            <a:schemeClr val="tx1"/>
          </a:solidFill>
          <a:latin typeface="+mn-lt"/>
          <a:ea typeface="+mn-ea"/>
          <a:cs typeface="+mn-cs"/>
        </a:defRPr>
      </a:lvl6pPr>
      <a:lvl7pPr marL="1234769" indent="-171496" algn="l" defTabSz="685983" rtl="0" eaLnBrk="1" latinLnBrk="0" hangingPunct="1">
        <a:spcBef>
          <a:spcPts val="450"/>
        </a:spcBef>
        <a:buClr>
          <a:schemeClr val="accent1"/>
        </a:buClr>
        <a:buSzPct val="80000"/>
        <a:buFont typeface="Arial" pitchFamily="34" charset="0"/>
        <a:buChar char="•"/>
        <a:defRPr sz="1200" kern="1200">
          <a:solidFill>
            <a:schemeClr val="tx1"/>
          </a:solidFill>
          <a:latin typeface="+mn-lt"/>
          <a:ea typeface="+mn-ea"/>
          <a:cs typeface="+mn-cs"/>
        </a:defRPr>
      </a:lvl7pPr>
      <a:lvl8pPr marL="1406265" indent="-171496" algn="l" defTabSz="685983" rtl="0" eaLnBrk="1" latinLnBrk="0" hangingPunct="1">
        <a:spcBef>
          <a:spcPts val="450"/>
        </a:spcBef>
        <a:buClr>
          <a:schemeClr val="accent1"/>
        </a:buClr>
        <a:buSzPct val="80000"/>
        <a:buFont typeface="Arial" pitchFamily="34" charset="0"/>
        <a:buChar char="•"/>
        <a:defRPr sz="1200" kern="1200">
          <a:solidFill>
            <a:schemeClr val="tx1"/>
          </a:solidFill>
          <a:latin typeface="+mn-lt"/>
          <a:ea typeface="+mn-ea"/>
          <a:cs typeface="+mn-cs"/>
        </a:defRPr>
      </a:lvl8pPr>
      <a:lvl9pPr marL="1577761" indent="-171496" algn="l" defTabSz="685983" rtl="0" eaLnBrk="1" latinLnBrk="0" hangingPunct="1">
        <a:spcBef>
          <a:spcPts val="450"/>
        </a:spcBef>
        <a:buClr>
          <a:schemeClr val="accent1"/>
        </a:buClr>
        <a:buSzPct val="80000"/>
        <a:buFont typeface="Arial" pitchFamily="34" charset="0"/>
        <a:buChar char="•"/>
        <a:defRPr sz="1200" kern="1200" baseline="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13449" y="4365104"/>
            <a:ext cx="7114935" cy="2088232"/>
          </a:xfrm>
        </p:spPr>
        <p:txBody>
          <a:bodyPr>
            <a:normAutofit fontScale="92500" lnSpcReduction="20000"/>
          </a:bodyPr>
          <a:lstStyle/>
          <a:p>
            <a:r>
              <a:rPr lang="en-US" sz="39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Jayati Ghosh</a:t>
            </a:r>
          </a:p>
          <a:p>
            <a:r>
              <a:rPr lang="en-US" sz="24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Jawaharlal Nehru University, New Delhi</a:t>
            </a:r>
          </a:p>
          <a:p>
            <a:endParaRPr lang="en-US" sz="24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endParaRPr>
          </a:p>
          <a:p>
            <a:r>
              <a:rPr lang="en-US"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Tax Justice Network Virtual Conference: </a:t>
            </a:r>
          </a:p>
          <a:p>
            <a:r>
              <a:rPr lang="en-GB"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Where next for global taxing rights? </a:t>
            </a:r>
            <a:endParaRPr lang="en-IN"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endParaRPr>
          </a:p>
          <a:p>
            <a:r>
              <a:rPr lang="en-GB"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Technical and political analyses of the OECD tax reform</a:t>
            </a:r>
            <a:endParaRPr lang="en-IN"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endParaRPr>
          </a:p>
          <a:p>
            <a:endParaRPr lang="en-US"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endParaRPr>
          </a:p>
          <a:p>
            <a:r>
              <a:rPr lang="en-US" sz="2200" dirty="0">
                <a:solidFill>
                  <a:schemeClr val="accent1">
                    <a:lumMod val="75000"/>
                  </a:schemeClr>
                </a:solidFill>
                <a:latin typeface="Perpetua" panose="02020502060401020303" pitchFamily="18" charset="0"/>
                <a:ea typeface="Cambria" panose="02040503050406030204" pitchFamily="18" charset="0"/>
                <a:cs typeface="Times New Roman" panose="02020603050405020304" pitchFamily="18" charset="0"/>
              </a:rPr>
              <a:t>11 December 2019</a:t>
            </a:r>
          </a:p>
          <a:p>
            <a:endParaRPr lang="en-US" sz="2400" dirty="0">
              <a:latin typeface="Calibri" panose="020F0502020204030204" pitchFamily="34" charset="0"/>
              <a:cs typeface="Calibri" panose="020F0502020204030204" pitchFamily="34" charset="0"/>
            </a:endParaRPr>
          </a:p>
          <a:p>
            <a:endParaRPr lang="en-US" dirty="0"/>
          </a:p>
        </p:txBody>
      </p:sp>
      <p:sp>
        <p:nvSpPr>
          <p:cNvPr id="4" name="Title 3"/>
          <p:cNvSpPr>
            <a:spLocks noGrp="1"/>
          </p:cNvSpPr>
          <p:nvPr>
            <p:ph type="ctrTitle"/>
          </p:nvPr>
        </p:nvSpPr>
        <p:spPr>
          <a:xfrm>
            <a:off x="913449" y="685800"/>
            <a:ext cx="7317105" cy="2743200"/>
          </a:xfrm>
        </p:spPr>
        <p:txBody>
          <a:bodyPr>
            <a:normAutofit/>
          </a:bodyPr>
          <a:lstStyle/>
          <a:p>
            <a:r>
              <a:rPr lang="en-US" sz="4000" b="1" dirty="0">
                <a:latin typeface="Perpetua" panose="02020502060401020303" pitchFamily="18" charset="0"/>
                <a:cs typeface="Calibri" panose="020F0502020204030204" pitchFamily="34" charset="0"/>
              </a:rPr>
              <a:t>Taxing MNCs: </a:t>
            </a:r>
            <a:br>
              <a:rPr lang="en-US" sz="4000" b="1" dirty="0">
                <a:latin typeface="Perpetua" panose="02020502060401020303" pitchFamily="18" charset="0"/>
                <a:cs typeface="Calibri" panose="020F0502020204030204" pitchFamily="34" charset="0"/>
              </a:rPr>
            </a:br>
            <a:r>
              <a:rPr lang="en-US" sz="3200" b="1" dirty="0">
                <a:latin typeface="Perpetua" panose="02020502060401020303" pitchFamily="18" charset="0"/>
                <a:cs typeface="Calibri" panose="020F0502020204030204" pitchFamily="34" charset="0"/>
              </a:rPr>
              <a:t>The importance and the issues</a:t>
            </a:r>
            <a:br>
              <a:rPr lang="en-US" sz="4000" b="1" dirty="0">
                <a:latin typeface="Calibri" panose="020F0502020204030204" pitchFamily="34" charset="0"/>
                <a:cs typeface="Calibri" panose="020F0502020204030204" pitchFamily="34" charset="0"/>
              </a:rPr>
            </a:br>
            <a:endParaRPr 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E5FA86-BC73-43B1-B4FB-D441DFD2D7F7}"/>
              </a:ext>
            </a:extLst>
          </p:cNvPr>
          <p:cNvSpPr>
            <a:spLocks noGrp="1"/>
          </p:cNvSpPr>
          <p:nvPr>
            <p:ph idx="1"/>
          </p:nvPr>
        </p:nvSpPr>
        <p:spPr>
          <a:xfrm>
            <a:off x="431539" y="1392509"/>
            <a:ext cx="8244917" cy="5184576"/>
          </a:xfrm>
        </p:spPr>
        <p:txBody>
          <a:bodyPr>
            <a:normAutofit lnSpcReduction="10000"/>
          </a:bodyPr>
          <a:lstStyle/>
          <a:p>
            <a:r>
              <a:rPr lang="en-IN" sz="2200" dirty="0">
                <a:latin typeface="Perpetua" panose="02020502060401020303" pitchFamily="18" charset="0"/>
              </a:rPr>
              <a:t>MNCs manage to avoid taxation in most countries, by shifting their declared costs and revenues through transfer pricing across subsidiaries, or “base erosion and profit shifting” (BEPS). </a:t>
            </a:r>
          </a:p>
          <a:p>
            <a:r>
              <a:rPr lang="en-IN" sz="2200" dirty="0">
                <a:latin typeface="Perpetua" panose="02020502060401020303" pitchFamily="18" charset="0"/>
              </a:rPr>
              <a:t>Matters have got even worse with digital companies, some of the largest of which make billions of dollars in profits across the globe, but pay barely any taxes anywhere. </a:t>
            </a:r>
          </a:p>
          <a:p>
            <a:r>
              <a:rPr lang="en-IN" sz="2200" dirty="0">
                <a:latin typeface="Perpetua" panose="02020502060401020303" pitchFamily="18" charset="0"/>
              </a:rPr>
              <a:t>Government revenues losses from this are huge: Christian Aid estimates $445 billion a year; IMF estimates $500 billion a year. </a:t>
            </a:r>
          </a:p>
          <a:p>
            <a:r>
              <a:rPr lang="en-IN" sz="2200" dirty="0">
                <a:latin typeface="Perpetua" panose="02020502060401020303" pitchFamily="18" charset="0"/>
              </a:rPr>
              <a:t>As a result, governments lose money that could be used for public spending to meet climate challenges, create better job opportunities, provide social protection and meet citizens’ socio-economic rights.</a:t>
            </a:r>
          </a:p>
          <a:p>
            <a:r>
              <a:rPr lang="en-IN" sz="2200" dirty="0">
                <a:latin typeface="Perpetua" panose="02020502060401020303" pitchFamily="18" charset="0"/>
              </a:rPr>
              <a:t>This also creates an uneven playing field, since domestic companies have to pay taxes that MNCs can avoid.</a:t>
            </a:r>
          </a:p>
          <a:p>
            <a:r>
              <a:rPr lang="en-IN" sz="2200" dirty="0">
                <a:latin typeface="Perpetua" panose="02020502060401020303" pitchFamily="18" charset="0"/>
              </a:rPr>
              <a:t> Also, economic indicators like trade flows, FDI, profits, etc are all misleading because they are influenced by this MNC behaviour. </a:t>
            </a:r>
          </a:p>
          <a:p>
            <a:endParaRPr lang="en-IN" dirty="0"/>
          </a:p>
        </p:txBody>
      </p:sp>
      <p:sp>
        <p:nvSpPr>
          <p:cNvPr id="3" name="Title 2">
            <a:extLst>
              <a:ext uri="{FF2B5EF4-FFF2-40B4-BE49-F238E27FC236}">
                <a16:creationId xmlns:a16="http://schemas.microsoft.com/office/drawing/2014/main" id="{6EB05E9A-79A6-4F4F-A12E-92B4DF443BFC}"/>
              </a:ext>
            </a:extLst>
          </p:cNvPr>
          <p:cNvSpPr>
            <a:spLocks noGrp="1"/>
          </p:cNvSpPr>
          <p:nvPr>
            <p:ph type="title"/>
          </p:nvPr>
        </p:nvSpPr>
        <p:spPr>
          <a:xfrm>
            <a:off x="251520" y="274638"/>
            <a:ext cx="8496943" cy="994122"/>
          </a:xfrm>
        </p:spPr>
        <p:txBody>
          <a:bodyPr>
            <a:normAutofit/>
          </a:bodyPr>
          <a:lstStyle/>
          <a:p>
            <a:r>
              <a:rPr lang="en-IN" sz="2800" cap="none" dirty="0">
                <a:latin typeface="Perpetua" panose="02020502060401020303" pitchFamily="18" charset="0"/>
              </a:rPr>
              <a:t>MNCs get away with paying much less tax than other companies, with negative effects on public revenues across the world </a:t>
            </a:r>
          </a:p>
        </p:txBody>
      </p:sp>
    </p:spTree>
    <p:extLst>
      <p:ext uri="{BB962C8B-B14F-4D97-AF65-F5344CB8AC3E}">
        <p14:creationId xmlns:p14="http://schemas.microsoft.com/office/powerpoint/2010/main" val="291203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4B0D00D-E13A-4698-8ABE-C6A90EEDC9A7}"/>
              </a:ext>
            </a:extLst>
          </p:cNvPr>
          <p:cNvPicPr>
            <a:picLocks noGrp="1" noChangeAspect="1"/>
          </p:cNvPicPr>
          <p:nvPr>
            <p:ph idx="1"/>
          </p:nvPr>
        </p:nvPicPr>
        <p:blipFill>
          <a:blip r:embed="rId2"/>
          <a:stretch>
            <a:fillRect/>
          </a:stretch>
        </p:blipFill>
        <p:spPr>
          <a:xfrm>
            <a:off x="539552" y="1340768"/>
            <a:ext cx="7992888" cy="5242594"/>
          </a:xfrm>
          <a:prstGeom prst="rect">
            <a:avLst/>
          </a:prstGeom>
        </p:spPr>
      </p:pic>
      <p:sp>
        <p:nvSpPr>
          <p:cNvPr id="3" name="Title 2">
            <a:extLst>
              <a:ext uri="{FF2B5EF4-FFF2-40B4-BE49-F238E27FC236}">
                <a16:creationId xmlns:a16="http://schemas.microsoft.com/office/drawing/2014/main" id="{74AF60CE-9259-4589-B4DF-A112A7A4A7F3}"/>
              </a:ext>
            </a:extLst>
          </p:cNvPr>
          <p:cNvSpPr>
            <a:spLocks noGrp="1"/>
          </p:cNvSpPr>
          <p:nvPr>
            <p:ph type="title"/>
          </p:nvPr>
        </p:nvSpPr>
        <p:spPr>
          <a:xfrm>
            <a:off x="395536" y="274638"/>
            <a:ext cx="8208911" cy="922114"/>
          </a:xfrm>
        </p:spPr>
        <p:txBody>
          <a:bodyPr>
            <a:normAutofit fontScale="90000"/>
          </a:bodyPr>
          <a:lstStyle/>
          <a:p>
            <a:r>
              <a:rPr lang="en-IN" cap="none" dirty="0">
                <a:latin typeface="Perpetua" panose="02020502060401020303" pitchFamily="18" charset="0"/>
              </a:rPr>
              <a:t>Global profits of MNC are much larger than the observed profits of subsidiaries </a:t>
            </a:r>
            <a:r>
              <a:rPr lang="en-IN" sz="2200" cap="none" dirty="0">
                <a:latin typeface="Perpetua" panose="02020502060401020303" pitchFamily="18" charset="0"/>
              </a:rPr>
              <a:t>(</a:t>
            </a:r>
            <a:r>
              <a:rPr lang="en-IN" sz="2200" cap="none" dirty="0" err="1">
                <a:latin typeface="Perpetua" panose="02020502060401020303" pitchFamily="18" charset="0"/>
              </a:rPr>
              <a:t>Torslov</a:t>
            </a:r>
            <a:r>
              <a:rPr lang="en-IN" sz="2200" cap="none" dirty="0">
                <a:latin typeface="Perpetua" panose="02020502060401020303" pitchFamily="18" charset="0"/>
              </a:rPr>
              <a:t>, </a:t>
            </a:r>
            <a:r>
              <a:rPr lang="en-IN" sz="2200" cap="none" dirty="0" err="1">
                <a:latin typeface="Perpetua" panose="02020502060401020303" pitchFamily="18" charset="0"/>
              </a:rPr>
              <a:t>Wier</a:t>
            </a:r>
            <a:r>
              <a:rPr lang="en-IN" sz="2200" cap="none" dirty="0">
                <a:latin typeface="Perpetua" panose="02020502060401020303" pitchFamily="18" charset="0"/>
              </a:rPr>
              <a:t> and Zucman 2019)</a:t>
            </a:r>
          </a:p>
        </p:txBody>
      </p:sp>
    </p:spTree>
    <p:extLst>
      <p:ext uri="{BB962C8B-B14F-4D97-AF65-F5344CB8AC3E}">
        <p14:creationId xmlns:p14="http://schemas.microsoft.com/office/powerpoint/2010/main" val="147218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FD2EA7E-ADC8-4259-A3E9-E472B2F87918}"/>
              </a:ext>
            </a:extLst>
          </p:cNvPr>
          <p:cNvPicPr>
            <a:picLocks noGrp="1" noChangeAspect="1"/>
          </p:cNvPicPr>
          <p:nvPr>
            <p:ph idx="1"/>
          </p:nvPr>
        </p:nvPicPr>
        <p:blipFill>
          <a:blip r:embed="rId2"/>
          <a:stretch>
            <a:fillRect/>
          </a:stretch>
        </p:blipFill>
        <p:spPr>
          <a:xfrm>
            <a:off x="539552" y="1196752"/>
            <a:ext cx="7920879" cy="5386610"/>
          </a:xfrm>
          <a:prstGeom prst="rect">
            <a:avLst/>
          </a:prstGeom>
        </p:spPr>
      </p:pic>
      <p:sp>
        <p:nvSpPr>
          <p:cNvPr id="3" name="Title 2">
            <a:extLst>
              <a:ext uri="{FF2B5EF4-FFF2-40B4-BE49-F238E27FC236}">
                <a16:creationId xmlns:a16="http://schemas.microsoft.com/office/drawing/2014/main" id="{81189082-F63F-42B5-AB03-2FB6B4CD93EC}"/>
              </a:ext>
            </a:extLst>
          </p:cNvPr>
          <p:cNvSpPr>
            <a:spLocks noGrp="1"/>
          </p:cNvSpPr>
          <p:nvPr>
            <p:ph type="title"/>
          </p:nvPr>
        </p:nvSpPr>
        <p:spPr>
          <a:xfrm>
            <a:off x="323528" y="188640"/>
            <a:ext cx="8640960" cy="1008112"/>
          </a:xfrm>
        </p:spPr>
        <p:txBody>
          <a:bodyPr>
            <a:noAutofit/>
          </a:bodyPr>
          <a:lstStyle/>
          <a:p>
            <a:r>
              <a:rPr lang="en-IN" sz="3000" cap="none" dirty="0">
                <a:latin typeface="Perpetua" panose="02020502060401020303" pitchFamily="18" charset="0"/>
              </a:rPr>
              <a:t>38 per cent of global FDI is “phantom”, designed for tax avoidance – and this affects many other cross-border flows</a:t>
            </a:r>
          </a:p>
        </p:txBody>
      </p:sp>
    </p:spTree>
    <p:extLst>
      <p:ext uri="{BB962C8B-B14F-4D97-AF65-F5344CB8AC3E}">
        <p14:creationId xmlns:p14="http://schemas.microsoft.com/office/powerpoint/2010/main" val="176976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FF7451-E558-4596-B8A4-63DFB21E4DD0}"/>
              </a:ext>
            </a:extLst>
          </p:cNvPr>
          <p:cNvSpPr>
            <a:spLocks noGrp="1"/>
          </p:cNvSpPr>
          <p:nvPr>
            <p:ph idx="1"/>
          </p:nvPr>
        </p:nvSpPr>
        <p:spPr>
          <a:xfrm>
            <a:off x="395536" y="1196752"/>
            <a:ext cx="8280920" cy="5386610"/>
          </a:xfrm>
        </p:spPr>
        <p:txBody>
          <a:bodyPr>
            <a:normAutofit fontScale="92500"/>
          </a:bodyPr>
          <a:lstStyle/>
          <a:p>
            <a:r>
              <a:rPr lang="en-IN" sz="2800" dirty="0">
                <a:latin typeface="Perpetua" panose="02020502060401020303" pitchFamily="18" charset="0"/>
              </a:rPr>
              <a:t>Simple idea: since an MNC actually functions as one entity, it should be treated that way for tax purposes. </a:t>
            </a:r>
          </a:p>
          <a:p>
            <a:r>
              <a:rPr lang="en-IN" sz="2800" dirty="0">
                <a:latin typeface="Perpetua" panose="02020502060401020303" pitchFamily="18" charset="0"/>
              </a:rPr>
              <a:t>So the total global profits of a multinational should be calculated, and then apportioned across countries according to some formula based on sales, employment and users (for digital companies). </a:t>
            </a:r>
          </a:p>
          <a:p>
            <a:r>
              <a:rPr lang="en-IN" sz="2800" dirty="0">
                <a:latin typeface="Perpetua" panose="02020502060401020303" pitchFamily="18" charset="0"/>
              </a:rPr>
              <a:t>This is a method already used in the United State, where state governments have the power to set direct and indirect tax rates.</a:t>
            </a:r>
          </a:p>
          <a:p>
            <a:r>
              <a:rPr lang="en-IN" sz="2800" dirty="0">
                <a:latin typeface="Perpetua" panose="02020502060401020303" pitchFamily="18" charset="0"/>
              </a:rPr>
              <a:t>Easiest if there is a global minimum tax rate (ICRICT has suggested 25%).</a:t>
            </a:r>
          </a:p>
          <a:p>
            <a:r>
              <a:rPr lang="en-IN" sz="2800" dirty="0">
                <a:latin typeface="Perpetua" panose="02020502060401020303" pitchFamily="18" charset="0"/>
              </a:rPr>
              <a:t>Then, each country can simply impose taxes on the MNCs operating in their jurisdiction, based on their own shares according to the formula. </a:t>
            </a:r>
          </a:p>
          <a:p>
            <a:endParaRPr lang="en-IN" dirty="0"/>
          </a:p>
        </p:txBody>
      </p:sp>
      <p:sp>
        <p:nvSpPr>
          <p:cNvPr id="3" name="Title 2">
            <a:extLst>
              <a:ext uri="{FF2B5EF4-FFF2-40B4-BE49-F238E27FC236}">
                <a16:creationId xmlns:a16="http://schemas.microsoft.com/office/drawing/2014/main" id="{91BAAE79-E55F-4AE0-B4CB-0C898466EB1B}"/>
              </a:ext>
            </a:extLst>
          </p:cNvPr>
          <p:cNvSpPr>
            <a:spLocks noGrp="1"/>
          </p:cNvSpPr>
          <p:nvPr>
            <p:ph type="title"/>
          </p:nvPr>
        </p:nvSpPr>
        <p:spPr>
          <a:xfrm>
            <a:off x="395536" y="274638"/>
            <a:ext cx="8136903" cy="778098"/>
          </a:xfrm>
        </p:spPr>
        <p:txBody>
          <a:bodyPr>
            <a:normAutofit/>
          </a:bodyPr>
          <a:lstStyle/>
          <a:p>
            <a:r>
              <a:rPr lang="en-IN" sz="4000" cap="none" dirty="0">
                <a:latin typeface="Perpetua" panose="02020502060401020303" pitchFamily="18" charset="0"/>
              </a:rPr>
              <a:t>What can be done about this?</a:t>
            </a:r>
          </a:p>
        </p:txBody>
      </p:sp>
    </p:spTree>
    <p:extLst>
      <p:ext uri="{BB962C8B-B14F-4D97-AF65-F5344CB8AC3E}">
        <p14:creationId xmlns:p14="http://schemas.microsoft.com/office/powerpoint/2010/main" val="152026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DB3828-EAD7-4CAF-AD16-8AD04A73A219}"/>
              </a:ext>
            </a:extLst>
          </p:cNvPr>
          <p:cNvSpPr>
            <a:spLocks noGrp="1"/>
          </p:cNvSpPr>
          <p:nvPr>
            <p:ph sz="half" idx="1"/>
          </p:nvPr>
        </p:nvSpPr>
        <p:spPr>
          <a:xfrm>
            <a:off x="323528" y="1828800"/>
            <a:ext cx="4134142" cy="4754562"/>
          </a:xfrm>
        </p:spPr>
        <p:txBody>
          <a:bodyPr>
            <a:normAutofit/>
          </a:bodyPr>
          <a:lstStyle/>
          <a:p>
            <a:r>
              <a:rPr lang="en-IN" sz="2400" dirty="0">
                <a:latin typeface="Perpetua" panose="02020502060401020303" pitchFamily="18" charset="0"/>
              </a:rPr>
              <a:t>The OECD has finally accepted the idea of unitary taxation – but with some features that make the whole exercise almost pointless.</a:t>
            </a:r>
          </a:p>
          <a:p>
            <a:r>
              <a:rPr lang="en-IN" sz="2400" dirty="0">
                <a:latin typeface="Perpetua" panose="02020502060401020303" pitchFamily="18" charset="0"/>
              </a:rPr>
              <a:t>It wants to use only sales as the basis for distributing profits – this acts against developing countries that are major producers for many MNCs, but buy less.</a:t>
            </a:r>
          </a:p>
          <a:p>
            <a:r>
              <a:rPr lang="en-IN" sz="2400" dirty="0">
                <a:latin typeface="Perpetua" panose="02020502060401020303" pitchFamily="18" charset="0"/>
              </a:rPr>
              <a:t>It is also suggesting much lower minimum tax rates. </a:t>
            </a:r>
          </a:p>
          <a:p>
            <a:endParaRPr lang="en-IN" sz="2400" dirty="0">
              <a:latin typeface="Perpetua" panose="02020502060401020303" pitchFamily="18" charset="0"/>
            </a:endParaRPr>
          </a:p>
        </p:txBody>
      </p:sp>
      <p:sp>
        <p:nvSpPr>
          <p:cNvPr id="3" name="Title 2">
            <a:extLst>
              <a:ext uri="{FF2B5EF4-FFF2-40B4-BE49-F238E27FC236}">
                <a16:creationId xmlns:a16="http://schemas.microsoft.com/office/drawing/2014/main" id="{16DC47CE-6753-41F1-B590-AAC1CFF05898}"/>
              </a:ext>
            </a:extLst>
          </p:cNvPr>
          <p:cNvSpPr>
            <a:spLocks noGrp="1"/>
          </p:cNvSpPr>
          <p:nvPr>
            <p:ph type="title"/>
          </p:nvPr>
        </p:nvSpPr>
        <p:spPr>
          <a:xfrm>
            <a:off x="539552" y="274638"/>
            <a:ext cx="7920879" cy="1066130"/>
          </a:xfrm>
        </p:spPr>
        <p:txBody>
          <a:bodyPr>
            <a:noAutofit/>
          </a:bodyPr>
          <a:lstStyle/>
          <a:p>
            <a:r>
              <a:rPr lang="en-IN" sz="3200" cap="none" dirty="0">
                <a:latin typeface="Perpetua" panose="02020502060401020303" pitchFamily="18" charset="0"/>
              </a:rPr>
              <a:t>The OECD BEPS Initiative has finally accepted the basic idea – but there are flaws in its proposal</a:t>
            </a:r>
          </a:p>
        </p:txBody>
      </p:sp>
      <p:pic>
        <p:nvPicPr>
          <p:cNvPr id="7" name="Content Placeholder 5">
            <a:extLst>
              <a:ext uri="{FF2B5EF4-FFF2-40B4-BE49-F238E27FC236}">
                <a16:creationId xmlns:a16="http://schemas.microsoft.com/office/drawing/2014/main" id="{CBF286E8-4D6E-4B23-845F-CEE5EDFB1DFC}"/>
              </a:ext>
            </a:extLst>
          </p:cNvPr>
          <p:cNvPicPr>
            <a:picLocks noGrp="1" noChangeAspect="1"/>
          </p:cNvPicPr>
          <p:nvPr>
            <p:ph sz="half" idx="2"/>
          </p:nvPr>
        </p:nvPicPr>
        <p:blipFill>
          <a:blip r:embed="rId2"/>
          <a:stretch>
            <a:fillRect/>
          </a:stretch>
        </p:blipFill>
        <p:spPr>
          <a:xfrm>
            <a:off x="4697413" y="1828800"/>
            <a:ext cx="4051051" cy="4624536"/>
          </a:xfrm>
          <a:prstGeom prst="rect">
            <a:avLst/>
          </a:prstGeom>
        </p:spPr>
      </p:pic>
    </p:spTree>
    <p:extLst>
      <p:ext uri="{BB962C8B-B14F-4D97-AF65-F5344CB8AC3E}">
        <p14:creationId xmlns:p14="http://schemas.microsoft.com/office/powerpoint/2010/main" val="296707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19D425-6E91-480C-BF1F-6040917A1F6A}"/>
              </a:ext>
            </a:extLst>
          </p:cNvPr>
          <p:cNvSpPr>
            <a:spLocks noGrp="1"/>
          </p:cNvSpPr>
          <p:nvPr>
            <p:ph type="title"/>
          </p:nvPr>
        </p:nvSpPr>
        <p:spPr>
          <a:xfrm>
            <a:off x="467544" y="188640"/>
            <a:ext cx="8064895" cy="576064"/>
          </a:xfrm>
        </p:spPr>
        <p:txBody>
          <a:bodyPr>
            <a:normAutofit fontScale="90000"/>
          </a:bodyPr>
          <a:lstStyle/>
          <a:p>
            <a:r>
              <a:rPr lang="en-IN" sz="4000" cap="none" dirty="0">
                <a:latin typeface="Perpetua" panose="02020502060401020303" pitchFamily="18" charset="0"/>
              </a:rPr>
              <a:t>Other problems with the OECD proposal</a:t>
            </a:r>
          </a:p>
        </p:txBody>
      </p:sp>
      <p:sp>
        <p:nvSpPr>
          <p:cNvPr id="7" name="Content Placeholder 6">
            <a:extLst>
              <a:ext uri="{FF2B5EF4-FFF2-40B4-BE49-F238E27FC236}">
                <a16:creationId xmlns:a16="http://schemas.microsoft.com/office/drawing/2014/main" id="{C10DFBD2-B25B-4D53-9E67-887FD82AAE6A}"/>
              </a:ext>
            </a:extLst>
          </p:cNvPr>
          <p:cNvSpPr>
            <a:spLocks noGrp="1"/>
          </p:cNvSpPr>
          <p:nvPr>
            <p:ph idx="1"/>
          </p:nvPr>
        </p:nvSpPr>
        <p:spPr>
          <a:xfrm>
            <a:off x="467544" y="764704"/>
            <a:ext cx="8136904" cy="5818658"/>
          </a:xfrm>
        </p:spPr>
        <p:txBody>
          <a:bodyPr>
            <a:normAutofit fontScale="92500"/>
          </a:bodyPr>
          <a:lstStyle/>
          <a:p>
            <a:r>
              <a:rPr lang="en-IN" sz="2400" dirty="0">
                <a:latin typeface="Perpetua" panose="02020502060401020303" pitchFamily="18" charset="0"/>
              </a:rPr>
              <a:t>The biggest problem is the arbitrary separation between what OECD calls “routine” and “residual” profits, and the proposal that only residual profits will be subject to unitary taxation. </a:t>
            </a:r>
          </a:p>
          <a:p>
            <a:r>
              <a:rPr lang="en-IN" sz="2400" dirty="0">
                <a:latin typeface="Perpetua" panose="02020502060401020303" pitchFamily="18" charset="0"/>
              </a:rPr>
              <a:t>The idea is to define what "residual profits" are and then allocate some proportion of that to market jurisdiction. This will basically leave current transfer pricing rules in place for a) all “routine profits”, and b) the part of “residual profits” that is not allocated to market jurisdiction</a:t>
            </a:r>
          </a:p>
          <a:p>
            <a:r>
              <a:rPr lang="en-IN" sz="2400" dirty="0">
                <a:latin typeface="Perpetua" panose="02020502060401020303" pitchFamily="18" charset="0"/>
              </a:rPr>
              <a:t>So the current transfer pricing rules, which allow profit shifting, would remain in place for vast majority of MNC profits. </a:t>
            </a:r>
          </a:p>
          <a:p>
            <a:r>
              <a:rPr lang="en-IN" sz="2400" dirty="0">
                <a:latin typeface="Perpetua" panose="02020502060401020303" pitchFamily="18" charset="0"/>
              </a:rPr>
              <a:t>This has no economic justification, since profits are anyway net of various costs and interest. </a:t>
            </a:r>
          </a:p>
          <a:p>
            <a:r>
              <a:rPr lang="en-IN" sz="2400" dirty="0">
                <a:latin typeface="Perpetua" panose="02020502060401020303" pitchFamily="18" charset="0"/>
              </a:rPr>
              <a:t>This defeats the entire purpose and will probably ensure that very little of the total profits of MNC are actually subject to this global tax.  </a:t>
            </a:r>
          </a:p>
          <a:p>
            <a:r>
              <a:rPr lang="en-IN" sz="2400" dirty="0">
                <a:latin typeface="Perpetua" panose="02020502060401020303" pitchFamily="18" charset="0"/>
              </a:rPr>
              <a:t>In fact, no system of corporate taxation anywhere in the world that makes such a distinction – so why should an international system rely on this?</a:t>
            </a:r>
          </a:p>
          <a:p>
            <a:endParaRPr lang="en-IN" dirty="0"/>
          </a:p>
        </p:txBody>
      </p:sp>
    </p:spTree>
    <p:extLst>
      <p:ext uri="{BB962C8B-B14F-4D97-AF65-F5344CB8AC3E}">
        <p14:creationId xmlns:p14="http://schemas.microsoft.com/office/powerpoint/2010/main" val="55161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5B2CBB-368C-49F4-839E-E8D94CA02FBC}"/>
              </a:ext>
            </a:extLst>
          </p:cNvPr>
          <p:cNvSpPr>
            <a:spLocks noGrp="1"/>
          </p:cNvSpPr>
          <p:nvPr>
            <p:ph idx="1"/>
          </p:nvPr>
        </p:nvSpPr>
        <p:spPr>
          <a:xfrm>
            <a:off x="467544" y="764704"/>
            <a:ext cx="8280920" cy="5760640"/>
          </a:xfrm>
        </p:spPr>
        <p:txBody>
          <a:bodyPr>
            <a:normAutofit/>
          </a:bodyPr>
          <a:lstStyle/>
          <a:p>
            <a:r>
              <a:rPr lang="en-IN" sz="2300" dirty="0">
                <a:latin typeface="Perpetua" panose="02020502060401020303" pitchFamily="18" charset="0"/>
              </a:rPr>
              <a:t>Some developing countries have recently been admitted into the discussions, but they still seem to have very little negotiating power.</a:t>
            </a:r>
          </a:p>
          <a:p>
            <a:r>
              <a:rPr lang="en-IN" sz="2300" dirty="0">
                <a:latin typeface="Perpetua" panose="02020502060401020303" pitchFamily="18" charset="0"/>
              </a:rPr>
              <a:t>Of the 3 proposals (US, EU and G24 group of developing countries), the G24 proposal was not taken on board at all.</a:t>
            </a:r>
          </a:p>
          <a:p>
            <a:r>
              <a:rPr lang="en-IN" sz="2300" dirty="0">
                <a:latin typeface="Perpetua" panose="02020502060401020303" pitchFamily="18" charset="0"/>
              </a:rPr>
              <a:t>Many asymmetries within the process: of information (data and the ability to analyse it); of size and geopolitical strength, which affect negotiating power; and of interests (exporters and importers of capital and technology have different interests, etc.)</a:t>
            </a:r>
          </a:p>
          <a:p>
            <a:r>
              <a:rPr lang="en-IN" sz="2300" dirty="0">
                <a:latin typeface="Perpetua" panose="02020502060401020303" pitchFamily="18" charset="0"/>
              </a:rPr>
              <a:t>These need to be recognised, reduced and counterbalanced.</a:t>
            </a:r>
          </a:p>
          <a:p>
            <a:r>
              <a:rPr lang="en-IN" sz="2300" dirty="0">
                <a:latin typeface="Perpetua" panose="02020502060401020303" pitchFamily="18" charset="0"/>
              </a:rPr>
              <a:t>There are also problems of equity and fairness, if the entire global population is considered, in terms of distributing tax revenues. Should this be based on formula or per capita, for example?</a:t>
            </a:r>
          </a:p>
          <a:p>
            <a:r>
              <a:rPr lang="en-IN" sz="2300" dirty="0">
                <a:latin typeface="Perpetua" panose="02020502060401020303" pitchFamily="18" charset="0"/>
              </a:rPr>
              <a:t>Developing countries may be best served by negotiating as a group. </a:t>
            </a:r>
          </a:p>
        </p:txBody>
      </p:sp>
      <p:sp>
        <p:nvSpPr>
          <p:cNvPr id="3" name="Title 2">
            <a:extLst>
              <a:ext uri="{FF2B5EF4-FFF2-40B4-BE49-F238E27FC236}">
                <a16:creationId xmlns:a16="http://schemas.microsoft.com/office/drawing/2014/main" id="{F4B0A93D-685C-4E8A-B9A7-8A5072C065BB}"/>
              </a:ext>
            </a:extLst>
          </p:cNvPr>
          <p:cNvSpPr>
            <a:spLocks noGrp="1"/>
          </p:cNvSpPr>
          <p:nvPr>
            <p:ph type="title"/>
          </p:nvPr>
        </p:nvSpPr>
        <p:spPr>
          <a:xfrm>
            <a:off x="539552" y="188640"/>
            <a:ext cx="8136903" cy="576064"/>
          </a:xfrm>
        </p:spPr>
        <p:txBody>
          <a:bodyPr>
            <a:normAutofit fontScale="90000"/>
          </a:bodyPr>
          <a:lstStyle/>
          <a:p>
            <a:r>
              <a:rPr lang="en-IN" sz="4000" cap="none" dirty="0">
                <a:latin typeface="Perpetua" panose="02020502060401020303" pitchFamily="18" charset="0"/>
              </a:rPr>
              <a:t>The OECD process also has limitations</a:t>
            </a:r>
          </a:p>
        </p:txBody>
      </p:sp>
    </p:spTree>
    <p:extLst>
      <p:ext uri="{BB962C8B-B14F-4D97-AF65-F5344CB8AC3E}">
        <p14:creationId xmlns:p14="http://schemas.microsoft.com/office/powerpoint/2010/main" val="403517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449" y="476672"/>
            <a:ext cx="7317105" cy="5688632"/>
          </a:xfrm>
        </p:spPr>
        <p:txBody>
          <a:bodyPr>
            <a:normAutofit fontScale="90000"/>
          </a:bodyPr>
          <a:lstStyle/>
          <a:p>
            <a:pPr algn="ctr"/>
            <a:r>
              <a:rPr lang="en-IN" sz="4000" cap="none" dirty="0">
                <a:solidFill>
                  <a:schemeClr val="accent1">
                    <a:lumMod val="75000"/>
                  </a:schemeClr>
                </a:solidFill>
                <a:latin typeface="Perpetua" panose="02020502060401020303" pitchFamily="18" charset="0"/>
                <a:cs typeface="Calibri" panose="020F0502020204030204" pitchFamily="34" charset="0"/>
              </a:rPr>
              <a:t>It’s crucial to bring these issues and concerns to public attention in both developed and developing countries.</a:t>
            </a:r>
            <a:br>
              <a:rPr lang="en-IN" sz="4000" cap="none" dirty="0">
                <a:solidFill>
                  <a:schemeClr val="accent1">
                    <a:lumMod val="75000"/>
                  </a:schemeClr>
                </a:solidFill>
                <a:latin typeface="Perpetua" panose="02020502060401020303" pitchFamily="18" charset="0"/>
                <a:cs typeface="Calibri" panose="020F0502020204030204" pitchFamily="34" charset="0"/>
              </a:rPr>
            </a:br>
            <a:r>
              <a:rPr lang="en-IN" sz="4000" cap="none" dirty="0">
                <a:solidFill>
                  <a:schemeClr val="accent1">
                    <a:lumMod val="75000"/>
                  </a:schemeClr>
                </a:solidFill>
                <a:latin typeface="Perpetua" panose="02020502060401020303" pitchFamily="18" charset="0"/>
                <a:cs typeface="Calibri" panose="020F0502020204030204" pitchFamily="34" charset="0"/>
              </a:rPr>
              <a:t> </a:t>
            </a:r>
            <a:br>
              <a:rPr lang="en-IN" sz="4000" cap="none" dirty="0">
                <a:solidFill>
                  <a:schemeClr val="accent1">
                    <a:lumMod val="75000"/>
                  </a:schemeClr>
                </a:solidFill>
                <a:latin typeface="Perpetua" panose="02020502060401020303" pitchFamily="18" charset="0"/>
                <a:cs typeface="Calibri" panose="020F0502020204030204" pitchFamily="34" charset="0"/>
              </a:rPr>
            </a:br>
            <a:r>
              <a:rPr lang="en-IN" sz="4000" cap="none" dirty="0">
                <a:solidFill>
                  <a:schemeClr val="accent1">
                    <a:lumMod val="75000"/>
                  </a:schemeClr>
                </a:solidFill>
                <a:latin typeface="Perpetua" panose="02020502060401020303" pitchFamily="18" charset="0"/>
                <a:cs typeface="Calibri" panose="020F0502020204030204" pitchFamily="34" charset="0"/>
              </a:rPr>
              <a:t>This has the potential to benefit citizens everywhere, but we have to fight the tremendous lobbying power of MNCs and the vested interests of some governments.</a:t>
            </a:r>
            <a:br>
              <a:rPr lang="en-IN" sz="4000" cap="none" dirty="0">
                <a:solidFill>
                  <a:schemeClr val="accent1">
                    <a:lumMod val="75000"/>
                  </a:schemeClr>
                </a:solidFill>
                <a:latin typeface="Perpetua" panose="02020502060401020303" pitchFamily="18" charset="0"/>
                <a:cs typeface="Calibri" panose="020F0502020204030204" pitchFamily="34" charset="0"/>
              </a:rPr>
            </a:br>
            <a:r>
              <a:rPr lang="en-IN" sz="4000" cap="none" dirty="0">
                <a:solidFill>
                  <a:schemeClr val="accent1">
                    <a:lumMod val="75000"/>
                  </a:schemeClr>
                </a:solidFill>
                <a:latin typeface="Perpetua" panose="02020502060401020303" pitchFamily="18" charset="0"/>
                <a:cs typeface="Calibri" panose="020F0502020204030204" pitchFamily="34" charset="0"/>
              </a:rPr>
              <a:t> </a:t>
            </a:r>
            <a:br>
              <a:rPr lang="en-IN" sz="4000" cap="none" dirty="0">
                <a:solidFill>
                  <a:schemeClr val="accent1">
                    <a:lumMod val="75000"/>
                  </a:schemeClr>
                </a:solidFill>
                <a:latin typeface="Perpetua" panose="02020502060401020303" pitchFamily="18" charset="0"/>
                <a:cs typeface="Calibri" panose="020F0502020204030204" pitchFamily="34" charset="0"/>
              </a:rPr>
            </a:br>
            <a:r>
              <a:rPr lang="en-IN" sz="4000" cap="none" dirty="0">
                <a:solidFill>
                  <a:schemeClr val="accent1">
                    <a:lumMod val="75000"/>
                  </a:schemeClr>
                </a:solidFill>
                <a:latin typeface="Perpetua" panose="02020502060401020303" pitchFamily="18" charset="0"/>
                <a:cs typeface="Calibri" panose="020F0502020204030204" pitchFamily="34" charset="0"/>
              </a:rPr>
              <a:t>Thanks for your attention!</a:t>
            </a:r>
          </a:p>
        </p:txBody>
      </p:sp>
    </p:spTree>
    <p:extLst>
      <p:ext uri="{BB962C8B-B14F-4D97-AF65-F5344CB8AC3E}">
        <p14:creationId xmlns:p14="http://schemas.microsoft.com/office/powerpoint/2010/main" val="82649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 id="{F5D0384A-00F6-4BDA-834C-33F5C4031353}" vid="{A5A61C26-2E15-47AF-A86A-D1E541AAEC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9AEF1AC-E279-497A-BEF6-B83421166B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country report presentation</Template>
  <TotalTime>0</TotalTime>
  <Words>892</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Perpetua</vt:lpstr>
      <vt:lpstr>World country report presentation</vt:lpstr>
      <vt:lpstr>Taxing MNCs:  The importance and the issues </vt:lpstr>
      <vt:lpstr>MNCs get away with paying much less tax than other companies, with negative effects on public revenues across the world </vt:lpstr>
      <vt:lpstr>Global profits of MNC are much larger than the observed profits of subsidiaries (Torslov, Wier and Zucman 2019)</vt:lpstr>
      <vt:lpstr>38 per cent of global FDI is “phantom”, designed for tax avoidance – and this affects many other cross-border flows</vt:lpstr>
      <vt:lpstr>What can be done about this?</vt:lpstr>
      <vt:lpstr>The OECD BEPS Initiative has finally accepted the basic idea – but there are flaws in its proposal</vt:lpstr>
      <vt:lpstr>Other problems with the OECD proposal</vt:lpstr>
      <vt:lpstr>The OECD process also has limitations</vt:lpstr>
      <vt:lpstr>It’s crucial to bring these issues and concerns to public attention in both developed and developing countries.   This has the potential to benefit citizens everywhere, but we have to fight the tremendous lobbying power of MNCs and the vested interests of some governments.   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2015-09-08T10:30:34Z</dcterms:created>
  <dcterms:modified xsi:type="dcterms:W3CDTF">2019-12-11T11:05:04Z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TC034606299991</vt:lpwstr>
  </property>
</Properties>
</file>